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4" r:id="rId2"/>
    <p:sldId id="306" r:id="rId3"/>
    <p:sldId id="307" r:id="rId4"/>
    <p:sldId id="291" r:id="rId5"/>
    <p:sldId id="308" r:id="rId6"/>
    <p:sldId id="30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AEE58-D959-4576-8A62-B5CCD17D420F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BD82E-E14E-4A9F-820D-FBCD07FC6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610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1422F-B92F-40D2-934D-217E59208A3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2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本來要兩個</a:t>
            </a:r>
            <a:endParaRPr lang="en-US" altLang="zh-TW" dirty="0"/>
          </a:p>
          <a:p>
            <a:r>
              <a:rPr lang="zh-TW" altLang="en-US" dirty="0"/>
              <a:t>但已經 </a:t>
            </a:r>
            <a:r>
              <a:rPr lang="en-US" altLang="zh-TW" dirty="0"/>
              <a:t>dim, </a:t>
            </a:r>
            <a:r>
              <a:rPr lang="zh-TW" altLang="en-US" dirty="0"/>
              <a:t>一個就夠了 </a:t>
            </a:r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1422F-B92F-40D2-934D-217E59208A3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292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https://www.lightnovel.cn/thread-743816-1-1.html</a:t>
            </a:r>
          </a:p>
          <a:p>
            <a:endParaRPr lang="en-US" altLang="zh-TW" dirty="0"/>
          </a:p>
          <a:p>
            <a:r>
              <a:rPr lang="en-US" altLang="zh-TW" b="1" i="1" dirty="0"/>
              <a:t>Proof</a:t>
            </a:r>
            <a:r>
              <a:rPr lang="en-US" altLang="zh-TW" dirty="0">
                <a:sym typeface="Symbol" pitchFamily="18" charset="2"/>
              </a:rPr>
              <a:t>  Let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S</a:t>
            </a:r>
            <a:r>
              <a:rPr lang="en-US" altLang="zh-TW" baseline="30000" dirty="0"/>
              <a:t>  </a:t>
            </a:r>
            <a:r>
              <a:rPr lang="en-US" altLang="zh-TW" dirty="0">
                <a:sym typeface="Symbol" pitchFamily="18" charset="2"/>
              </a:rPr>
              <a:t> 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 be L.I. and have </a:t>
            </a:r>
            <a:r>
              <a:rPr lang="en-US" altLang="zh-TW" i="1" dirty="0">
                <a:sym typeface="Symbol" pitchFamily="18" charset="2"/>
              </a:rPr>
              <a:t>k</a:t>
            </a:r>
            <a:r>
              <a:rPr lang="en-US" altLang="zh-TW" dirty="0">
                <a:sym typeface="Symbol" pitchFamily="18" charset="2"/>
              </a:rPr>
              <a:t> vectors.</a:t>
            </a:r>
          </a:p>
          <a:p>
            <a:r>
              <a:rPr lang="en-US" altLang="zh-TW" dirty="0">
                <a:sym typeface="Symbol" pitchFamily="18" charset="2"/>
              </a:rPr>
              <a:t>             By the Extension Theorem,  a basis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B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dirty="0" err="1">
                <a:sym typeface="Symbol" pitchFamily="18" charset="2"/>
              </a:rPr>
              <a:t>s.t.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S</a:t>
            </a:r>
            <a:r>
              <a:rPr lang="en-US" altLang="zh-TW" i="1" dirty="0">
                <a:latin typeface="Academy Engraved LET" pitchFamily="2" charset="0"/>
                <a:sym typeface="Symbol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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B</a:t>
            </a:r>
            <a:r>
              <a:rPr lang="en-US" altLang="zh-TW" dirty="0">
                <a:sym typeface="Symbol" pitchFamily="18" charset="2"/>
              </a:rPr>
              <a:t>.</a:t>
            </a:r>
          </a:p>
          <a:p>
            <a:r>
              <a:rPr lang="en-US" altLang="zh-TW" dirty="0">
                <a:sym typeface="Symbol" pitchFamily="18" charset="2"/>
              </a:rPr>
              <a:t>            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B</a:t>
            </a:r>
            <a:r>
              <a:rPr lang="en-US" altLang="zh-TW" baseline="30000" dirty="0">
                <a:latin typeface="Academy Engraved LET" pitchFamily="2" charset="0"/>
                <a:sym typeface="Symbol" pitchFamily="18" charset="2"/>
              </a:rPr>
              <a:t>  </a:t>
            </a:r>
            <a:r>
              <a:rPr lang="en-US" altLang="zh-TW" dirty="0">
                <a:sym typeface="Symbol" pitchFamily="18" charset="2"/>
              </a:rPr>
              <a:t>has </a:t>
            </a:r>
            <a:r>
              <a:rPr lang="en-US" altLang="zh-TW" i="1" dirty="0">
                <a:sym typeface="Symbol" pitchFamily="18" charset="2"/>
              </a:rPr>
              <a:t>k</a:t>
            </a:r>
            <a:r>
              <a:rPr lang="en-US" altLang="zh-TW" dirty="0">
                <a:sym typeface="Symbol" pitchFamily="18" charset="2"/>
              </a:rPr>
              <a:t> vectors, since dim. 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 = </a:t>
            </a:r>
            <a:r>
              <a:rPr lang="en-US" altLang="zh-TW" i="1" dirty="0">
                <a:sym typeface="Symbol" pitchFamily="18" charset="2"/>
              </a:rPr>
              <a:t>k</a:t>
            </a:r>
            <a:r>
              <a:rPr lang="en-US" altLang="zh-TW" dirty="0">
                <a:sym typeface="Symbol" pitchFamily="18" charset="2"/>
              </a:rPr>
              <a:t>.</a:t>
            </a:r>
          </a:p>
          <a:p>
            <a:r>
              <a:rPr lang="en-US" altLang="zh-TW" dirty="0">
                <a:sym typeface="Symbol" pitchFamily="18" charset="2"/>
              </a:rPr>
              <a:t>            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B</a:t>
            </a:r>
            <a:r>
              <a:rPr lang="en-US" altLang="zh-TW" i="1" dirty="0">
                <a:latin typeface="Academy Engraved LET" pitchFamily="2" charset="0"/>
                <a:sym typeface="Symbol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=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S</a:t>
            </a:r>
            <a:r>
              <a:rPr lang="en-US" altLang="zh-TW" dirty="0">
                <a:sym typeface="Symbol" pitchFamily="18" charset="2"/>
              </a:rPr>
              <a:t>.</a:t>
            </a:r>
          </a:p>
          <a:p>
            <a:r>
              <a:rPr lang="en-US" altLang="zh-TW" dirty="0">
                <a:sym typeface="Symbol" pitchFamily="18" charset="2"/>
              </a:rPr>
              <a:t>            Let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S</a:t>
            </a:r>
            <a:r>
              <a:rPr lang="en-US" altLang="zh-TW" baseline="30000" dirty="0"/>
              <a:t>  </a:t>
            </a:r>
            <a:r>
              <a:rPr lang="en-US" altLang="zh-TW" dirty="0">
                <a:sym typeface="Symbol" pitchFamily="18" charset="2"/>
              </a:rPr>
              <a:t> 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 be a generating set for 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 and have </a:t>
            </a:r>
            <a:r>
              <a:rPr lang="en-US" altLang="zh-TW" i="1" dirty="0">
                <a:sym typeface="Symbol" pitchFamily="18" charset="2"/>
              </a:rPr>
              <a:t>k</a:t>
            </a:r>
            <a:r>
              <a:rPr lang="en-US" altLang="zh-TW" dirty="0">
                <a:sym typeface="Symbol" pitchFamily="18" charset="2"/>
              </a:rPr>
              <a:t> vectors.</a:t>
            </a:r>
          </a:p>
          <a:p>
            <a:r>
              <a:rPr lang="en-US" altLang="zh-TW" dirty="0">
                <a:sym typeface="Symbol" pitchFamily="18" charset="2"/>
              </a:rPr>
              <a:t>             By the Reduction Theorem,  a basis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B</a:t>
            </a:r>
            <a:r>
              <a:rPr lang="en-US" altLang="zh-TW" i="1" dirty="0">
                <a:latin typeface="Academy Engraved LET" pitchFamily="2" charset="0"/>
                <a:sym typeface="Symbol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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S</a:t>
            </a:r>
            <a:r>
              <a:rPr lang="en-US" altLang="zh-TW" dirty="0">
                <a:sym typeface="Symbol" pitchFamily="18" charset="2"/>
              </a:rPr>
              <a:t>.</a:t>
            </a:r>
          </a:p>
          <a:p>
            <a:r>
              <a:rPr lang="en-US" altLang="zh-TW" dirty="0">
                <a:sym typeface="Symbol" pitchFamily="18" charset="2"/>
              </a:rPr>
              <a:t>            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B</a:t>
            </a:r>
            <a:r>
              <a:rPr lang="en-US" altLang="zh-TW" baseline="30000" dirty="0">
                <a:latin typeface="Academy Engraved LET" pitchFamily="2" charset="0"/>
                <a:sym typeface="Symbol" pitchFamily="18" charset="2"/>
              </a:rPr>
              <a:t>  </a:t>
            </a:r>
            <a:r>
              <a:rPr lang="en-US" altLang="zh-TW" dirty="0">
                <a:sym typeface="Symbol" pitchFamily="18" charset="2"/>
              </a:rPr>
              <a:t>has </a:t>
            </a:r>
            <a:r>
              <a:rPr lang="en-US" altLang="zh-TW" i="1" dirty="0">
                <a:sym typeface="Symbol" pitchFamily="18" charset="2"/>
              </a:rPr>
              <a:t>k</a:t>
            </a:r>
            <a:r>
              <a:rPr lang="en-US" altLang="zh-TW" dirty="0">
                <a:sym typeface="Symbol" pitchFamily="18" charset="2"/>
              </a:rPr>
              <a:t> vectors, since dim. 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 = </a:t>
            </a:r>
            <a:r>
              <a:rPr lang="en-US" altLang="zh-TW" i="1" dirty="0">
                <a:sym typeface="Symbol" pitchFamily="18" charset="2"/>
              </a:rPr>
              <a:t>k</a:t>
            </a:r>
            <a:r>
              <a:rPr lang="en-US" altLang="zh-TW" dirty="0">
                <a:sym typeface="Symbol" pitchFamily="18" charset="2"/>
              </a:rPr>
              <a:t>.</a:t>
            </a:r>
          </a:p>
          <a:p>
            <a:r>
              <a:rPr lang="en-US" altLang="zh-TW" dirty="0">
                <a:sym typeface="Symbol" pitchFamily="18" charset="2"/>
              </a:rPr>
              <a:t>            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B</a:t>
            </a:r>
            <a:r>
              <a:rPr lang="en-US" altLang="zh-TW" i="1" dirty="0">
                <a:latin typeface="Academy Engraved LET" pitchFamily="2" charset="0"/>
                <a:sym typeface="Symbol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=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S</a:t>
            </a:r>
            <a:r>
              <a:rPr lang="en-US" altLang="zh-TW" dirty="0">
                <a:sym typeface="Symbol" pitchFamily="18" charset="2"/>
              </a:rPr>
              <a:t>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1422F-B92F-40D2-934D-217E59208A3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601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Textbook is</a:t>
            </a:r>
            <a:r>
              <a:rPr lang="en-US" altLang="zh-TW" baseline="0" dirty="0"/>
              <a:t> tedious ???</a:t>
            </a:r>
          </a:p>
          <a:p>
            <a:endParaRPr lang="en-US" altLang="zh-TW" baseline="0" dirty="0"/>
          </a:p>
          <a:p>
            <a:r>
              <a:rPr lang="en-US" altLang="zh-TW" dirty="0"/>
              <a:t>1.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B</a:t>
            </a:r>
            <a:r>
              <a:rPr lang="en-US" altLang="zh-TW" dirty="0"/>
              <a:t>  </a:t>
            </a:r>
            <a:r>
              <a:rPr lang="en-US" altLang="zh-TW" dirty="0">
                <a:sym typeface="Symbol" pitchFamily="18" charset="2"/>
              </a:rPr>
              <a:t></a:t>
            </a:r>
            <a:r>
              <a:rPr lang="en-US" altLang="zh-TW" dirty="0"/>
              <a:t> </a:t>
            </a:r>
            <a:r>
              <a:rPr lang="en-US" altLang="zh-TW" i="1" dirty="0"/>
              <a:t>W</a:t>
            </a:r>
            <a:r>
              <a:rPr lang="en-US" altLang="zh-TW" dirty="0"/>
              <a:t> (you check that rank </a:t>
            </a:r>
            <a:r>
              <a:rPr lang="en-US" altLang="zh-TW" i="1" dirty="0"/>
              <a:t>A </a:t>
            </a:r>
            <a:r>
              <a:rPr lang="en-US" altLang="zh-TW" dirty="0"/>
              <a:t>= rank [ </a:t>
            </a:r>
            <a:r>
              <a:rPr lang="en-US" altLang="zh-TW" i="1" dirty="0"/>
              <a:t>A</a:t>
            </a:r>
            <a:r>
              <a:rPr lang="en-US" altLang="zh-TW" dirty="0"/>
              <a:t>  </a:t>
            </a:r>
            <a:r>
              <a:rPr lang="en-US" altLang="zh-TW" i="1" dirty="0"/>
              <a:t>B</a:t>
            </a:r>
            <a:r>
              <a:rPr lang="en-US" altLang="zh-TW" dirty="0"/>
              <a:t> ].)</a:t>
            </a:r>
          </a:p>
          <a:p>
            <a:r>
              <a:rPr lang="en-US" altLang="zh-TW" dirty="0"/>
              <a:t>2.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B</a:t>
            </a:r>
            <a:r>
              <a:rPr lang="en-US" altLang="zh-TW" dirty="0"/>
              <a:t>  is L.I. (you check it).</a:t>
            </a:r>
          </a:p>
          <a:p>
            <a:r>
              <a:rPr lang="en-US" altLang="zh-TW" dirty="0"/>
              <a:t>3. dim. </a:t>
            </a:r>
            <a:r>
              <a:rPr lang="en-US" altLang="zh-TW" i="1" dirty="0"/>
              <a:t>W</a:t>
            </a:r>
            <a:r>
              <a:rPr lang="en-US" altLang="zh-TW" dirty="0"/>
              <a:t> = 3 (you check that rank </a:t>
            </a:r>
            <a:r>
              <a:rPr lang="en-US" altLang="zh-TW" i="1" dirty="0"/>
              <a:t>A</a:t>
            </a:r>
            <a:r>
              <a:rPr lang="en-US" altLang="zh-TW" dirty="0"/>
              <a:t> = 3.)</a:t>
            </a:r>
          </a:p>
          <a:p>
            <a:r>
              <a:rPr lang="en-US" altLang="zh-TW" dirty="0">
                <a:sym typeface="Symbol" pitchFamily="18" charset="2"/>
              </a:rPr>
              <a:t></a:t>
            </a:r>
            <a:r>
              <a:rPr lang="en-US" altLang="zh-TW" i="1" dirty="0">
                <a:latin typeface="Academy Engraved LET" pitchFamily="2" charset="0"/>
                <a:sym typeface="Symbol" pitchFamily="18" charset="2"/>
              </a:rPr>
              <a:t>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B</a:t>
            </a:r>
            <a:r>
              <a:rPr lang="en-US" altLang="zh-TW" i="1" dirty="0">
                <a:latin typeface="Academy Engraved LET" pitchFamily="2" charset="0"/>
                <a:sym typeface="Symbol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is a basis of </a:t>
            </a:r>
            <a:r>
              <a:rPr lang="en-US" altLang="zh-TW" i="1" dirty="0">
                <a:sym typeface="Symbol" pitchFamily="18" charset="2"/>
              </a:rPr>
              <a:t>W</a:t>
            </a:r>
            <a:r>
              <a:rPr lang="en-US" altLang="zh-TW" dirty="0">
                <a:sym typeface="Symbol" pitchFamily="18" charset="2"/>
              </a:rPr>
              <a:t>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1422F-B92F-40D2-934D-217E59208A3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487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2FB4-45C4-475F-BCF5-1A8389F7C56E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8BBF-73C7-4B59-941C-C143062A72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18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2FB4-45C4-475F-BCF5-1A8389F7C56E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8BBF-73C7-4B59-941C-C143062A72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48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2FB4-45C4-475F-BCF5-1A8389F7C56E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8BBF-73C7-4B59-941C-C143062A72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29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2FB4-45C4-475F-BCF5-1A8389F7C56E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8BBF-73C7-4B59-941C-C143062A72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59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2FB4-45C4-475F-BCF5-1A8389F7C56E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8BBF-73C7-4B59-941C-C143062A72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94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2FB4-45C4-475F-BCF5-1A8389F7C56E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8BBF-73C7-4B59-941C-C143062A72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05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2FB4-45C4-475F-BCF5-1A8389F7C56E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8BBF-73C7-4B59-941C-C143062A72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20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2FB4-45C4-475F-BCF5-1A8389F7C56E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8BBF-73C7-4B59-941C-C143062A72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23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2FB4-45C4-475F-BCF5-1A8389F7C56E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8BBF-73C7-4B59-941C-C143062A72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03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2FB4-45C4-475F-BCF5-1A8389F7C56E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8BBF-73C7-4B59-941C-C143062A72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49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2FB4-45C4-475F-BCF5-1A8389F7C56E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8BBF-73C7-4B59-941C-C143062A72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52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C2FB4-45C4-475F-BCF5-1A8389F7C56E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08BBF-73C7-4B59-941C-C143062A72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21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.emf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10" Type="http://schemas.openxmlformats.org/officeDocument/2006/relationships/image" Target="../media/image29.png"/><Relationship Id="rId4" Type="http://schemas.openxmlformats.org/officeDocument/2006/relationships/image" Target="../media/image6.emf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60538"/>
            <a:ext cx="7772400" cy="2387600"/>
          </a:xfrm>
        </p:spPr>
        <p:txBody>
          <a:bodyPr/>
          <a:lstStyle/>
          <a:p>
            <a:r>
              <a:rPr lang="en-US" altLang="zh-TW" dirty="0"/>
              <a:t>Confirming that </a:t>
            </a:r>
            <a:br>
              <a:rPr lang="en-US" altLang="zh-TW" dirty="0"/>
            </a:br>
            <a:r>
              <a:rPr lang="en-US" altLang="zh-TW" dirty="0"/>
              <a:t>a set is a Basis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6230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Intuitive Way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Definition: A </a:t>
            </a:r>
            <a:r>
              <a:rPr lang="en-US" altLang="zh-TW" dirty="0">
                <a:solidFill>
                  <a:srgbClr val="FF0000"/>
                </a:solidFill>
              </a:rPr>
              <a:t>basis</a:t>
            </a:r>
            <a:r>
              <a:rPr lang="en-US" altLang="zh-TW" dirty="0"/>
              <a:t> B for V is an </a:t>
            </a:r>
            <a:r>
              <a:rPr lang="en-US" altLang="zh-TW" dirty="0">
                <a:solidFill>
                  <a:srgbClr val="0000FF"/>
                </a:solidFill>
              </a:rPr>
              <a:t>independent </a:t>
            </a:r>
            <a:r>
              <a:rPr lang="en-US" altLang="zh-TW" dirty="0">
                <a:solidFill>
                  <a:srgbClr val="00B050"/>
                </a:solidFill>
              </a:rPr>
              <a:t>generation set </a:t>
            </a:r>
            <a:r>
              <a:rPr lang="en-US" altLang="zh-TW" dirty="0"/>
              <a:t>of V.</a:t>
            </a:r>
            <a:endParaRPr lang="zh-TW" altLang="en-US" dirty="0"/>
          </a:p>
          <a:p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5400136" y="2208362"/>
            <a:ext cx="18633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928778" y="2567796"/>
            <a:ext cx="21077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107516" y="3942190"/>
            <a:ext cx="23118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Is </a:t>
            </a:r>
            <a:r>
              <a:rPr lang="en-US" altLang="zh-TW" sz="2400" dirty="0">
                <a:latin typeface="Script MT Bold"/>
                <a:cs typeface="Script MT Bold"/>
                <a:sym typeface="Symbol" pitchFamily="18" charset="2"/>
              </a:rPr>
              <a:t>C</a:t>
            </a:r>
            <a:r>
              <a:rPr lang="en-US" altLang="zh-TW" sz="2400" baseline="30000" dirty="0"/>
              <a:t>  </a:t>
            </a:r>
            <a:r>
              <a:rPr lang="en-US" altLang="zh-TW" sz="2400" dirty="0"/>
              <a:t>a basis of </a:t>
            </a:r>
            <a:r>
              <a:rPr lang="en-US" altLang="zh-TW" sz="2400" i="1" dirty="0"/>
              <a:t>V</a:t>
            </a:r>
            <a:r>
              <a:rPr lang="en-US" altLang="zh-TW" sz="2400" baseline="30000" dirty="0"/>
              <a:t> </a:t>
            </a:r>
            <a:r>
              <a:rPr lang="en-US" altLang="zh-TW" sz="2400" dirty="0"/>
              <a:t>?</a:t>
            </a:r>
          </a:p>
        </p:txBody>
      </p:sp>
      <p:pic>
        <p:nvPicPr>
          <p:cNvPr id="10" name="Picture 13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350" y="2904273"/>
            <a:ext cx="2794000" cy="962085"/>
          </a:xfrm>
          <a:prstGeom prst="rect">
            <a:avLst/>
          </a:prstGeom>
        </p:spPr>
      </p:pic>
      <p:pic>
        <p:nvPicPr>
          <p:cNvPr id="11" name="Picture 15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5" y="3135732"/>
            <a:ext cx="5080436" cy="1038857"/>
          </a:xfrm>
          <a:prstGeom prst="rect">
            <a:avLst/>
          </a:prstGeom>
        </p:spPr>
      </p:pic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928778" y="4513833"/>
            <a:ext cx="19370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Independent?</a:t>
            </a:r>
            <a:endParaRPr lang="en-US" altLang="zh-TW" sz="2400" dirty="0">
              <a:solidFill>
                <a:srgbClr val="0000FF"/>
              </a:solidFill>
              <a:sym typeface="Symbol" pitchFamily="18" charset="2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865847" y="4474919"/>
            <a:ext cx="5944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yes</a:t>
            </a:r>
            <a:endParaRPr lang="en-US" altLang="zh-TW" sz="2400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28778" y="4991106"/>
            <a:ext cx="21775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Generation set?</a:t>
            </a:r>
            <a:endParaRPr lang="en-US" altLang="zh-TW" sz="2400" dirty="0">
              <a:solidFill>
                <a:srgbClr val="00B050"/>
              </a:solidFill>
              <a:sym typeface="Symbol" pitchFamily="18" charset="2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123615" y="4984045"/>
            <a:ext cx="11386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difficult</a:t>
            </a:r>
            <a:endParaRPr lang="en-US" altLang="zh-TW" sz="2400" dirty="0">
              <a:solidFill>
                <a:srgbClr val="FF0000"/>
              </a:solidFill>
              <a:sym typeface="Symbol" pitchFamily="18" charset="2"/>
            </a:endParaRPr>
          </a:p>
        </p:txBody>
      </p:sp>
      <p:pic>
        <p:nvPicPr>
          <p:cNvPr id="20" name="Picture 13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930" y="5530928"/>
            <a:ext cx="2794000" cy="962085"/>
          </a:xfrm>
          <a:prstGeom prst="rect">
            <a:avLst/>
          </a:prstGeom>
        </p:spPr>
      </p:pic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6708321" y="5737984"/>
            <a:ext cx="17110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generates V</a:t>
            </a:r>
          </a:p>
        </p:txBody>
      </p:sp>
    </p:spTree>
    <p:extLst>
      <p:ext uri="{BB962C8B-B14F-4D97-AF65-F5344CB8AC3E}">
        <p14:creationId xmlns:p14="http://schemas.microsoft.com/office/powerpoint/2010/main" val="2266778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  <p:bldP spid="15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大括弧 3"/>
          <p:cNvSpPr/>
          <p:nvPr/>
        </p:nvSpPr>
        <p:spPr>
          <a:xfrm>
            <a:off x="4936573" y="5662484"/>
            <a:ext cx="344903" cy="919204"/>
          </a:xfrm>
          <a:prstGeom prst="rightBrace">
            <a:avLst>
              <a:gd name="adj1" fmla="val 1938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Another way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2231" y="1963066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Given a subspace V, assume that we already know that dim V = k.  </a:t>
            </a:r>
            <a:r>
              <a:rPr lang="en-US" altLang="zh-TW" sz="2400" u="sng" dirty="0"/>
              <a:t>Suppose S is a subset of V with k vectors</a:t>
            </a:r>
            <a:endParaRPr lang="zh-TW" altLang="en-US" sz="2400" u="sng" dirty="0"/>
          </a:p>
        </p:txBody>
      </p:sp>
      <p:sp>
        <p:nvSpPr>
          <p:cNvPr id="7" name="文字方塊 6"/>
          <p:cNvSpPr txBox="1"/>
          <p:nvPr/>
        </p:nvSpPr>
        <p:spPr>
          <a:xfrm>
            <a:off x="1943394" y="2710592"/>
            <a:ext cx="249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S is independent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717789" y="2710592"/>
            <a:ext cx="1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 is basis</a:t>
            </a:r>
            <a:endParaRPr lang="zh-TW" altLang="en-US" sz="2400" dirty="0"/>
          </a:p>
        </p:txBody>
      </p:sp>
      <p:sp>
        <p:nvSpPr>
          <p:cNvPr id="9" name="向右箭號 8"/>
          <p:cNvSpPr/>
          <p:nvPr/>
        </p:nvSpPr>
        <p:spPr>
          <a:xfrm>
            <a:off x="5016191" y="2807607"/>
            <a:ext cx="618969" cy="267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943394" y="3153459"/>
            <a:ext cx="3198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S is a generation set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717789" y="3153459"/>
            <a:ext cx="1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 is basis</a:t>
            </a:r>
            <a:endParaRPr lang="zh-TW" altLang="en-US" sz="2400" dirty="0"/>
          </a:p>
        </p:txBody>
      </p:sp>
      <p:sp>
        <p:nvSpPr>
          <p:cNvPr id="12" name="向右箭號 11"/>
          <p:cNvSpPr/>
          <p:nvPr/>
        </p:nvSpPr>
        <p:spPr>
          <a:xfrm>
            <a:off x="5016191" y="3250474"/>
            <a:ext cx="618969" cy="267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6128326" y="4937438"/>
            <a:ext cx="23118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Is </a:t>
            </a:r>
            <a:r>
              <a:rPr lang="en-US" altLang="zh-TW" sz="2400" dirty="0">
                <a:latin typeface="Script MT Bold"/>
                <a:cs typeface="Script MT Bold"/>
                <a:sym typeface="Symbol" pitchFamily="18" charset="2"/>
              </a:rPr>
              <a:t>C</a:t>
            </a:r>
            <a:r>
              <a:rPr lang="en-US" altLang="zh-TW" sz="2400" baseline="30000" dirty="0"/>
              <a:t>  </a:t>
            </a:r>
            <a:r>
              <a:rPr lang="en-US" altLang="zh-TW" sz="2400" dirty="0"/>
              <a:t>a basis of </a:t>
            </a:r>
            <a:r>
              <a:rPr lang="en-US" altLang="zh-TW" sz="2400" i="1" dirty="0"/>
              <a:t>V</a:t>
            </a:r>
            <a:r>
              <a:rPr lang="en-US" altLang="zh-TW" sz="2400" baseline="30000" dirty="0"/>
              <a:t> </a:t>
            </a:r>
            <a:r>
              <a:rPr lang="en-US" altLang="zh-TW" sz="2400" dirty="0"/>
              <a:t>?</a:t>
            </a:r>
          </a:p>
        </p:txBody>
      </p:sp>
      <p:pic>
        <p:nvPicPr>
          <p:cNvPr id="15" name="Picture 13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513" y="3914463"/>
            <a:ext cx="2794000" cy="962085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23" y="3880090"/>
            <a:ext cx="5080436" cy="1038857"/>
          </a:xfrm>
          <a:prstGeom prst="rect">
            <a:avLst/>
          </a:prstGeom>
        </p:spPr>
      </p:pic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718018" y="6150028"/>
            <a:ext cx="19370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Independent?</a:t>
            </a:r>
            <a:endParaRPr lang="en-US" altLang="zh-TW" sz="2400" dirty="0">
              <a:solidFill>
                <a:srgbClr val="0000FF"/>
              </a:solidFill>
              <a:sym typeface="Symbol" pitchFamily="18" charset="2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607956" y="6132774"/>
            <a:ext cx="5944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yes</a:t>
            </a:r>
            <a:endParaRPr lang="en-US" altLang="zh-TW" sz="2400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6080009" y="5911611"/>
            <a:ext cx="21852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Script MT Bold"/>
                <a:cs typeface="Script MT Bold"/>
                <a:sym typeface="Symbol" pitchFamily="18" charset="2"/>
              </a:rPr>
              <a:t>C</a:t>
            </a:r>
            <a:r>
              <a:rPr lang="en-US" altLang="zh-TW" sz="2400" baseline="30000" dirty="0"/>
              <a:t> </a:t>
            </a:r>
            <a:r>
              <a:rPr lang="en-US" altLang="zh-TW" sz="2400" dirty="0"/>
              <a:t> is a basis of </a:t>
            </a:r>
            <a:r>
              <a:rPr lang="en-US" altLang="zh-TW" sz="2400" i="1" dirty="0"/>
              <a:t>V</a:t>
            </a:r>
            <a:r>
              <a:rPr lang="en-US" altLang="zh-TW" sz="2400" baseline="30000" dirty="0"/>
              <a:t> </a:t>
            </a:r>
            <a:endParaRPr lang="en-US" altLang="zh-TW" sz="2400" dirty="0"/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364568" y="4942625"/>
            <a:ext cx="13805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Dim V = 2</a:t>
            </a:r>
            <a:endParaRPr lang="en-US" altLang="zh-TW" sz="2400" dirty="0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1706353" y="4958493"/>
            <a:ext cx="36552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(parametric representation)</a:t>
            </a:r>
            <a:endParaRPr lang="en-US" altLang="zh-TW" sz="2400" dirty="0"/>
          </a:p>
        </p:txBody>
      </p:sp>
      <p:sp>
        <p:nvSpPr>
          <p:cNvPr id="22" name="向右箭號 21"/>
          <p:cNvSpPr/>
          <p:nvPr/>
        </p:nvSpPr>
        <p:spPr>
          <a:xfrm>
            <a:off x="5295971" y="5859573"/>
            <a:ext cx="755278" cy="538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857770" y="5675235"/>
            <a:ext cx="41184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Script MT Bold"/>
                <a:cs typeface="Script MT Bold"/>
                <a:sym typeface="Symbol" pitchFamily="18" charset="2"/>
              </a:rPr>
              <a:t>C </a:t>
            </a:r>
            <a:r>
              <a:rPr lang="en-US" altLang="zh-TW" sz="2400" dirty="0">
                <a:cs typeface="Script MT Bold"/>
                <a:sym typeface="Symbol" pitchFamily="18" charset="2"/>
              </a:rPr>
              <a:t>is a subset of V with 2 vectors</a:t>
            </a:r>
            <a:endParaRPr lang="en-US" altLang="zh-TW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681D67-86C1-4CB9-8E6C-04649D0476E2}"/>
              </a:ext>
            </a:extLst>
          </p:cNvPr>
          <p:cNvSpPr/>
          <p:nvPr/>
        </p:nvSpPr>
        <p:spPr>
          <a:xfrm>
            <a:off x="5206535" y="1332969"/>
            <a:ext cx="2451565" cy="5362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Find a basis for V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584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  <p:bldP spid="9" grpId="0" animBg="1"/>
      <p:bldP spid="10" grpId="0"/>
      <p:bldP spid="11" grpId="0"/>
      <p:bldP spid="12" grpId="0" animBg="1"/>
      <p:bldP spid="14" grpId="0"/>
      <p:bldP spid="17" grpId="0"/>
      <p:bldP spid="18" grpId="0"/>
      <p:bldP spid="19" grpId="0"/>
      <p:bldP spid="20" grpId="0"/>
      <p:bldP spid="21" grpId="0"/>
      <p:bldP spid="22" grpId="0" animBg="1"/>
      <p:bldP spid="23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Another way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628650" y="1846144"/>
            <a:ext cx="5486400" cy="662435"/>
            <a:chOff x="1828800" y="1926009"/>
            <a:chExt cx="5486400" cy="662435"/>
          </a:xfrm>
        </p:grpSpPr>
        <p:sp>
          <p:nvSpPr>
            <p:cNvPr id="9" name="矩形 8"/>
            <p:cNvSpPr/>
            <p:nvPr/>
          </p:nvSpPr>
          <p:spPr>
            <a:xfrm>
              <a:off x="1828800" y="1926009"/>
              <a:ext cx="5486400" cy="66243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979952" y="2026395"/>
              <a:ext cx="5184095" cy="461665"/>
              <a:chOff x="2205718" y="2746431"/>
              <a:chExt cx="5184095" cy="461665"/>
            </a:xfrm>
          </p:grpSpPr>
          <p:sp>
            <p:nvSpPr>
              <p:cNvPr id="6" name="文字方塊 5"/>
              <p:cNvSpPr txBox="1"/>
              <p:nvPr/>
            </p:nvSpPr>
            <p:spPr>
              <a:xfrm>
                <a:off x="2205718" y="2746431"/>
                <a:ext cx="24964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S is independent</a:t>
                </a:r>
                <a:endParaRPr lang="zh-TW" altLang="en-US" sz="2400" dirty="0"/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5980113" y="2746431"/>
                <a:ext cx="1409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 is basis</a:t>
                </a:r>
                <a:endParaRPr lang="zh-TW" altLang="en-US" sz="2400" dirty="0"/>
              </a:p>
            </p:txBody>
          </p:sp>
          <p:sp>
            <p:nvSpPr>
              <p:cNvPr id="8" name="向右箭號 7"/>
              <p:cNvSpPr/>
              <p:nvPr/>
            </p:nvSpPr>
            <p:spPr>
              <a:xfrm>
                <a:off x="5278515" y="2843446"/>
                <a:ext cx="618969" cy="26763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1" name="矩形 10"/>
          <p:cNvSpPr/>
          <p:nvPr/>
        </p:nvSpPr>
        <p:spPr>
          <a:xfrm>
            <a:off x="4258922" y="580813"/>
            <a:ext cx="4400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Assume that dim V = k.  </a:t>
            </a:r>
            <a:r>
              <a:rPr lang="en-US" altLang="zh-TW" sz="2400" u="sng" dirty="0"/>
              <a:t>Suppose S is a subset of V with k vectors</a:t>
            </a:r>
            <a:endParaRPr lang="zh-TW" altLang="en-US" sz="2400" u="sng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028030" y="2583342"/>
            <a:ext cx="631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By the extension theorem, we can add more vector into S to form a basis.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028030" y="3359040"/>
            <a:ext cx="631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However, S already have k vectors, so it is already a basis.</a:t>
            </a:r>
            <a:endParaRPr lang="zh-TW" altLang="en-US" sz="2400" dirty="0"/>
          </a:p>
        </p:txBody>
      </p:sp>
      <p:grpSp>
        <p:nvGrpSpPr>
          <p:cNvPr id="14" name="群組 13"/>
          <p:cNvGrpSpPr/>
          <p:nvPr/>
        </p:nvGrpSpPr>
        <p:grpSpPr>
          <a:xfrm>
            <a:off x="628650" y="4240771"/>
            <a:ext cx="5486400" cy="662435"/>
            <a:chOff x="1828800" y="1926009"/>
            <a:chExt cx="5486400" cy="662435"/>
          </a:xfrm>
        </p:grpSpPr>
        <p:sp>
          <p:nvSpPr>
            <p:cNvPr id="15" name="矩形 14"/>
            <p:cNvSpPr/>
            <p:nvPr/>
          </p:nvSpPr>
          <p:spPr>
            <a:xfrm>
              <a:off x="1828800" y="1926009"/>
              <a:ext cx="5486400" cy="6624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1979952" y="2026395"/>
              <a:ext cx="5184095" cy="461665"/>
              <a:chOff x="2205718" y="2746431"/>
              <a:chExt cx="5184095" cy="461665"/>
            </a:xfrm>
          </p:grpSpPr>
          <p:sp>
            <p:nvSpPr>
              <p:cNvPr id="17" name="文字方塊 16"/>
              <p:cNvSpPr txBox="1"/>
              <p:nvPr/>
            </p:nvSpPr>
            <p:spPr>
              <a:xfrm>
                <a:off x="2205718" y="2746431"/>
                <a:ext cx="29216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S is a generation set</a:t>
                </a:r>
                <a:endParaRPr lang="zh-TW" altLang="en-US" sz="2400" dirty="0"/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5980113" y="2746431"/>
                <a:ext cx="1409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 is basis</a:t>
                </a:r>
                <a:endParaRPr lang="zh-TW" altLang="en-US" sz="2400" dirty="0"/>
              </a:p>
            </p:txBody>
          </p:sp>
          <p:sp>
            <p:nvSpPr>
              <p:cNvPr id="19" name="向右箭號 18"/>
              <p:cNvSpPr/>
              <p:nvPr/>
            </p:nvSpPr>
            <p:spPr>
              <a:xfrm>
                <a:off x="5278515" y="2843446"/>
                <a:ext cx="618969" cy="26763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0" name="文字方塊 19"/>
          <p:cNvSpPr txBox="1"/>
          <p:nvPr/>
        </p:nvSpPr>
        <p:spPr>
          <a:xfrm>
            <a:off x="1997420" y="4943249"/>
            <a:ext cx="631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By the reduction theorem, we can remove some vector from S to form a basis.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997420" y="5733815"/>
            <a:ext cx="631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However, S already have k vectors, so it is already a basis.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0873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Is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B</a:t>
            </a:r>
            <a:r>
              <a:rPr lang="en-US" altLang="zh-TW" i="1" baseline="30000" dirty="0">
                <a:latin typeface="Academy Engraved LET" pitchFamily="2" charset="0"/>
                <a:sym typeface="Symbol" pitchFamily="18" charset="2"/>
              </a:rPr>
              <a:t> </a:t>
            </a:r>
            <a:r>
              <a:rPr lang="en-US" altLang="zh-TW" baseline="30000" dirty="0"/>
              <a:t> </a:t>
            </a:r>
            <a:r>
              <a:rPr lang="en-US" altLang="zh-TW" dirty="0"/>
              <a:t>a basis of </a:t>
            </a:r>
            <a:r>
              <a:rPr lang="en-US" altLang="zh-TW" i="1" dirty="0"/>
              <a:t>V</a:t>
            </a:r>
            <a:r>
              <a:rPr lang="en-US" altLang="zh-TW" baseline="30000" dirty="0"/>
              <a:t> </a:t>
            </a:r>
            <a:r>
              <a:rPr lang="en-US" altLang="zh-TW" dirty="0"/>
              <a:t>?</a:t>
            </a:r>
          </a:p>
          <a:p>
            <a:endParaRPr lang="zh-TW" altLang="en-US" dirty="0"/>
          </a:p>
        </p:txBody>
      </p:sp>
      <p:pic>
        <p:nvPicPr>
          <p:cNvPr id="4" name="Picture 10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619" y="3018596"/>
            <a:ext cx="3582307" cy="1110172"/>
          </a:xfrm>
          <a:prstGeom prst="rect">
            <a:avLst/>
          </a:prstGeom>
        </p:spPr>
      </p:pic>
      <p:pic>
        <p:nvPicPr>
          <p:cNvPr id="5" name="Picture 12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59" y="2955475"/>
            <a:ext cx="4406900" cy="12319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999676" y="5355535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Dim V = ? 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634802" y="5355535"/>
            <a:ext cx="454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4933043" y="4140795"/>
            <a:ext cx="36108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961619" y="4251465"/>
            <a:ext cx="293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Independent set in V?</a:t>
            </a:r>
            <a:endParaRPr lang="zh-TW" altLang="en-US" sz="2400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7864364" y="4245708"/>
            <a:ext cx="5944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yes</a:t>
            </a:r>
            <a:endParaRPr lang="en-US" altLang="zh-TW" sz="2400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33043" y="5411068"/>
            <a:ext cx="2672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i="1" dirty="0">
                <a:latin typeface="Academy Engraved LET" pitchFamily="2" charset="0"/>
                <a:sym typeface="Symbol" pitchFamily="18" charset="2"/>
              </a:rPr>
              <a:t> </a:t>
            </a:r>
            <a:r>
              <a:rPr lang="en-US" altLang="zh-TW" sz="2800" dirty="0">
                <a:latin typeface="Script MT Bold"/>
                <a:cs typeface="Script MT Bold"/>
                <a:sym typeface="Symbol" pitchFamily="18" charset="2"/>
              </a:rPr>
              <a:t>B</a:t>
            </a:r>
            <a:r>
              <a:rPr lang="en-US" altLang="zh-TW" sz="2800" i="1" dirty="0">
                <a:latin typeface="Academy Engraved LET" pitchFamily="2" charset="0"/>
                <a:sym typeface="Symbol" pitchFamily="18" charset="2"/>
              </a:rPr>
              <a:t> </a:t>
            </a:r>
            <a:r>
              <a:rPr lang="en-US" altLang="zh-TW" sz="2800" dirty="0">
                <a:sym typeface="Symbol" pitchFamily="18" charset="2"/>
              </a:rPr>
              <a:t>is a basis of </a:t>
            </a:r>
            <a:r>
              <a:rPr lang="en-US" altLang="zh-TW" sz="2800" i="1" dirty="0">
                <a:sym typeface="Symbol" pitchFamily="18" charset="2"/>
              </a:rPr>
              <a:t>V</a:t>
            </a:r>
            <a:r>
              <a:rPr lang="en-US" altLang="zh-TW" sz="2800" dirty="0">
                <a:sym typeface="Symbol" pitchFamily="18" charset="2"/>
              </a:rPr>
              <a:t>.</a:t>
            </a:r>
            <a:endParaRPr lang="zh-TW" altLang="en-US" sz="2800" dirty="0"/>
          </a:p>
        </p:txBody>
      </p:sp>
      <p:sp>
        <p:nvSpPr>
          <p:cNvPr id="15" name="向右箭號 14"/>
          <p:cNvSpPr/>
          <p:nvPr/>
        </p:nvSpPr>
        <p:spPr>
          <a:xfrm>
            <a:off x="4118309" y="5355535"/>
            <a:ext cx="755278" cy="538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78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  <p:bldP spid="14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Is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B</a:t>
            </a:r>
            <a:r>
              <a:rPr lang="en-US" altLang="zh-TW" i="1" baseline="30000" dirty="0">
                <a:latin typeface="Academy Engraved LET" pitchFamily="2" charset="0"/>
                <a:sym typeface="Symbol" pitchFamily="18" charset="2"/>
              </a:rPr>
              <a:t> </a:t>
            </a:r>
            <a:r>
              <a:rPr lang="en-US" altLang="zh-TW" baseline="30000" dirty="0"/>
              <a:t> </a:t>
            </a:r>
            <a:r>
              <a:rPr lang="en-US" altLang="zh-TW" dirty="0"/>
              <a:t>a basis of </a:t>
            </a:r>
            <a:r>
              <a:rPr lang="en-US" altLang="zh-TW" i="1" dirty="0"/>
              <a:t>V</a:t>
            </a:r>
            <a:r>
              <a:rPr lang="en-US" altLang="zh-TW" dirty="0"/>
              <a:t> = Span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S</a:t>
            </a:r>
            <a:r>
              <a:rPr lang="en-US" altLang="zh-TW" baseline="30000" dirty="0"/>
              <a:t> </a:t>
            </a:r>
            <a:r>
              <a:rPr lang="en-US" altLang="zh-TW" dirty="0"/>
              <a:t>?</a:t>
            </a:r>
          </a:p>
          <a:p>
            <a:endParaRPr lang="zh-TW" altLang="en-US" dirty="0"/>
          </a:p>
        </p:txBody>
      </p:sp>
      <p:pic>
        <p:nvPicPr>
          <p:cNvPr id="4" name="Picture 11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53" y="2565550"/>
            <a:ext cx="4851400" cy="1231900"/>
          </a:xfrm>
          <a:prstGeom prst="rect">
            <a:avLst/>
          </a:prstGeom>
        </p:spPr>
      </p:pic>
      <p:pic>
        <p:nvPicPr>
          <p:cNvPr id="5" name="Picture 12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050" y="2507656"/>
            <a:ext cx="3390900" cy="1231900"/>
          </a:xfrm>
          <a:prstGeom prst="rect">
            <a:avLst/>
          </a:prstGeom>
        </p:spPr>
      </p:pic>
      <p:pic>
        <p:nvPicPr>
          <p:cNvPr id="6" name="Picture 14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7" y="5414745"/>
            <a:ext cx="1930400" cy="1231900"/>
          </a:xfrm>
          <a:prstGeom prst="rect">
            <a:avLst/>
          </a:prstGeom>
        </p:spPr>
      </p:pic>
      <p:pic>
        <p:nvPicPr>
          <p:cNvPr id="7" name="Picture 16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63" y="4000921"/>
            <a:ext cx="2882900" cy="1231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154012" y="5338476"/>
                <a:ext cx="2215222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012" y="5338476"/>
                <a:ext cx="2215222" cy="13606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907262" y="3880352"/>
                <a:ext cx="3220369" cy="1403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−2/3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/3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2/3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262" y="3880352"/>
                <a:ext cx="3220369" cy="140326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向右箭號 10"/>
          <p:cNvSpPr/>
          <p:nvPr/>
        </p:nvSpPr>
        <p:spPr>
          <a:xfrm>
            <a:off x="3319782" y="4439932"/>
            <a:ext cx="517065" cy="363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7268460" y="4399774"/>
                <a:ext cx="16024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𝑑𝑖𝑚𝐴</m:t>
                      </m:r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460" y="4399774"/>
                <a:ext cx="1602490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517446" y="1660518"/>
            <a:ext cx="33059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Script MT Bold"/>
                <a:cs typeface="Script MT Bold"/>
                <a:sym typeface="Symbol" pitchFamily="18" charset="2"/>
              </a:rPr>
              <a:t>B </a:t>
            </a:r>
            <a:r>
              <a:rPr lang="en-US" altLang="zh-TW" sz="2400" dirty="0">
                <a:cs typeface="Script MT Bold"/>
                <a:sym typeface="Symbol" pitchFamily="18" charset="2"/>
              </a:rPr>
              <a:t>is a subset of V with 3 vectors</a:t>
            </a:r>
            <a:endParaRPr lang="en-US" altLang="zh-TW" sz="2400" dirty="0"/>
          </a:p>
        </p:txBody>
      </p:sp>
      <p:sp>
        <p:nvSpPr>
          <p:cNvPr id="14" name="向右箭號 13"/>
          <p:cNvSpPr/>
          <p:nvPr/>
        </p:nvSpPr>
        <p:spPr>
          <a:xfrm>
            <a:off x="2528274" y="5859002"/>
            <a:ext cx="517065" cy="363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5803293" y="6141990"/>
            <a:ext cx="517065" cy="363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5517446" y="5521298"/>
                <a:ext cx="21391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𝐼𝑛𝑑𝑒𝑝𝑒𝑛𝑑𝑒𝑛𝑡</m:t>
                      </m:r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446" y="5521298"/>
                <a:ext cx="2139175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6320358" y="6131829"/>
            <a:ext cx="2672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i="1" dirty="0">
                <a:latin typeface="Academy Engraved LET" pitchFamily="2" charset="0"/>
                <a:sym typeface="Symbol" pitchFamily="18" charset="2"/>
              </a:rPr>
              <a:t> </a:t>
            </a:r>
            <a:r>
              <a:rPr lang="en-US" altLang="zh-TW" sz="2800" dirty="0">
                <a:latin typeface="Script MT Bold"/>
                <a:cs typeface="Script MT Bold"/>
                <a:sym typeface="Symbol" pitchFamily="18" charset="2"/>
              </a:rPr>
              <a:t>B</a:t>
            </a:r>
            <a:r>
              <a:rPr lang="en-US" altLang="zh-TW" sz="2800" i="1" dirty="0">
                <a:latin typeface="Academy Engraved LET" pitchFamily="2" charset="0"/>
                <a:sym typeface="Symbol" pitchFamily="18" charset="2"/>
              </a:rPr>
              <a:t> </a:t>
            </a:r>
            <a:r>
              <a:rPr lang="en-US" altLang="zh-TW" sz="2800" dirty="0">
                <a:sym typeface="Symbol" pitchFamily="18" charset="2"/>
              </a:rPr>
              <a:t>is a basis of </a:t>
            </a:r>
            <a:r>
              <a:rPr lang="en-US" altLang="zh-TW" sz="2800" i="1" dirty="0">
                <a:sym typeface="Symbol" pitchFamily="18" charset="2"/>
              </a:rPr>
              <a:t>V</a:t>
            </a:r>
            <a:r>
              <a:rPr lang="en-US" altLang="zh-TW" sz="2800" dirty="0">
                <a:sym typeface="Symbol" pitchFamily="18" charset="2"/>
              </a:rPr>
              <a:t>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14938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  <p:bldP spid="13" grpId="0"/>
      <p:bldP spid="14" grpId="0" animBg="1"/>
      <p:bldP spid="15" grpId="0" animBg="1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477</Words>
  <Application>Microsoft Office PowerPoint</Application>
  <PresentationFormat>如螢幕大小 (4:3)</PresentationFormat>
  <Paragraphs>70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Academy Engraved LET</vt:lpstr>
      <vt:lpstr>Arial</vt:lpstr>
      <vt:lpstr>Calibri</vt:lpstr>
      <vt:lpstr>Calibri Light</vt:lpstr>
      <vt:lpstr>Cambria Math</vt:lpstr>
      <vt:lpstr>Script MT Bold</vt:lpstr>
      <vt:lpstr>Office 佈景主題</vt:lpstr>
      <vt:lpstr>Confirming that  a set is a Basis</vt:lpstr>
      <vt:lpstr>Intuitive Way</vt:lpstr>
      <vt:lpstr>Another way</vt:lpstr>
      <vt:lpstr>Another way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Confirming that  a set is a Basis</dc:title>
  <dc:creator>Hung-yi Lee</dc:creator>
  <cp:lastModifiedBy>Hung-yi Lee</cp:lastModifiedBy>
  <cp:revision>1</cp:revision>
  <dcterms:created xsi:type="dcterms:W3CDTF">2020-09-13T07:00:45Z</dcterms:created>
  <dcterms:modified xsi:type="dcterms:W3CDTF">2020-10-22T18:55:19Z</dcterms:modified>
</cp:coreProperties>
</file>