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58" r:id="rId4"/>
    <p:sldId id="262" r:id="rId5"/>
    <p:sldId id="275" r:id="rId6"/>
    <p:sldId id="290" r:id="rId7"/>
    <p:sldId id="284" r:id="rId8"/>
    <p:sldId id="274" r:id="rId9"/>
    <p:sldId id="285" r:id="rId10"/>
    <p:sldId id="291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2365" autoAdjust="0"/>
  </p:normalViewPr>
  <p:slideViewPr>
    <p:cSldViewPr snapToGrid="0">
      <p:cViewPr>
        <p:scale>
          <a:sx n="50" d="100"/>
          <a:sy n="50" d="100"/>
        </p:scale>
        <p:origin x="86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4T01:21:57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11271 3556 0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688A4-2AC1-4505-9BC4-7ED27213126A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374A-6148-4FEF-870E-3660CF53C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5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ㄑ一ㄡ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ㄆㄧㄢˋ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dirty="0"/>
              <a:t>ㄐㄩ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 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神話傳說中的野獸。形似猿猴。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莊子．齊物論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：「猨，猵狙以為雌。」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374A-6148-4FEF-870E-3660CF53C0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200" dirty="0" smtClean="0"/>
                        <m:t>(</m:t>
                      </m:r>
                      <m:r>
                        <m:rPr>
                          <m:nor/>
                        </m:rPr>
                        <a:rPr lang="zh-TW" altLang="en-US" sz="1200" dirty="0" smtClean="0"/>
                        <m:t>某種觀點</m:t>
                      </m:r>
                      <m:r>
                        <m:rPr>
                          <m:nor/>
                        </m:rPr>
                        <a:rPr lang="en-US" altLang="zh-TW" sz="1200" dirty="0" smtClean="0"/>
                        <m:t>)</m:t>
                      </m:r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根據某種觀點所看到的結果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𝑣]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"</a:t>
                </a:r>
                <a:r>
                  <a:rPr lang="en-US" altLang="zh-TW" sz="1200" i="0" dirty="0" smtClean="0">
                    <a:solidFill>
                      <a:srgbClr val="FF0000"/>
                    </a:solidFill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" 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F1A4B3-64EE-4293-9DEC-CCCC81BBF08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9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6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4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09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9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4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7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5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2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95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9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9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9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66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50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89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49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8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2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5D10-594A-42C8-99B7-296520D5D832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70B5-A924-4E7C-89B3-A20C8CFBF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8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8BD9-A1B8-468B-BE42-E0F46D98E03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69E5-B5CA-45AF-922D-9106D657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49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7.gif"/><Relationship Id="rId3" Type="http://schemas.openxmlformats.org/officeDocument/2006/relationships/image" Target="../media/image25.png"/><Relationship Id="rId7" Type="http://schemas.openxmlformats.org/officeDocument/2006/relationships/image" Target="../media/image200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31.jpeg"/><Relationship Id="rId3" Type="http://schemas.openxmlformats.org/officeDocument/2006/relationships/image" Target="../media/image29.png"/><Relationship Id="rId21" Type="http://schemas.openxmlformats.org/officeDocument/2006/relationships/customXml" Target="../ink/ink1.xm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32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21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45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一張含有 室外物品 的圖片&#10;&#10;自動產生的描述">
            <a:extLst>
              <a:ext uri="{FF2B5EF4-FFF2-40B4-BE49-F238E27FC236}">
                <a16:creationId xmlns:a16="http://schemas.microsoft.com/office/drawing/2014/main" id="{784451D5-2AC0-404C-A383-8EF38D086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9" r="18090" b="-1"/>
          <a:stretch/>
        </p:blipFill>
        <p:spPr>
          <a:xfrm>
            <a:off x="20" y="10"/>
            <a:ext cx="347791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7996" y="640082"/>
            <a:ext cx="4705943" cy="335160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Coordinate System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7995" y="4156276"/>
            <a:ext cx="4705944" cy="206164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bg1"/>
                </a:solidFill>
              </a:rPr>
              <a:t>Hung-yi Lee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7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can be considered as a coordinate system for R</a:t>
                </a:r>
                <a:r>
                  <a:rPr lang="en-US" altLang="zh-TW" baseline="30000" dirty="0"/>
                  <a:t>n</a:t>
                </a:r>
                <a:r>
                  <a:rPr lang="en-US" altLang="zh-TW" dirty="0"/>
                  <a:t> if:</a:t>
                </a:r>
              </a:p>
              <a:p>
                <a:r>
                  <a:rPr lang="en-US" altLang="zh-TW" dirty="0"/>
                  <a:t>1.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spans the R</a:t>
                </a:r>
                <a:r>
                  <a:rPr lang="en-US" altLang="zh-TW" baseline="30000" dirty="0"/>
                  <a:t>n</a:t>
                </a:r>
              </a:p>
              <a:p>
                <a:endParaRPr lang="en-US" altLang="zh-TW" baseline="30000" dirty="0"/>
              </a:p>
              <a:p>
                <a:endParaRPr lang="en-US" altLang="zh-TW" baseline="30000" dirty="0"/>
              </a:p>
              <a:p>
                <a:r>
                  <a:rPr lang="en-US" altLang="zh-TW" dirty="0"/>
                  <a:t>2.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is independent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1524000" y="3215640"/>
            <a:ext cx="7162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92220" y="4489543"/>
            <a:ext cx="7162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46960" y="3215640"/>
            <a:ext cx="61683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Every vector should have representation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5180" y="4489543"/>
            <a:ext cx="36474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 representation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41600" y="5653743"/>
                <a:ext cx="3733800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 basis of R</a:t>
                </a:r>
                <a:r>
                  <a:rPr kumimoji="0" lang="en-US" altLang="zh-TW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5653743"/>
                <a:ext cx="37338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8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Basis?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8152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Let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solidFill>
                          <a:schemeClr val="tx1"/>
                        </a:solidFill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tx1"/>
                        </a:solidFill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zh-TW" sz="2400" dirty="0"/>
                  <a:t>. </a:t>
                </a:r>
              </a:p>
              <a:p>
                <a:r>
                  <a:rPr lang="en-US" altLang="zh-TW" sz="2400" dirty="0"/>
                  <a:t>Any vector v in Span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 can be uniquely represented as a linear combination of the vectors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That is, there are unique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Proof: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152" y="1825625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71134" y="4295249"/>
                <a:ext cx="4084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4" y="4295249"/>
                <a:ext cx="408445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71133" y="4864295"/>
                <a:ext cx="4084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3" y="4864295"/>
                <a:ext cx="408445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075734" y="429933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89472" y="5415645"/>
                <a:ext cx="684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2" y="5415645"/>
                <a:ext cx="684777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75734" y="5987391"/>
            <a:ext cx="263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cript MT Bold" pitchFamily="66" charset="0"/>
                <a:ea typeface="新細明體" panose="02020500000000000000" pitchFamily="18" charset="-120"/>
                <a:cs typeface="+mn-cs"/>
                <a:sym typeface="Symbol" pitchFamily="18" charset="2"/>
              </a:rPr>
              <a:t>B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is independent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6064" y="5987390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 =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28835" y="6043186"/>
            <a:ext cx="420660" cy="39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1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Each coordinate system is a “</a:t>
                </a:r>
                <a:r>
                  <a:rPr lang="en-US" altLang="zh-TW" i="1" dirty="0"/>
                  <a:t>viewpoint</a:t>
                </a:r>
                <a:r>
                  <a:rPr lang="en-US" altLang="zh-TW" dirty="0"/>
                  <a:t>” for vector representation.</a:t>
                </a:r>
              </a:p>
              <a:p>
                <a:pPr lvl="1"/>
                <a:r>
                  <a:rPr lang="en-US" altLang="zh-TW" sz="2800" dirty="0"/>
                  <a:t>The same vector is represented differently in different coordinate systems.</a:t>
                </a:r>
              </a:p>
              <a:p>
                <a:pPr lvl="1"/>
                <a:r>
                  <a:rPr lang="en-US" altLang="zh-TW" sz="2800" dirty="0"/>
                  <a:t>Different vectors can have the same representation in different coordinate systems.</a:t>
                </a:r>
              </a:p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can be considered as a coordinate system for R</a:t>
                </a:r>
                <a:r>
                  <a:rPr lang="en-US" altLang="zh-TW" baseline="30000" dirty="0"/>
                  <a:t>n</a:t>
                </a:r>
                <a:r>
                  <a:rPr lang="en-US" altLang="zh-TW" dirty="0"/>
                  <a:t> if:</a:t>
                </a:r>
              </a:p>
              <a:p>
                <a:pPr lvl="1"/>
                <a:r>
                  <a:rPr lang="en-US" altLang="zh-TW" sz="2800" dirty="0"/>
                  <a:t>1.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800" dirty="0"/>
                  <a:t> spans the R</a:t>
                </a:r>
                <a:r>
                  <a:rPr lang="en-US" altLang="zh-TW" sz="2800" baseline="30000" dirty="0"/>
                  <a:t>n</a:t>
                </a:r>
              </a:p>
              <a:p>
                <a:pPr lvl="1"/>
                <a:r>
                  <a:rPr lang="en-US" altLang="zh-TW" sz="2800" dirty="0"/>
                  <a:t>2.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800" dirty="0"/>
                  <a:t> is independent</a:t>
                </a:r>
                <a:endParaRPr lang="zh-TW" altLang="en-US" sz="2800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40EA7F9-0D33-4339-8A8E-26DA76893EA4}"/>
                  </a:ext>
                </a:extLst>
              </p:cNvPr>
              <p:cNvSpPr txBox="1"/>
              <p:nvPr/>
            </p:nvSpPr>
            <p:spPr>
              <a:xfrm>
                <a:off x="5815691" y="6176963"/>
                <a:ext cx="3048001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 basis of R</a:t>
                </a:r>
                <a:r>
                  <a:rPr kumimoji="0" lang="en-US" altLang="zh-TW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40EA7F9-0D33-4339-8A8E-26DA7689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91" y="6176963"/>
                <a:ext cx="30480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1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basis</a:t>
                </a:r>
                <a:r>
                  <a:rPr lang="en-US" altLang="zh-TW" sz="2400" dirty="0"/>
                  <a:t> for a subspace R</a:t>
                </a:r>
                <a:r>
                  <a:rPr lang="en-US" altLang="zh-TW" sz="2400" baseline="30000" dirty="0"/>
                  <a:t>n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For any v in R</a:t>
                </a:r>
                <a:r>
                  <a:rPr lang="en-US" altLang="zh-TW" sz="2400" baseline="30000" dirty="0"/>
                  <a:t>n</a:t>
                </a:r>
                <a:r>
                  <a:rPr lang="en-US" altLang="zh-TW" sz="2400" dirty="0"/>
                  <a:t>, there are unique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75" y="4335248"/>
            <a:ext cx="1933148" cy="1841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56373" y="4391149"/>
                <a:ext cx="3957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-coordinate vector of v: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73" y="4391149"/>
                <a:ext cx="395703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169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99964" y="4945154"/>
                <a:ext cx="1549735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64" y="4945154"/>
                <a:ext cx="1549735" cy="621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797419" y="2632201"/>
                <a:ext cx="3967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coordinate system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19" y="2632201"/>
                <a:ext cx="396724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3046737" y="2632201"/>
            <a:ext cx="588154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02905" y="5715297"/>
                <a:ext cx="3207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的觀點來看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05" y="5715297"/>
                <a:ext cx="3207088" cy="461665"/>
              </a:xfrm>
              <a:prstGeom prst="rect">
                <a:avLst/>
              </a:prstGeom>
              <a:blipFill>
                <a:blip r:embed="rId8"/>
                <a:stretch>
                  <a:fillRect l="-2852" t="-1200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849086" y="3904343"/>
            <a:ext cx="328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198336" y="1524000"/>
            <a:ext cx="0" cy="2799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98336" y="2405743"/>
            <a:ext cx="2305050" cy="1498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490686" y="1799910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86" y="1799910"/>
                <a:ext cx="463653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3503386" y="2413348"/>
            <a:ext cx="0" cy="149099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185635" y="2387948"/>
            <a:ext cx="2305051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580277" y="3906445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77" y="3906445"/>
                <a:ext cx="347659" cy="369332"/>
              </a:xfrm>
              <a:prstGeom prst="rect">
                <a:avLst/>
              </a:prstGeom>
              <a:blipFill>
                <a:blip r:embed="rId4"/>
                <a:stretch>
                  <a:fillRect l="-10526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244597" y="3954111"/>
                <a:ext cx="51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97" y="3954111"/>
                <a:ext cx="517578" cy="369332"/>
              </a:xfrm>
              <a:prstGeom prst="rect">
                <a:avLst/>
              </a:prstGeom>
              <a:blipFill>
                <a:blip r:embed="rId5"/>
                <a:stretch>
                  <a:fillRect l="-12941" r="-588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769491" y="3165680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1" y="3165680"/>
                <a:ext cx="354777" cy="369332"/>
              </a:xfrm>
              <a:prstGeom prst="rect">
                <a:avLst/>
              </a:prstGeom>
              <a:blipFill>
                <a:blip r:embed="rId6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32435" y="2111024"/>
                <a:ext cx="524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5" y="2111024"/>
                <a:ext cx="524695" cy="369332"/>
              </a:xfrm>
              <a:prstGeom prst="rect">
                <a:avLst/>
              </a:prstGeom>
              <a:blipFill>
                <a:blip r:embed="rId7"/>
                <a:stretch>
                  <a:fillRect l="-13953" r="-58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V="1">
            <a:off x="1205671" y="3892314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205671" y="3892314"/>
            <a:ext cx="230505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16200000" flipV="1">
            <a:off x="897616" y="3603785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205669" y="2348516"/>
            <a:ext cx="1" cy="15060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1476413" y="4554340"/>
                <a:ext cx="212718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3" y="4554340"/>
                <a:ext cx="2127185" cy="613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4873523" y="69750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23" y="697500"/>
                <a:ext cx="1156279" cy="613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6281082" y="697500"/>
                <a:ext cx="139262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82" y="697500"/>
                <a:ext cx="1392625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275036" y="4554340"/>
                <a:ext cx="2647456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+(−2)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6" y="4554340"/>
                <a:ext cx="2647456" cy="613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/>
          <p:cNvCxnSpPr/>
          <p:nvPr/>
        </p:nvCxnSpPr>
        <p:spPr>
          <a:xfrm flipV="1">
            <a:off x="5275036" y="2419781"/>
            <a:ext cx="2363311" cy="143483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5236462" y="288147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62" y="2881471"/>
                <a:ext cx="361381" cy="369332"/>
              </a:xfrm>
              <a:prstGeom prst="rect">
                <a:avLst/>
              </a:prstGeom>
              <a:blipFill>
                <a:blip r:embed="rId12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4491539" y="319927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39" y="3199275"/>
                <a:ext cx="368498" cy="369332"/>
              </a:xfrm>
              <a:prstGeom prst="rect">
                <a:avLst/>
              </a:prstGeom>
              <a:blipFill>
                <a:blip r:embed="rId13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5240319" y="3272915"/>
            <a:ext cx="364337" cy="55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4813536" y="3518877"/>
            <a:ext cx="524092" cy="33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282417" y="1723921"/>
            <a:ext cx="1369351" cy="2046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7719812" y="2339008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12" y="2339008"/>
                <a:ext cx="692882" cy="613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5943971" y="1548236"/>
                <a:ext cx="5312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71" y="1548236"/>
                <a:ext cx="531299" cy="369332"/>
              </a:xfrm>
              <a:prstGeom prst="rect">
                <a:avLst/>
              </a:prstGeom>
              <a:blipFill>
                <a:blip r:embed="rId15"/>
                <a:stretch>
                  <a:fillRect l="-13793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接點 62"/>
          <p:cNvCxnSpPr/>
          <p:nvPr/>
        </p:nvCxnSpPr>
        <p:spPr>
          <a:xfrm flipH="1" flipV="1">
            <a:off x="6684836" y="1825242"/>
            <a:ext cx="903976" cy="56270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337625" y="3859309"/>
            <a:ext cx="871995" cy="571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/>
              <p:cNvSpPr txBox="1"/>
              <p:nvPr/>
            </p:nvSpPr>
            <p:spPr>
              <a:xfrm>
                <a:off x="6301013" y="4213964"/>
                <a:ext cx="76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13" y="4213964"/>
                <a:ext cx="767646" cy="369332"/>
              </a:xfrm>
              <a:prstGeom prst="rect">
                <a:avLst/>
              </a:prstGeom>
              <a:blipFill>
                <a:blip r:embed="rId16"/>
                <a:stretch>
                  <a:fillRect l="-2381" r="-238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/>
          <p:cNvCxnSpPr/>
          <p:nvPr/>
        </p:nvCxnSpPr>
        <p:spPr>
          <a:xfrm flipV="1">
            <a:off x="6247954" y="2436825"/>
            <a:ext cx="1419668" cy="196180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7574766" y="1707042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66" y="1707042"/>
                <a:ext cx="463653" cy="6134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352C373-1BBF-43C1-9193-5590AC0DE4B3}"/>
              </a:ext>
            </a:extLst>
          </p:cNvPr>
          <p:cNvSpPr/>
          <p:nvPr/>
        </p:nvSpPr>
        <p:spPr>
          <a:xfrm>
            <a:off x="4860037" y="244851"/>
            <a:ext cx="316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New Coordinate System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AB63FD1-8B0F-413B-83CA-9E55FCD08ADE}"/>
              </a:ext>
            </a:extLst>
          </p:cNvPr>
          <p:cNvSpPr/>
          <p:nvPr/>
        </p:nvSpPr>
        <p:spPr>
          <a:xfrm>
            <a:off x="632435" y="904550"/>
            <a:ext cx="3865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{e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, 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} is a coordinate system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BF6E7B-BF6B-47EB-AA03-897817C361AF}"/>
                  </a:ext>
                </a:extLst>
              </p:cNvPr>
              <p:cNvSpPr/>
              <p:nvPr/>
            </p:nvSpPr>
            <p:spPr>
              <a:xfrm>
                <a:off x="2857889" y="497950"/>
                <a:ext cx="4908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E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BF6E7B-BF6B-47EB-AA03-897817C36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889" y="497950"/>
                <a:ext cx="49083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FEBCA84-E8AE-4EF7-9723-613FCCB30197}"/>
                  </a:ext>
                </a:extLst>
              </p:cNvPr>
              <p:cNvSpPr txBox="1"/>
              <p:nvPr/>
            </p:nvSpPr>
            <p:spPr>
              <a:xfrm>
                <a:off x="2192415" y="1857208"/>
                <a:ext cx="1549735" cy="48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新細明體" panose="02020500000000000000" pitchFamily="18" charset="-120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FEBCA84-E8AE-4EF7-9723-613FCCB3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15" y="1857208"/>
                <a:ext cx="1549735" cy="488211"/>
              </a:xfrm>
              <a:prstGeom prst="rect">
                <a:avLst/>
              </a:prstGeom>
              <a:blipFill>
                <a:blip r:embed="rId19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1551522-BC8A-4163-9B1D-1897BBB6B753}"/>
                  </a:ext>
                </a:extLst>
              </p:cNvPr>
              <p:cNvSpPr txBox="1"/>
              <p:nvPr/>
            </p:nvSpPr>
            <p:spPr>
              <a:xfrm>
                <a:off x="7872219" y="214073"/>
                <a:ext cx="5781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B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1551522-BC8A-4163-9B1D-1897BBB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19" y="214073"/>
                <a:ext cx="57814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00D61A0-59AC-413E-BAD0-167B412FC85B}"/>
                  </a:ext>
                </a:extLst>
              </p:cNvPr>
              <p:cNvSpPr txBox="1"/>
              <p:nvPr/>
            </p:nvSpPr>
            <p:spPr>
              <a:xfrm>
                <a:off x="7263551" y="1846839"/>
                <a:ext cx="1549735" cy="48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00D61A0-59AC-413E-BAD0-167B412F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551" y="1846839"/>
                <a:ext cx="1549735" cy="489558"/>
              </a:xfrm>
              <a:prstGeom prst="rect">
                <a:avLst/>
              </a:prstGeom>
              <a:blipFill>
                <a:blip r:embed="rId21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92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23" grpId="0"/>
      <p:bldP spid="24" grpId="0"/>
      <p:bldP spid="36" grpId="0"/>
      <p:bldP spid="37" grpId="0"/>
      <p:bldP spid="38" grpId="0"/>
      <p:bldP spid="39" grpId="0"/>
      <p:bldP spid="46" grpId="0"/>
      <p:bldP spid="48" grpId="0"/>
      <p:bldP spid="60" grpId="0"/>
      <p:bldP spid="61" grpId="0"/>
      <p:bldP spid="69" grpId="0"/>
      <p:bldP spid="40" grpId="0"/>
      <p:bldP spid="40" grpId="1"/>
      <p:bldP spid="4" grpId="0"/>
      <p:bldP spid="41" grpId="0"/>
      <p:bldP spid="43" grpId="0"/>
      <p:bldP spid="44" grpId="0"/>
      <p:bldP spid="45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EA9EA-0E84-418E-9A4D-A93CBE4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09641-596E-4089-B16D-3512E305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9C3F7-5E19-474B-B155-1970C056B48E}"/>
              </a:ext>
            </a:extLst>
          </p:cNvPr>
          <p:cNvSpPr txBox="1"/>
          <p:nvPr/>
        </p:nvSpPr>
        <p:spPr>
          <a:xfrm>
            <a:off x="514105" y="2090172"/>
            <a:ext cx="81738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濕寢則腰疾偏死，鰌然乎哉？木處則惴慄恂懼，猨猴然乎哉？三者孰知正處？民食芻豢，麋鹿食薦，蝍蛆甘帶，鴟鴉嗜鼠，四者孰知正味？猨猵狙以為雌，麋與鹿交，鰌與魚游。毛嬙、西施，人之所美也；魚見之深入，鳥見之高飛，麋鹿見之決驟，四者孰知天下之正色哉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莊子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齊物論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2541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https://1.bp.blogspot.com/-gYHhlOAJl-I/VuqSdRoOE0I/AAAAAAAADZw/MaQfDPP36JMSJtWjFAYY5sdKgNtrxHq_Q/s400/14581642799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92" y="3652466"/>
            <a:ext cx="1623219" cy="152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775895" y="987574"/>
            <a:ext cx="2305050" cy="1498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22132" y="2484701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32" y="2484701"/>
                <a:ext cx="463653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886523" y="4086127"/>
            <a:ext cx="1158445" cy="1110097"/>
            <a:chOff x="-1132582" y="4366066"/>
            <a:chExt cx="1158445" cy="111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169" r="-678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單箭頭接點 26"/>
            <p:cNvCxnSpPr/>
            <p:nvPr/>
          </p:nvCxnSpPr>
          <p:spPr>
            <a:xfrm flipV="1">
              <a:off x="-696402" y="5092700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rot="16200000" flipV="1">
              <a:off x="-1004457" y="4804171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944449" y="550444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49" y="5504440"/>
                <a:ext cx="115627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352008" y="5504440"/>
                <a:ext cx="139262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08" y="5504440"/>
                <a:ext cx="1392625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791923" y="3996117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23" y="3996117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47000" y="4313921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00" y="4313921"/>
                <a:ext cx="368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5850749" y="4411634"/>
            <a:ext cx="364337" cy="55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5368997" y="4633523"/>
            <a:ext cx="524092" cy="33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972613" y="2402560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13" y="2402560"/>
                <a:ext cx="692882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http://www.keyhouse.com.tw/userfiles/images/water_102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9" y="1158886"/>
            <a:ext cx="1348098" cy="10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hres.chc.edu.tw/sea/fishery/myimages/fi018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27" y="3996117"/>
            <a:ext cx="1098019" cy="9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86523" y="5523169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3" y="5523169"/>
                <a:ext cx="1156279" cy="61343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294082" y="5523169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2" y="5523169"/>
                <a:ext cx="1149674" cy="6134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 rot="19093514">
            <a:off x="2722632" y="2954318"/>
            <a:ext cx="1103269" cy="491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2506486" flipH="1">
            <a:off x="5264249" y="2976631"/>
            <a:ext cx="1103269" cy="491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雲朵形圖說文字 8"/>
          <p:cNvSpPr/>
          <p:nvPr/>
        </p:nvSpPr>
        <p:spPr>
          <a:xfrm>
            <a:off x="3446485" y="3403921"/>
            <a:ext cx="1446550" cy="855009"/>
          </a:xfrm>
          <a:prstGeom prst="cloudCallout">
            <a:avLst>
              <a:gd name="adj1" fmla="val -57707"/>
              <a:gd name="adj2" fmla="val 758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sp>
        <p:nvSpPr>
          <p:cNvPr id="50" name="雲朵形圖說文字 49"/>
          <p:cNvSpPr/>
          <p:nvPr/>
        </p:nvSpPr>
        <p:spPr>
          <a:xfrm>
            <a:off x="7415663" y="2773290"/>
            <a:ext cx="1446550" cy="855009"/>
          </a:xfrm>
          <a:prstGeom prst="cloudCallout">
            <a:avLst>
              <a:gd name="adj1" fmla="val -40587"/>
              <a:gd name="adj2" fmla="val 825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drink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403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38" grpId="0"/>
      <p:bldP spid="46" grpId="0"/>
      <p:bldP spid="48" grpId="0"/>
      <p:bldP spid="60" grpId="0"/>
      <p:bldP spid="45" grpId="0"/>
      <p:bldP spid="47" grpId="0"/>
      <p:bldP spid="6" grpId="0" animBg="1"/>
      <p:bldP spid="49" grpId="0" animBg="1"/>
      <p:bldP spid="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7" y="3159352"/>
            <a:ext cx="3469958" cy="2795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40" y="2643367"/>
            <a:ext cx="3423236" cy="308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216950" y="3806896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58372" y="54669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112494" y="49462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43940" y="3873681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933126" y="52170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936426" y="52297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81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1232884" y="5575289"/>
            <a:ext cx="4254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218310" y="5099219"/>
            <a:ext cx="1" cy="4760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5043975" y="5361541"/>
            <a:ext cx="892451" cy="311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035738" y="5386766"/>
            <a:ext cx="0" cy="255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for left 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blipFill rotWithShape="0">
                <a:blip r:embed="rId15"/>
                <a:stretch>
                  <a:fillRect r="-10606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2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 animBg="1"/>
      <p:bldP spid="16" grpId="0" animBg="1"/>
      <p:bldP spid="17" grpId="0" animBg="1"/>
      <p:bldP spid="18" grpId="0" animBg="1"/>
      <p:bldP spid="19" grpId="0"/>
      <p:bldP spid="24" grpId="0"/>
      <p:bldP spid="25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7" y="3159352"/>
            <a:ext cx="3469958" cy="2795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40" y="2643367"/>
            <a:ext cx="3423236" cy="308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216950" y="3806896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58372" y="54669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112494" y="49462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43940" y="3873681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933126" y="52170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936426" y="52297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81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1232884" y="5575289"/>
            <a:ext cx="4254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218310" y="5099219"/>
            <a:ext cx="1" cy="4760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5043975" y="5361541"/>
            <a:ext cx="892451" cy="311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035738" y="5386766"/>
            <a:ext cx="0" cy="255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for left 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blipFill rotWithShape="0">
                <a:blip r:embed="rId15"/>
                <a:stretch>
                  <a:fillRect r="-10606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http://www.hres.chc.edu.tw/sea/fishery/myimages/fi018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84" y="936786"/>
            <a:ext cx="1098019" cy="9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i.ytimg.com/vi/wBn_DFnzrkk/hqdefault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86" y="732877"/>
            <a:ext cx="1577060" cy="11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42595" y="3642848"/>
            <a:ext cx="109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43427" y="3675699"/>
            <a:ext cx="109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pic>
        <p:nvPicPr>
          <p:cNvPr id="32" name="Picture 4" descr="https://upload.wikimedia.org/wikipedia/commons/1/10/%E7%94%B1%E5%8F%B0%E5%8C%97%E6%8D%B7%E9%81%8B%E6%96%87%E6%B9%96%E7%B7%9A%E5%90%91%E6%9D%B1%E6%9C%9B%E5%9F%BA%E9%9A%86%E6%B2%B3%E8%88%87%E6%9D%B1%E6%B9%96%E3%80%81%E4%B8%AD%E5%B1%B1%E9%AB%98%E9%80%9F%E5%85%AC%E8%B7%AF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9" y="2728017"/>
            <a:ext cx="1559194" cy="10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ttp://attachment.van698.com/forum/201501/11/223116cupycpy4v6vvuxxp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4" y="2823849"/>
            <a:ext cx="1557120" cy="1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E266779-EE50-43B8-9E35-4C80A02DBD59}"/>
                  </a:ext>
                </a:extLst>
              </p14:cNvPr>
              <p14:cNvContentPartPr/>
              <p14:nvPr/>
            </p14:nvContentPartPr>
            <p14:xfrm>
              <a:off x="4057560" y="12801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E266779-EE50-43B8-9E35-4C80A02DBD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48200" y="1270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0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849086" y="3904343"/>
            <a:ext cx="328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198336" y="1524000"/>
            <a:ext cx="0" cy="2799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98336" y="2405743"/>
            <a:ext cx="2305050" cy="1498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490686" y="1799910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86" y="1799910"/>
                <a:ext cx="463653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3503386" y="2413348"/>
            <a:ext cx="0" cy="149099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185635" y="2387948"/>
            <a:ext cx="2305051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580277" y="3906445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77" y="3906445"/>
                <a:ext cx="347659" cy="369332"/>
              </a:xfrm>
              <a:prstGeom prst="rect">
                <a:avLst/>
              </a:prstGeom>
              <a:blipFill>
                <a:blip r:embed="rId4"/>
                <a:stretch>
                  <a:fillRect l="-10526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244597" y="3954111"/>
                <a:ext cx="51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97" y="3954111"/>
                <a:ext cx="517578" cy="369332"/>
              </a:xfrm>
              <a:prstGeom prst="rect">
                <a:avLst/>
              </a:prstGeom>
              <a:blipFill>
                <a:blip r:embed="rId5"/>
                <a:stretch>
                  <a:fillRect l="-12941" r="-588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769491" y="3165680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1" y="3165680"/>
                <a:ext cx="354777" cy="369332"/>
              </a:xfrm>
              <a:prstGeom prst="rect">
                <a:avLst/>
              </a:prstGeom>
              <a:blipFill>
                <a:blip r:embed="rId6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32435" y="2111024"/>
                <a:ext cx="524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5" y="2111024"/>
                <a:ext cx="524695" cy="369332"/>
              </a:xfrm>
              <a:prstGeom prst="rect">
                <a:avLst/>
              </a:prstGeom>
              <a:blipFill>
                <a:blip r:embed="rId7"/>
                <a:stretch>
                  <a:fillRect l="-13953" r="-58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V="1">
            <a:off x="1205671" y="3892314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205671" y="3892314"/>
            <a:ext cx="230505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16200000" flipV="1">
            <a:off x="897616" y="3603785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205669" y="2348516"/>
            <a:ext cx="1" cy="15060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1476413" y="4554340"/>
                <a:ext cx="212718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3" y="4554340"/>
                <a:ext cx="2127185" cy="613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4873523" y="69750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23" y="697500"/>
                <a:ext cx="1156279" cy="613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6281082" y="697500"/>
                <a:ext cx="139262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82" y="697500"/>
                <a:ext cx="1392625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275036" y="4554340"/>
                <a:ext cx="2647456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+(−2)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6" y="4554340"/>
                <a:ext cx="2647456" cy="613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/>
          <p:cNvCxnSpPr/>
          <p:nvPr/>
        </p:nvCxnSpPr>
        <p:spPr>
          <a:xfrm flipV="1">
            <a:off x="5275036" y="2419781"/>
            <a:ext cx="2363311" cy="143483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5236462" y="288147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62" y="2881471"/>
                <a:ext cx="361381" cy="369332"/>
              </a:xfrm>
              <a:prstGeom prst="rect">
                <a:avLst/>
              </a:prstGeom>
              <a:blipFill>
                <a:blip r:embed="rId12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4491539" y="319927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39" y="3199275"/>
                <a:ext cx="368498" cy="369332"/>
              </a:xfrm>
              <a:prstGeom prst="rect">
                <a:avLst/>
              </a:prstGeom>
              <a:blipFill>
                <a:blip r:embed="rId13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5240319" y="3272915"/>
            <a:ext cx="364337" cy="55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4813536" y="3518877"/>
            <a:ext cx="524092" cy="33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282417" y="1723921"/>
            <a:ext cx="1369351" cy="2046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7719812" y="2339008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12" y="2339008"/>
                <a:ext cx="692882" cy="613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5943971" y="1548236"/>
                <a:ext cx="5312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71" y="1548236"/>
                <a:ext cx="531299" cy="369332"/>
              </a:xfrm>
              <a:prstGeom prst="rect">
                <a:avLst/>
              </a:prstGeom>
              <a:blipFill>
                <a:blip r:embed="rId15"/>
                <a:stretch>
                  <a:fillRect l="-13793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接點 62"/>
          <p:cNvCxnSpPr/>
          <p:nvPr/>
        </p:nvCxnSpPr>
        <p:spPr>
          <a:xfrm flipH="1" flipV="1">
            <a:off x="6684836" y="1825242"/>
            <a:ext cx="903976" cy="56270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337625" y="3859309"/>
            <a:ext cx="871995" cy="571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/>
              <p:cNvSpPr txBox="1"/>
              <p:nvPr/>
            </p:nvSpPr>
            <p:spPr>
              <a:xfrm>
                <a:off x="6301013" y="4213964"/>
                <a:ext cx="76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13" y="4213964"/>
                <a:ext cx="767646" cy="369332"/>
              </a:xfrm>
              <a:prstGeom prst="rect">
                <a:avLst/>
              </a:prstGeom>
              <a:blipFill>
                <a:blip r:embed="rId16"/>
                <a:stretch>
                  <a:fillRect l="-2381" r="-238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/>
          <p:cNvCxnSpPr/>
          <p:nvPr/>
        </p:nvCxnSpPr>
        <p:spPr>
          <a:xfrm flipV="1">
            <a:off x="6247954" y="2436825"/>
            <a:ext cx="1419668" cy="196180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352C373-1BBF-43C1-9193-5590AC0DE4B3}"/>
              </a:ext>
            </a:extLst>
          </p:cNvPr>
          <p:cNvSpPr/>
          <p:nvPr/>
        </p:nvSpPr>
        <p:spPr>
          <a:xfrm>
            <a:off x="4860037" y="244851"/>
            <a:ext cx="316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New Coordinate System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AB63FD1-8B0F-413B-83CA-9E55FCD08ADE}"/>
              </a:ext>
            </a:extLst>
          </p:cNvPr>
          <p:cNvSpPr/>
          <p:nvPr/>
        </p:nvSpPr>
        <p:spPr>
          <a:xfrm>
            <a:off x="632435" y="904550"/>
            <a:ext cx="3865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{e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, 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} is a coordinate system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BF6E7B-BF6B-47EB-AA03-897817C361AF}"/>
                  </a:ext>
                </a:extLst>
              </p:cNvPr>
              <p:cNvSpPr/>
              <p:nvPr/>
            </p:nvSpPr>
            <p:spPr>
              <a:xfrm>
                <a:off x="2857889" y="497950"/>
                <a:ext cx="4908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E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BF6E7B-BF6B-47EB-AA03-897817C36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889" y="497950"/>
                <a:ext cx="490839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FEBCA84-E8AE-4EF7-9723-613FCCB30197}"/>
                  </a:ext>
                </a:extLst>
              </p:cNvPr>
              <p:cNvSpPr txBox="1"/>
              <p:nvPr/>
            </p:nvSpPr>
            <p:spPr>
              <a:xfrm>
                <a:off x="2192415" y="1857208"/>
                <a:ext cx="1549735" cy="48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新細明體" panose="02020500000000000000" pitchFamily="18" charset="-120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FEBCA84-E8AE-4EF7-9723-613FCCB3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15" y="1857208"/>
                <a:ext cx="1549735" cy="488211"/>
              </a:xfrm>
              <a:prstGeom prst="rect">
                <a:avLst/>
              </a:prstGeom>
              <a:blipFill>
                <a:blip r:embed="rId18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1551522-BC8A-4163-9B1D-1897BBB6B753}"/>
                  </a:ext>
                </a:extLst>
              </p:cNvPr>
              <p:cNvSpPr txBox="1"/>
              <p:nvPr/>
            </p:nvSpPr>
            <p:spPr>
              <a:xfrm>
                <a:off x="7872219" y="214073"/>
                <a:ext cx="5781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B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1551522-BC8A-4163-9B1D-1897BBB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19" y="214073"/>
                <a:ext cx="57814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00D61A0-59AC-413E-BAD0-167B412FC85B}"/>
                  </a:ext>
                </a:extLst>
              </p:cNvPr>
              <p:cNvSpPr txBox="1"/>
              <p:nvPr/>
            </p:nvSpPr>
            <p:spPr>
              <a:xfrm>
                <a:off x="7263551" y="1846839"/>
                <a:ext cx="1549735" cy="48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00D61A0-59AC-413E-BAD0-167B412F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551" y="1846839"/>
                <a:ext cx="1549735" cy="489558"/>
              </a:xfrm>
              <a:prstGeom prst="rect">
                <a:avLst/>
              </a:prstGeom>
              <a:blipFill>
                <a:blip r:embed="rId20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1286E41-2770-42E3-8298-9626290BFF7D}"/>
                  </a:ext>
                </a:extLst>
              </p:cNvPr>
              <p:cNvSpPr/>
              <p:nvPr/>
            </p:nvSpPr>
            <p:spPr>
              <a:xfrm>
                <a:off x="705768" y="5569792"/>
                <a:ext cx="27567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 pitchFamily="66" charset="0"/>
                          <a:ea typeface="新細明體" panose="02020500000000000000" pitchFamily="18" charset="-120"/>
                          <a:cs typeface="+mn-cs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1286E41-2770-42E3-8298-9626290BF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8" y="5569792"/>
                <a:ext cx="27567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555CAD-9772-4935-9042-9BD20BC43DB9}"/>
              </a:ext>
            </a:extLst>
          </p:cNvPr>
          <p:cNvSpPr txBox="1"/>
          <p:nvPr/>
        </p:nvSpPr>
        <p:spPr>
          <a:xfrm>
            <a:off x="3225770" y="5603601"/>
            <a:ext cx="300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(standard vectors)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947C0B-B594-4F0B-804C-75DDC6CDA1FA}"/>
                  </a:ext>
                </a:extLst>
              </p:cNvPr>
              <p:cNvSpPr/>
              <p:nvPr/>
            </p:nvSpPr>
            <p:spPr>
              <a:xfrm>
                <a:off x="705768" y="6189560"/>
                <a:ext cx="5468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E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rPr>
                  <a:t> is Cartesian coordinate system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947C0B-B594-4F0B-804C-75DDC6CD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8" y="6189560"/>
                <a:ext cx="5468164" cy="523220"/>
              </a:xfrm>
              <a:prstGeom prst="rect">
                <a:avLst/>
              </a:prstGeom>
              <a:blipFill>
                <a:blip r:embed="rId22"/>
                <a:stretch>
                  <a:fillRect t="-13953" r="-892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D6EF1CAD-221B-48AF-B775-9F446E4DC6CB}"/>
              </a:ext>
            </a:extLst>
          </p:cNvPr>
          <p:cNvSpPr/>
          <p:nvPr/>
        </p:nvSpPr>
        <p:spPr>
          <a:xfrm>
            <a:off x="6029802" y="6200982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直角坐標系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78AAE83-9342-4449-A975-770AC6808634}"/>
                  </a:ext>
                </a:extLst>
              </p:cNvPr>
              <p:cNvSpPr txBox="1"/>
              <p:nvPr/>
            </p:nvSpPr>
            <p:spPr>
              <a:xfrm>
                <a:off x="6662977" y="5554339"/>
                <a:ext cx="1981484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kumimoji="0" lang="en-US" altLang="zh-TW" sz="2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cript MT Bold" pitchFamily="66" charset="0"/>
                            <a:ea typeface="新細明體" panose="02020500000000000000" pitchFamily="18" charset="-120"/>
                            <a:cs typeface="+mn-cs"/>
                            <a:sym typeface="Symbol" pitchFamily="18" charset="2"/>
                          </a:rPr>
                          <m:t>E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78AAE83-9342-4449-A975-770AC680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77" y="5554339"/>
                <a:ext cx="1981484" cy="55412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EE4DF62-F820-4381-AFFE-B48B51CD5709}"/>
              </a:ext>
            </a:extLst>
          </p:cNvPr>
          <p:cNvCxnSpPr/>
          <p:nvPr/>
        </p:nvCxnSpPr>
        <p:spPr>
          <a:xfrm>
            <a:off x="-533400" y="5372100"/>
            <a:ext cx="101536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6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689</Words>
  <Application>Microsoft Office PowerPoint</Application>
  <PresentationFormat>如螢幕大小 (4:3)</PresentationFormat>
  <Paragraphs>142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1_Office 佈景主題</vt:lpstr>
      <vt:lpstr>Coordinate System</vt:lpstr>
      <vt:lpstr>Coordinate System</vt:lpstr>
      <vt:lpstr>Coordinate System</vt:lpstr>
      <vt:lpstr>PowerPoint 簡報</vt:lpstr>
      <vt:lpstr>PowerPoint 簡報</vt:lpstr>
      <vt:lpstr>Vector</vt:lpstr>
      <vt:lpstr>Vector</vt:lpstr>
      <vt:lpstr>Vector</vt:lpstr>
      <vt:lpstr>PowerPoint 簡報</vt:lpstr>
      <vt:lpstr>Coordinate System</vt:lpstr>
      <vt:lpstr>Why Basis?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</dc:title>
  <dc:creator>Hung-yi Lee</dc:creator>
  <cp:lastModifiedBy>Hung-yi Lee</cp:lastModifiedBy>
  <cp:revision>19</cp:revision>
  <dcterms:created xsi:type="dcterms:W3CDTF">2020-10-29T13:00:48Z</dcterms:created>
  <dcterms:modified xsi:type="dcterms:W3CDTF">2020-10-29T14:36:12Z</dcterms:modified>
</cp:coreProperties>
</file>