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0"/>
  </p:notesMasterIdLst>
  <p:sldIdLst>
    <p:sldId id="257" r:id="rId3"/>
    <p:sldId id="288" r:id="rId4"/>
    <p:sldId id="296" r:id="rId5"/>
    <p:sldId id="297" r:id="rId6"/>
    <p:sldId id="270" r:id="rId7"/>
    <p:sldId id="276" r:id="rId8"/>
    <p:sldId id="277" r:id="rId9"/>
    <p:sldId id="279" r:id="rId10"/>
    <p:sldId id="286" r:id="rId11"/>
    <p:sldId id="298" r:id="rId12"/>
    <p:sldId id="289" r:id="rId13"/>
    <p:sldId id="290" r:id="rId14"/>
    <p:sldId id="291" r:id="rId15"/>
    <p:sldId id="292" r:id="rId16"/>
    <p:sldId id="294" r:id="rId17"/>
    <p:sldId id="295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3400" autoAdjust="0"/>
  </p:normalViewPr>
  <p:slideViewPr>
    <p:cSldViewPr snapToGrid="0">
      <p:cViewPr varScale="1">
        <p:scale>
          <a:sx n="78" d="100"/>
          <a:sy n="78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9A7DA-7168-4367-8438-F825C9921C2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B1AB-A20B-4037-A31F-5CE33CED8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82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tible_matri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we have to do that?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16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we have to do that?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7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similar but simpler function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1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 </a:t>
            </a:r>
            <a:r>
              <a:rPr lang="en-US" altLang="zh-TW" baseline="0" dirty="0"/>
              <a:t> </a:t>
            </a:r>
            <a:r>
              <a:rPr lang="zh-TW" altLang="en-US" baseline="0" dirty="0"/>
              <a:t>下標 </a:t>
            </a:r>
            <a:r>
              <a:rPr lang="en-US" altLang="zh-TW" baseline="0" dirty="0"/>
              <a:t>B</a:t>
            </a:r>
            <a:r>
              <a:rPr lang="zh-TW" altLang="en-US" baseline="0" dirty="0"/>
              <a:t> 上標 </a:t>
            </a:r>
            <a:r>
              <a:rPr lang="en-US" altLang="zh-TW" baseline="0" dirty="0"/>
              <a:t>gamma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5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vertible matrix"/>
              </a:rPr>
              <a:t>invertible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-by-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matrix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9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0.6000    0.8000</a:t>
            </a:r>
          </a:p>
          <a:p>
            <a:r>
              <a:rPr lang="en-US" altLang="zh-TW" dirty="0"/>
              <a:t>    0.8000   -0.6000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905BA-978C-4199-B4B0-E7758EACE1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47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3    -9     8</a:t>
            </a:r>
          </a:p>
          <a:p>
            <a:r>
              <a:rPr lang="en-US" altLang="zh-TW" dirty="0"/>
              <a:t>    -1     3    -3</a:t>
            </a:r>
          </a:p>
          <a:p>
            <a:r>
              <a:rPr lang="en-US" altLang="zh-TW" dirty="0"/>
              <a:t>     1     6     1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905BA-978C-4199-B4B0-E7758EACE1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40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en-US" altLang="zh-TW" baseline="0" dirty="0"/>
              <a:t> …..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= C B ^ -1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905BA-978C-4199-B4B0-E7758EACE1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60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4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22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6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24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301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0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6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877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43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172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978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17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48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9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02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7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9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FED2-5D89-4DF3-88CC-68E2E3FB7C2F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0419-E10A-49C3-A0F1-836659CB9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4510-2E45-420D-8DD4-EA204C8A565C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1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4.jpe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310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86.png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../media/image45.emf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87.emf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89.emf"/><Relationship Id="rId10" Type="http://schemas.openxmlformats.org/officeDocument/2006/relationships/image" Target="NULL"/><Relationship Id="rId4" Type="http://schemas.openxmlformats.org/officeDocument/2006/relationships/image" Target="../media/image88.emf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.emf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190.png"/><Relationship Id="rId12" Type="http://schemas.openxmlformats.org/officeDocument/2006/relationships/image" Target="../media/image3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506" y="637953"/>
            <a:ext cx="7390026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TW" sz="7000" dirty="0">
                <a:solidFill>
                  <a:srgbClr val="FFFFFF"/>
                </a:solidFill>
              </a:rPr>
              <a:t>Linear Function in Coordinate System</a:t>
            </a:r>
            <a:endParaRPr lang="zh-TW" altLang="en-US" sz="7000" dirty="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6506" y="4377268"/>
            <a:ext cx="5978177" cy="1280582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 b="1" dirty="0">
                <a:solidFill>
                  <a:schemeClr val="bg1"/>
                </a:solidFill>
              </a:rPr>
              <a:t>A complex function in one coordinate system can be simple in other systems.</a:t>
            </a:r>
          </a:p>
          <a:p>
            <a:pPr algn="l"/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全面啟動》亞瑟失重打鬥戲– Good Movie Recommendation">
            <a:extLst>
              <a:ext uri="{FF2B5EF4-FFF2-40B4-BE49-F238E27FC236}">
                <a16:creationId xmlns:a16="http://schemas.microsoft.com/office/drawing/2014/main" id="{83E35406-8576-4B6B-92A3-ADE5CD6E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4" y="1068970"/>
            <a:ext cx="2544405" cy="169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12029" y="5346020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29" y="5346020"/>
                <a:ext cx="32784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93353" y="5415469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53" y="5415469"/>
                <a:ext cx="92115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97202" y="2071567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2" y="2071567"/>
                <a:ext cx="1129540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792506" y="2107489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06" y="2107489"/>
                <a:ext cx="1722844" cy="621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3805615" y="5907912"/>
            <a:ext cx="319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a line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L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156348" y="2622441"/>
            <a:ext cx="2859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reflection about the horizontal line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3828139" y="5439423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156348" y="2220935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4156348" y="1416928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48" y="1416928"/>
                <a:ext cx="841704" cy="463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096873" y="1281882"/>
                <a:ext cx="173579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73" y="1281882"/>
                <a:ext cx="1735795" cy="7184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42901" y="5002094"/>
                <a:ext cx="1074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01" y="5002094"/>
                <a:ext cx="10740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BB2421BD-9C86-4EE8-BB47-234D204F546C}"/>
              </a:ext>
            </a:extLst>
          </p:cNvPr>
          <p:cNvSpPr txBox="1"/>
          <p:nvPr/>
        </p:nvSpPr>
        <p:spPr>
          <a:xfrm>
            <a:off x="381491" y="3450051"/>
            <a:ext cx="2859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同一件事情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不同的詮釋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E7FB17-DBD3-45EF-B43A-4513AEF508B1}"/>
              </a:ext>
            </a:extLst>
          </p:cNvPr>
          <p:cNvCxnSpPr/>
          <p:nvPr/>
        </p:nvCxnSpPr>
        <p:spPr>
          <a:xfrm flipH="1">
            <a:off x="2980669" y="2894054"/>
            <a:ext cx="790566" cy="8681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9302E9B-9803-43A5-8334-9204669DA88B}"/>
              </a:ext>
            </a:extLst>
          </p:cNvPr>
          <p:cNvCxnSpPr>
            <a:cxnSpLocks/>
          </p:cNvCxnSpPr>
          <p:nvPr/>
        </p:nvCxnSpPr>
        <p:spPr>
          <a:xfrm flipH="1" flipV="1">
            <a:off x="2980669" y="4065211"/>
            <a:ext cx="992719" cy="1044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如果發生汽車落水，車內的人該怎麼自救呢？ - 每日頭條">
            <a:extLst>
              <a:ext uri="{FF2B5EF4-FFF2-40B4-BE49-F238E27FC236}">
                <a16:creationId xmlns:a16="http://schemas.microsoft.com/office/drawing/2014/main" id="{529FCF70-69B4-49A7-8BFB-4A26C07B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" y="4833832"/>
            <a:ext cx="2551411" cy="15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8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296537" y="-163773"/>
            <a:ext cx="11286698" cy="45447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-401404" y="2431251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09792" y="362078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92" y="3620783"/>
                <a:ext cx="32784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291116" y="369023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16" y="3690232"/>
                <a:ext cx="92115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88271" y="67949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71" y="679496"/>
                <a:ext cx="1129540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983575" y="71541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75" y="715418"/>
                <a:ext cx="1722844" cy="621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3925902" y="371418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2540196" y="226622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613860" y="233796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347417" y="82886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44644" y="282315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4" y="282315"/>
                <a:ext cx="841704" cy="463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379559" y="3276857"/>
                <a:ext cx="5543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9" y="3276857"/>
                <a:ext cx="55431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91069" y="131052"/>
            <a:ext cx="181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Flowchart</a:t>
            </a:r>
            <a:endParaRPr lang="zh-TW" altLang="en-US" sz="2800" b="1" i="1" u="sng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5714" y="2676692"/>
            <a:ext cx="197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5714" y="1172271"/>
                <a:ext cx="1973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252525"/>
                    </a:solidFill>
                    <a:latin typeface="Arial" panose="020B0604020202020204" pitchFamily="34" charset="0"/>
                  </a:rPr>
                  <a:t>coordinate system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4" y="1172271"/>
                <a:ext cx="1973943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4630" t="-5109" r="-5864" b="-14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5612" y="1620103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612" y="1620103"/>
                <a:ext cx="37330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886836" y="4973216"/>
            <a:ext cx="3468915" cy="901601"/>
            <a:chOff x="1100746" y="5159954"/>
            <a:chExt cx="3468915" cy="901601"/>
          </a:xfrm>
        </p:grpSpPr>
        <p:sp>
          <p:nvSpPr>
            <p:cNvPr id="37" name="矩形 36"/>
            <p:cNvSpPr/>
            <p:nvPr/>
          </p:nvSpPr>
          <p:spPr>
            <a:xfrm>
              <a:off x="1100746" y="5159954"/>
              <a:ext cx="3468915" cy="901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373339" y="5327067"/>
                  <a:ext cx="2960455" cy="5384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TW" sz="3200" dirty="0">
                                <a:latin typeface="Script MT Bold" pitchFamily="66" charset="0"/>
                                <a:sym typeface="Symbol" pitchFamily="18" charset="2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339" y="5327067"/>
                  <a:ext cx="2960455" cy="5384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679012" y="2576164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12" y="2576164"/>
                <a:ext cx="78149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/>
          <p:cNvGrpSpPr/>
          <p:nvPr/>
        </p:nvGrpSpPr>
        <p:grpSpPr>
          <a:xfrm>
            <a:off x="4534932" y="4973216"/>
            <a:ext cx="3885752" cy="901601"/>
            <a:chOff x="4748842" y="5159954"/>
            <a:chExt cx="3885752" cy="901601"/>
          </a:xfrm>
        </p:grpSpPr>
        <p:sp>
          <p:nvSpPr>
            <p:cNvPr id="38" name="矩形 37"/>
            <p:cNvSpPr/>
            <p:nvPr/>
          </p:nvSpPr>
          <p:spPr>
            <a:xfrm>
              <a:off x="4957261" y="5159954"/>
              <a:ext cx="3468915" cy="901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4748842" y="5327067"/>
                  <a:ext cx="3885752" cy="5384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TW" sz="3200" dirty="0">
                                <a:latin typeface="Script MT Bold" pitchFamily="66" charset="0"/>
                                <a:sym typeface="Symbol" pitchFamily="18" charset="2"/>
                              </a:rPr>
                              <m:t>B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842" y="5327067"/>
                  <a:ext cx="3885752" cy="53848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線接點 41"/>
          <p:cNvCxnSpPr/>
          <p:nvPr/>
        </p:nvCxnSpPr>
        <p:spPr>
          <a:xfrm>
            <a:off x="2427584" y="5728350"/>
            <a:ext cx="8441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274436" y="5728350"/>
            <a:ext cx="3130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119984" y="5741700"/>
            <a:ext cx="8441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134584" y="5728350"/>
            <a:ext cx="3130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95339" y="5997539"/>
            <a:ext cx="224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similar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55674" y="6061555"/>
            <a:ext cx="224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similar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1" name="手繪多邊形 50"/>
          <p:cNvSpPr/>
          <p:nvPr/>
        </p:nvSpPr>
        <p:spPr>
          <a:xfrm>
            <a:off x="1393371" y="5776686"/>
            <a:ext cx="1407886" cy="261590"/>
          </a:xfrm>
          <a:custGeom>
            <a:avLst/>
            <a:gdLst>
              <a:gd name="connsiteX0" fmla="*/ 0 w 1407886"/>
              <a:gd name="connsiteY0" fmla="*/ 0 h 261590"/>
              <a:gd name="connsiteX1" fmla="*/ 740229 w 1407886"/>
              <a:gd name="connsiteY1" fmla="*/ 261257 h 261590"/>
              <a:gd name="connsiteX2" fmla="*/ 1407886 w 1407886"/>
              <a:gd name="connsiteY2" fmla="*/ 43543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6" h="261590">
                <a:moveTo>
                  <a:pt x="0" y="0"/>
                </a:moveTo>
                <a:cubicBezTo>
                  <a:pt x="252790" y="127000"/>
                  <a:pt x="505581" y="254000"/>
                  <a:pt x="740229" y="261257"/>
                </a:cubicBezTo>
                <a:cubicBezTo>
                  <a:pt x="974877" y="268514"/>
                  <a:pt x="1191381" y="156028"/>
                  <a:pt x="1407886" y="43543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5542038" y="5814163"/>
            <a:ext cx="1749078" cy="247392"/>
          </a:xfrm>
          <a:custGeom>
            <a:avLst/>
            <a:gdLst>
              <a:gd name="connsiteX0" fmla="*/ 0 w 1407886"/>
              <a:gd name="connsiteY0" fmla="*/ 0 h 261590"/>
              <a:gd name="connsiteX1" fmla="*/ 740229 w 1407886"/>
              <a:gd name="connsiteY1" fmla="*/ 261257 h 261590"/>
              <a:gd name="connsiteX2" fmla="*/ 1407886 w 1407886"/>
              <a:gd name="connsiteY2" fmla="*/ 43543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6" h="261590">
                <a:moveTo>
                  <a:pt x="0" y="0"/>
                </a:moveTo>
                <a:cubicBezTo>
                  <a:pt x="252790" y="127000"/>
                  <a:pt x="505581" y="254000"/>
                  <a:pt x="740229" y="261257"/>
                </a:cubicBezTo>
                <a:cubicBezTo>
                  <a:pt x="974877" y="268514"/>
                  <a:pt x="1191381" y="156028"/>
                  <a:pt x="1407886" y="43543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  <p:bldP spid="48" grpId="0"/>
      <p:bldP spid="49" grpId="0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77" y="84154"/>
            <a:ext cx="7886700" cy="689325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the line </a:t>
            </a:r>
            <a:r>
              <a:rPr lang="en-US" altLang="zh-TW" i="1" dirty="0"/>
              <a:t>y</a:t>
            </a:r>
            <a:r>
              <a:rPr lang="en-US" altLang="zh-TW" dirty="0"/>
              <a:t> = (1/2)</a:t>
            </a:r>
            <a:r>
              <a:rPr lang="en-US" altLang="zh-TW" i="1" dirty="0"/>
              <a:t>x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6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091928" y="5109962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3701409" y="3577148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976929" y="3725266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5187106" y="2182098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32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014243" y="4682062"/>
                <a:ext cx="9183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43" y="4682062"/>
                <a:ext cx="918393" cy="369332"/>
              </a:xfrm>
              <a:prstGeom prst="rect">
                <a:avLst/>
              </a:prstGeom>
              <a:blipFill>
                <a:blip r:embed="rId7"/>
                <a:stretch>
                  <a:fillRect r="-7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09002" y="1144040"/>
            <a:ext cx="3245453" cy="2234068"/>
            <a:chOff x="486348" y="4529028"/>
            <a:chExt cx="3245453" cy="223406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18048" y="5265091"/>
              <a:ext cx="2539920" cy="1211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62237" y="4529028"/>
              <a:ext cx="0" cy="2234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6348" y="5987051"/>
              <a:ext cx="3245453" cy="11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rot="13486727">
              <a:off x="1111205" y="5503835"/>
              <a:ext cx="751345" cy="2510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rot="18886727">
              <a:off x="1644330" y="5690951"/>
              <a:ext cx="717483" cy="244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2591581" y="1415752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(1/2)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179934" y="262513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34" y="2625130"/>
                <a:ext cx="1156279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99461" y="1195623"/>
                <a:ext cx="138550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" y="1195623"/>
                <a:ext cx="1385507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39"/>
          <p:cNvCxnSpPr/>
          <p:nvPr/>
        </p:nvCxnSpPr>
        <p:spPr>
          <a:xfrm flipH="1">
            <a:off x="840702" y="4752477"/>
            <a:ext cx="2539920" cy="1211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5"/>
          <p:cNvCxnSpPr/>
          <p:nvPr/>
        </p:nvCxnSpPr>
        <p:spPr>
          <a:xfrm>
            <a:off x="1884891" y="4016414"/>
            <a:ext cx="0" cy="223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6"/>
          <p:cNvCxnSpPr/>
          <p:nvPr/>
        </p:nvCxnSpPr>
        <p:spPr>
          <a:xfrm flipH="1" flipV="1">
            <a:off x="709002" y="5474437"/>
            <a:ext cx="3245453" cy="1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Line 11"/>
          <p:cNvSpPr>
            <a:spLocks noChangeShapeType="1"/>
          </p:cNvSpPr>
          <p:nvPr/>
        </p:nvSpPr>
        <p:spPr bwMode="auto">
          <a:xfrm rot="13486727">
            <a:off x="1733475" y="5102941"/>
            <a:ext cx="305704" cy="30399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rot="18886727">
            <a:off x="1954342" y="5318560"/>
            <a:ext cx="293434" cy="3137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91581" y="4288126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(1/2)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120100" y="5484509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0" y="5484509"/>
                <a:ext cx="1142556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80897" y="4443072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7" y="4443072"/>
                <a:ext cx="1149674" cy="61343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028324" y="5923548"/>
                <a:ext cx="3005823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24" y="5923548"/>
                <a:ext cx="3005823" cy="5384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6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48" grpId="0"/>
      <p:bldP spid="65" grpId="0"/>
      <p:bldP spid="67" grpId="0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77" y="84154"/>
            <a:ext cx="7886700" cy="689325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the line </a:t>
            </a:r>
            <a:r>
              <a:rPr lang="en-US" altLang="zh-TW" i="1" dirty="0"/>
              <a:t>y</a:t>
            </a:r>
            <a:r>
              <a:rPr lang="en-US" altLang="zh-TW" dirty="0"/>
              <a:t> = (1/2)</a:t>
            </a:r>
            <a:r>
              <a:rPr lang="en-US" altLang="zh-TW" i="1" dirty="0"/>
              <a:t>x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6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091928" y="5109962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3701409" y="3577148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976929" y="3725266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5187106" y="2182098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blipFill rotWithShape="0">
                <a:blip r:embed="rId7"/>
                <a:stretch>
                  <a:fillRect r="-932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014243" y="4682062"/>
                <a:ext cx="9183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43" y="4682062"/>
                <a:ext cx="918393" cy="369332"/>
              </a:xfrm>
              <a:prstGeom prst="rect">
                <a:avLst/>
              </a:prstGeom>
              <a:blipFill>
                <a:blip r:embed="rId8"/>
                <a:stretch>
                  <a:fillRect r="-7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028324" y="5923548"/>
                <a:ext cx="3005823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24" y="5923548"/>
                <a:ext cx="3005823" cy="53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73694" y="1274399"/>
                <a:ext cx="10532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4" y="1274399"/>
                <a:ext cx="1053237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393647" y="1191411"/>
                <a:ext cx="1913344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7" y="1191411"/>
                <a:ext cx="1913344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39"/>
          <p:cNvCxnSpPr/>
          <p:nvPr/>
        </p:nvCxnSpPr>
        <p:spPr>
          <a:xfrm flipH="1">
            <a:off x="930358" y="2963171"/>
            <a:ext cx="2539920" cy="1211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5"/>
          <p:cNvCxnSpPr/>
          <p:nvPr/>
        </p:nvCxnSpPr>
        <p:spPr>
          <a:xfrm>
            <a:off x="1974547" y="2227108"/>
            <a:ext cx="0" cy="223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6"/>
          <p:cNvCxnSpPr/>
          <p:nvPr/>
        </p:nvCxnSpPr>
        <p:spPr>
          <a:xfrm flipH="1" flipV="1">
            <a:off x="798658" y="3685131"/>
            <a:ext cx="3245453" cy="1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Line 11"/>
          <p:cNvSpPr>
            <a:spLocks noChangeShapeType="1"/>
          </p:cNvSpPr>
          <p:nvPr/>
        </p:nvSpPr>
        <p:spPr bwMode="auto">
          <a:xfrm rot="13486727">
            <a:off x="1635308" y="3390948"/>
            <a:ext cx="461678" cy="14930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 rot="18886727">
            <a:off x="1946629" y="3238758"/>
            <a:ext cx="1088312" cy="370473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81237" y="2498820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(1/2)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219593" y="3681191"/>
                <a:ext cx="1132874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93" y="3681191"/>
                <a:ext cx="1132874" cy="61209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91253" y="2627104"/>
                <a:ext cx="1601657" cy="620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−0.5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3" y="2627104"/>
                <a:ext cx="1601657" cy="6209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784090" y="4925021"/>
                <a:ext cx="2895986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sSub>
                        <m:sSubPr>
                          <m:ctrlP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C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p>
                          <m:r>
                            <a:rPr kumimoji="0" lang="en-US" altLang="zh-TW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90" y="4925021"/>
                <a:ext cx="2895986" cy="5264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133109" y="5777489"/>
                <a:ext cx="228081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09" y="5777489"/>
                <a:ext cx="2280816" cy="71846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8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9" grpId="0" animBg="1"/>
      <p:bldP spid="60" grpId="0" animBg="1"/>
      <p:bldP spid="61" grpId="0"/>
      <p:bldP spid="62" grpId="0"/>
      <p:bldP spid="63" grpId="0"/>
      <p:bldP spid="64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25709" y="546837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09" y="5468379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652139" y="55859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39" y="5585900"/>
                <a:ext cx="689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73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95994" y="251872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94" y="2518729"/>
                <a:ext cx="89159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42882" y="255151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82" y="2551518"/>
                <a:ext cx="1336520" cy="48955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839886" y="553637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3449367" y="400356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6724887" y="41516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935064" y="260851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492958" y="2202791"/>
                <a:ext cx="1165191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8" y="2202791"/>
                <a:ext cx="1165191" cy="397225"/>
              </a:xfrm>
              <a:prstGeom prst="rect">
                <a:avLst/>
              </a:prstGeom>
              <a:blipFill rotWithShape="0">
                <a:blip r:embed="rId7"/>
                <a:stretch>
                  <a:fillRect r="-5759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88783" y="5167044"/>
                <a:ext cx="1577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known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783" y="5167044"/>
                <a:ext cx="1577098" cy="369332"/>
              </a:xfrm>
              <a:prstGeom prst="rect">
                <a:avLst/>
              </a:prstGeom>
              <a:blipFill>
                <a:blip r:embed="rId8"/>
                <a:stretch>
                  <a:fillRect t="-26667" r="-1042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341751" y="4098209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51" y="4098209"/>
                <a:ext cx="27917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3913" r="-239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76113" y="4047873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3" y="4047873"/>
                <a:ext cx="5852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0" y="985671"/>
            <a:ext cx="3920392" cy="892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97120" y="2608512"/>
                <a:ext cx="270336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0" y="2608512"/>
                <a:ext cx="2703369" cy="9766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19940" y="144704"/>
            <a:ext cx="28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(P279)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0915" y="969877"/>
            <a:ext cx="3143250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47676" y="3928898"/>
                <a:ext cx="20502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6" y="3928898"/>
                <a:ext cx="2050240" cy="9766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20869" y="5955232"/>
                <a:ext cx="2321276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69" y="5955232"/>
                <a:ext cx="2321276" cy="403893"/>
              </a:xfrm>
              <a:prstGeom prst="rect">
                <a:avLst/>
              </a:prstGeom>
              <a:blipFill>
                <a:blip r:embed="rId15"/>
                <a:stretch>
                  <a:fillRect r="-787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69635" y="3041076"/>
                <a:ext cx="2235805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635" y="3041076"/>
                <a:ext cx="2235805" cy="403893"/>
              </a:xfrm>
              <a:prstGeom prst="rect">
                <a:avLst/>
              </a:prstGeom>
              <a:blipFill>
                <a:blip r:embed="rId16"/>
                <a:stretch>
                  <a:fillRect r="-2732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56377" y="5605725"/>
                <a:ext cx="1018804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7" y="5605725"/>
                <a:ext cx="1018804" cy="397225"/>
              </a:xfrm>
              <a:prstGeom prst="rect">
                <a:avLst/>
              </a:prstGeom>
              <a:blipFill rotWithShape="0">
                <a:blip r:embed="rId17"/>
                <a:stretch>
                  <a:fillRect r="-299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07827" y="5235854"/>
                <a:ext cx="21275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27" y="5235854"/>
                <a:ext cx="2127505" cy="97661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7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1" y="842301"/>
            <a:ext cx="2362200" cy="9271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20" y="855128"/>
            <a:ext cx="2565400" cy="9271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99" y="855128"/>
            <a:ext cx="2362200" cy="9271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86886" y="148446"/>
            <a:ext cx="28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(P279)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59280" y="155377"/>
            <a:ext cx="220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Determine 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96547" y="172107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20383" y="172041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42795" y="172041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96083" y="172724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67795" y="172724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028023" y="1720418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61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  <a:blipFill rotWithShape="0">
                <a:blip r:embed="rId8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  <a:blipFill rotWithShape="0">
                <a:blip r:embed="rId9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向右箭號 37"/>
          <p:cNvSpPr/>
          <p:nvPr/>
        </p:nvSpPr>
        <p:spPr>
          <a:xfrm>
            <a:off x="3380817" y="565467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向右箭號 38"/>
          <p:cNvSpPr/>
          <p:nvPr/>
        </p:nvSpPr>
        <p:spPr>
          <a:xfrm rot="5400000" flipH="1">
            <a:off x="1990298" y="412186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向右箭號 39"/>
          <p:cNvSpPr/>
          <p:nvPr/>
        </p:nvSpPr>
        <p:spPr>
          <a:xfrm rot="16200000">
            <a:off x="5265818" y="42699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向右箭號 40"/>
          <p:cNvSpPr/>
          <p:nvPr/>
        </p:nvSpPr>
        <p:spPr>
          <a:xfrm>
            <a:off x="3475995" y="272681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blipFill rotWithShape="0">
                <a:blip r:embed="rId10"/>
                <a:stretch>
                  <a:fillRect r="-924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1275041" y="558667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16427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098312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901414" y="5659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303453" y="5675313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653364" y="5654676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295" y="3522187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as a coordinate system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8294" y="4381385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{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} is a basis of R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30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1227740" y="2634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69126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051011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967916" y="271687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46843" y="2713420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299709" y="272373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516220" y="5296282"/>
                <a:ext cx="47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20" y="5296282"/>
                <a:ext cx="47384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55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8" grpId="0"/>
      <p:bldP spid="29" grpId="0"/>
      <p:bldP spid="30" grpId="0"/>
      <p:bldP spid="32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4" grpId="0"/>
      <p:bldP spid="54" grpId="0"/>
      <p:bldP spid="55" grpId="0"/>
      <p:bldP spid="56" grpId="0"/>
      <p:bldP spid="57" grpId="0"/>
      <p:bldP spid="58" grpId="0"/>
      <p:bldP spid="59" grpId="0"/>
      <p:bldP spid="65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186886" y="148446"/>
            <a:ext cx="28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(P279)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59280" y="155377"/>
            <a:ext cx="220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Determine 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61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向右箭號 37"/>
          <p:cNvSpPr/>
          <p:nvPr/>
        </p:nvSpPr>
        <p:spPr>
          <a:xfrm>
            <a:off x="3380817" y="565467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向右箭號 38"/>
          <p:cNvSpPr/>
          <p:nvPr/>
        </p:nvSpPr>
        <p:spPr>
          <a:xfrm rot="5400000" flipH="1">
            <a:off x="1990298" y="412186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向右箭號 39"/>
          <p:cNvSpPr/>
          <p:nvPr/>
        </p:nvSpPr>
        <p:spPr>
          <a:xfrm rot="16200000">
            <a:off x="5265818" y="42699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向右箭號 40"/>
          <p:cNvSpPr/>
          <p:nvPr/>
        </p:nvSpPr>
        <p:spPr>
          <a:xfrm>
            <a:off x="3475995" y="272681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24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1275041" y="558667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16427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098312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901414" y="5659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303453" y="5675313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653364" y="5654676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295" y="3522187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as a coordinate system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8294" y="4381385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{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} is a basis of R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300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1227740" y="2634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69126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051011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967916" y="271687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46843" y="2713420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299709" y="272373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019993" y="1122616"/>
                <a:ext cx="4308039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5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993" y="1122616"/>
                <a:ext cx="4308039" cy="397225"/>
              </a:xfrm>
              <a:prstGeom prst="rect">
                <a:avLst/>
              </a:prstGeom>
              <a:blipFill rotWithShape="0">
                <a:blip r:embed="rId9"/>
                <a:stretch>
                  <a:fillRect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516220" y="5296282"/>
                <a:ext cx="47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20" y="5296282"/>
                <a:ext cx="47384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429514" y="1143699"/>
                <a:ext cx="1097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14" y="1143699"/>
                <a:ext cx="109786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78" t="-1667" r="-5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110882" y="4166173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82" y="4166173"/>
                <a:ext cx="27917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913" r="-239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向右箭號 59"/>
          <p:cNvSpPr/>
          <p:nvPr/>
        </p:nvSpPr>
        <p:spPr>
          <a:xfrm rot="5400000" flipV="1">
            <a:off x="5757688" y="42699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988919" y="1713494"/>
                <a:ext cx="2244974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[</m:t>
                      </m:r>
                      <m:r>
                        <m:rPr>
                          <m:nor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𝑇</m:t>
                      </m:r>
                      <m:r>
                        <m:rPr>
                          <m:nor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]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19" y="1713494"/>
                <a:ext cx="2244974" cy="403893"/>
              </a:xfrm>
              <a:prstGeom prst="rect">
                <a:avLst/>
              </a:prstGeom>
              <a:blipFill>
                <a:blip r:embed="rId13"/>
                <a:stretch>
                  <a:fillRect l="-4336" r="-813" b="-287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223599" y="1769981"/>
                <a:ext cx="18162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99" y="1769981"/>
                <a:ext cx="181620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42" r="-100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090299" y="1788852"/>
                <a:ext cx="1097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99" y="1788852"/>
                <a:ext cx="109786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778" r="-22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7" grpId="0"/>
      <p:bldP spid="60" grpId="0" animBg="1"/>
      <p:bldP spid="61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62273" y="522215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73" y="5222159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988703" y="533968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03" y="5339680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4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32558" y="227250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558" y="2272509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79446" y="230529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46" y="2305298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176450" y="529015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2785931" y="375734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6061451" y="390546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271628" y="236229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88869" y="1943424"/>
                <a:ext cx="720647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9" y="1943424"/>
                <a:ext cx="720647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24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89859" y="4934603"/>
                <a:ext cx="47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59" y="4934603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78760" y="3329273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760" y="3329273"/>
                <a:ext cx="2791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58642" y="4386407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42" y="4386407"/>
                <a:ext cx="585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58" t="-1667" r="-41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57433" y="5709012"/>
                <a:ext cx="2321276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33" y="5709012"/>
                <a:ext cx="2321276" cy="403893"/>
              </a:xfrm>
              <a:prstGeom prst="rect">
                <a:avLst/>
              </a:prstGeom>
              <a:blipFill>
                <a:blip r:embed="rId10"/>
                <a:stretch>
                  <a:fillRect r="-787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345112" y="2750758"/>
                <a:ext cx="2026452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cript MT Bold" pitchFamily="66" charset="0"/>
                              <a:ea typeface="新細明體" panose="02020500000000000000" pitchFamily="18" charset="-120"/>
                              <a:cs typeface="+mn-cs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12" y="2750758"/>
                <a:ext cx="2026452" cy="403893"/>
              </a:xfrm>
              <a:prstGeom prst="rect">
                <a:avLst/>
              </a:prstGeom>
              <a:blipFill rotWithShape="0">
                <a:blip r:embed="rId11"/>
                <a:stretch>
                  <a:fillRect r="-2711" b="-287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-565099" y="4035236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98802" y="4391162"/>
            <a:ext cx="197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Cartesian coordinate 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98802" y="2205542"/>
                <a:ext cx="1973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cript MT Bold" pitchFamily="66" charset="0"/>
                        <a:ea typeface="新細明體" panose="02020500000000000000" pitchFamily="18" charset="-120"/>
                        <a:cs typeface="+mn-cs"/>
                        <a:sym typeface="Symbol" pitchFamily="18" charset="2"/>
                      </a:rPr>
                      <m:t>B</m:t>
                    </m:r>
                    <m: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25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rPr>
                  <a:t>coordinate system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2" y="2205542"/>
                <a:ext cx="1973943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5147" r="-6790" b="-15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7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8748" y="4610817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16216" y="5472592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Complex Function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66264" y="4921237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75236" y="494937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4252167" y="494937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2578488" y="368018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 flipH="1">
            <a:off x="6788215" y="373645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-522515" y="3918857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4347" y="2142116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Another coordinate system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70670" y="2337949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Input’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69667" y="225171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output’</a:t>
            </a:r>
            <a:endParaRPr lang="zh-TW" altLang="en-US" sz="2800" dirty="0"/>
          </a:p>
        </p:txBody>
      </p:sp>
      <p:sp>
        <p:nvSpPr>
          <p:cNvPr id="18" name="向右箭號 17"/>
          <p:cNvSpPr/>
          <p:nvPr/>
        </p:nvSpPr>
        <p:spPr>
          <a:xfrm>
            <a:off x="4346598" y="234462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116216" y="1825625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Simple Function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087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4" grpId="0"/>
      <p:bldP spid="15" grpId="0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老余的金融筆記: [閒聊] 全面啟動Inception 有結局了！ 陀螺到底是繼續轉還是停下來？">
            <a:extLst>
              <a:ext uri="{FF2B5EF4-FFF2-40B4-BE49-F238E27FC236}">
                <a16:creationId xmlns:a16="http://schemas.microsoft.com/office/drawing/2014/main" id="{FD9CCC01-45D7-47B9-8D08-9814A42A4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" r="4873" b="-1"/>
          <a:stretch/>
        </p:blipFill>
        <p:spPr bwMode="auto">
          <a:xfrm>
            <a:off x="241299" y="321733"/>
            <a:ext cx="8661401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4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Idea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8748" y="4610817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16216" y="5472592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Complex Function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66264" y="4921237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75236" y="494937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4252167" y="494937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2578488" y="368018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-522515" y="3918857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4347" y="2142116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Another coordinate system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70670" y="2337949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Input’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69667" y="225171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output’</a:t>
            </a:r>
            <a:endParaRPr lang="zh-TW" altLang="en-US" sz="2800" dirty="0"/>
          </a:p>
        </p:txBody>
      </p:sp>
      <p:sp>
        <p:nvSpPr>
          <p:cNvPr id="18" name="向右箭號 17"/>
          <p:cNvSpPr/>
          <p:nvPr/>
        </p:nvSpPr>
        <p:spPr>
          <a:xfrm>
            <a:off x="4346598" y="234462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116216" y="1825625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Simple Function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D6C6A7-5905-48DC-B60E-FC690D52D1C1}"/>
              </a:ext>
            </a:extLst>
          </p:cNvPr>
          <p:cNvSpPr txBox="1"/>
          <p:nvPr/>
        </p:nvSpPr>
        <p:spPr>
          <a:xfrm>
            <a:off x="534219" y="6012090"/>
            <a:ext cx="162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5B9D2C2-6BBE-4A97-B87F-9EED2CBDBB39}"/>
              </a:ext>
            </a:extLst>
          </p:cNvPr>
          <p:cNvSpPr txBox="1"/>
          <p:nvPr/>
        </p:nvSpPr>
        <p:spPr>
          <a:xfrm>
            <a:off x="230886" y="1750370"/>
            <a:ext cx="205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夢境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A37309-911E-49BA-B129-56525AD107E6}"/>
              </a:ext>
            </a:extLst>
          </p:cNvPr>
          <p:cNvSpPr txBox="1"/>
          <p:nvPr/>
        </p:nvSpPr>
        <p:spPr>
          <a:xfrm>
            <a:off x="4220984" y="5985171"/>
            <a:ext cx="2874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說服小開解散公司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E3F838-FB3C-4342-980C-0B7ABA308BAC}"/>
              </a:ext>
            </a:extLst>
          </p:cNvPr>
          <p:cNvSpPr txBox="1"/>
          <p:nvPr/>
        </p:nvSpPr>
        <p:spPr>
          <a:xfrm>
            <a:off x="2443561" y="3960912"/>
            <a:ext cx="11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做夢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B5E808-62D8-4AF3-9F13-77392EAADE24}"/>
              </a:ext>
            </a:extLst>
          </p:cNvPr>
          <p:cNvSpPr txBox="1"/>
          <p:nvPr/>
        </p:nvSpPr>
        <p:spPr>
          <a:xfrm>
            <a:off x="3887081" y="612585"/>
            <a:ext cx="3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小開的父親說：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7455B-0A7A-4562-B8C7-9128567B7A01}"/>
              </a:ext>
            </a:extLst>
          </p:cNvPr>
          <p:cNvSpPr/>
          <p:nvPr/>
        </p:nvSpPr>
        <p:spPr>
          <a:xfrm>
            <a:off x="3577957" y="1030659"/>
            <a:ext cx="4155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</a:rPr>
              <a:t> "I'm disappointed that you're trying so hard to be me."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9A7BAB-992D-4651-863C-063D27184423}"/>
              </a:ext>
            </a:extLst>
          </p:cNvPr>
          <p:cNvSpPr txBox="1"/>
          <p:nvPr/>
        </p:nvSpPr>
        <p:spPr>
          <a:xfrm>
            <a:off x="6484663" y="3415703"/>
            <a:ext cx="143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清醒</a:t>
            </a:r>
          </a:p>
        </p:txBody>
      </p:sp>
      <p:sp>
        <p:nvSpPr>
          <p:cNvPr id="27" name="向右箭號 10">
            <a:extLst>
              <a:ext uri="{FF2B5EF4-FFF2-40B4-BE49-F238E27FC236}">
                <a16:creationId xmlns:a16="http://schemas.microsoft.com/office/drawing/2014/main" id="{B15A8B0E-8BFB-4418-9BD0-21DBA02D578E}"/>
              </a:ext>
            </a:extLst>
          </p:cNvPr>
          <p:cNvSpPr/>
          <p:nvPr/>
        </p:nvSpPr>
        <p:spPr>
          <a:xfrm rot="16200000" flipH="1" flipV="1">
            <a:off x="6788215" y="373645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4062DC-CCCB-466D-8D20-BC685DFA77DE}"/>
              </a:ext>
            </a:extLst>
          </p:cNvPr>
          <p:cNvSpPr txBox="1"/>
          <p:nvPr/>
        </p:nvSpPr>
        <p:spPr>
          <a:xfrm>
            <a:off x="6665386" y="5418896"/>
            <a:ext cx="21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解散公司</a:t>
            </a:r>
          </a:p>
        </p:txBody>
      </p:sp>
    </p:spTree>
    <p:extLst>
      <p:ext uri="{BB962C8B-B14F-4D97-AF65-F5344CB8AC3E}">
        <p14:creationId xmlns:p14="http://schemas.microsoft.com/office/powerpoint/2010/main" val="182175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8" y="3038271"/>
            <a:ext cx="4707177" cy="32736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Sometimes a function can be complex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464765" y="3076273"/>
                <a:ext cx="1851084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65" y="3076273"/>
                <a:ext cx="1851084" cy="7174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111176" y="2903335"/>
                <a:ext cx="78149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176" y="2903335"/>
                <a:ext cx="781496" cy="7072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306629" y="5696987"/>
                <a:ext cx="1139351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629" y="5696987"/>
                <a:ext cx="1139351" cy="614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488201" y="4244198"/>
                <a:ext cx="36038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800" dirty="0"/>
                                  <m:t> 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8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01" y="4244198"/>
                <a:ext cx="360387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847623" y="5044361"/>
                <a:ext cx="5017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TW" sz="2800" b="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23" y="5044361"/>
                <a:ext cx="5017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Sometimes a function can be complex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854995" y="4912515"/>
            <a:ext cx="3609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262246" y="3536006"/>
            <a:ext cx="0" cy="2640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262246" y="3973156"/>
            <a:ext cx="1171708" cy="9393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54995" y="2668558"/>
            <a:ext cx="4653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special case: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i="1" baseline="30000" dirty="0">
                <a:solidFill>
                  <a:srgbClr val="FF0000"/>
                </a:solidFill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is the </a:t>
            </a:r>
            <a:r>
              <a:rPr lang="en-US" altLang="zh-TW" sz="2400" i="1" dirty="0">
                <a:solidFill>
                  <a:srgbClr val="FF0000"/>
                </a:solidFill>
              </a:rPr>
              <a:t>horizontal axis</a:t>
            </a:r>
            <a:endParaRPr lang="en-US" altLang="zh-TW" sz="24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262246" y="4912515"/>
            <a:ext cx="1171708" cy="9393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33954" y="3536006"/>
                <a:ext cx="78149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54" y="3536006"/>
                <a:ext cx="781496" cy="7072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528489" y="5634560"/>
                <a:ext cx="1212768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89" y="5634560"/>
                <a:ext cx="1212768" cy="614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167836" y="3378611"/>
                <a:ext cx="1936171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836" y="3378611"/>
                <a:ext cx="1936171" cy="7174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7227475" y="3378611"/>
                <a:ext cx="966097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75" y="3378611"/>
                <a:ext cx="966097" cy="7174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632799" y="4467728"/>
                <a:ext cx="2395079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799" y="4467728"/>
                <a:ext cx="2395079" cy="766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89434" y="5653030"/>
                <a:ext cx="866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34" y="5653030"/>
                <a:ext cx="8660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859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324323" y="5630958"/>
                <a:ext cx="873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23" y="5630958"/>
                <a:ext cx="87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028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18240" y="6064806"/>
                <a:ext cx="6623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40" y="6064806"/>
                <a:ext cx="66236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587" r="-367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45930" y="6064806"/>
                <a:ext cx="89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30" y="6064806"/>
                <a:ext cx="8987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401" r="-340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>
            <a:cxnSpLocks/>
            <a:stCxn id="48" idx="0"/>
          </p:cNvCxnSpPr>
          <p:nvPr/>
        </p:nvCxnSpPr>
        <p:spPr>
          <a:xfrm flipV="1">
            <a:off x="6422437" y="5219346"/>
            <a:ext cx="465615" cy="4336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cxnSpLocks/>
          </p:cNvCxnSpPr>
          <p:nvPr/>
        </p:nvCxnSpPr>
        <p:spPr>
          <a:xfrm flipH="1" flipV="1">
            <a:off x="7600950" y="5241417"/>
            <a:ext cx="95296" cy="4132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5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86"/>
          <p:cNvCxnSpPr/>
          <p:nvPr/>
        </p:nvCxnSpPr>
        <p:spPr>
          <a:xfrm flipH="1">
            <a:off x="1428518" y="4668774"/>
            <a:ext cx="3153372" cy="15036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8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93" y="4371092"/>
            <a:ext cx="218034" cy="254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Describing the function in another coordinate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p:cxnSp>
        <p:nvCxnSpPr>
          <p:cNvPr id="5" name="Straight Connector 82"/>
          <p:cNvCxnSpPr/>
          <p:nvPr/>
        </p:nvCxnSpPr>
        <p:spPr>
          <a:xfrm>
            <a:off x="2922409" y="3523119"/>
            <a:ext cx="0" cy="298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3"/>
          <p:cNvCxnSpPr/>
          <p:nvPr/>
        </p:nvCxnSpPr>
        <p:spPr>
          <a:xfrm flipH="1" flipV="1">
            <a:off x="1240099" y="5472585"/>
            <a:ext cx="3600000" cy="16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10"/>
          <p:cNvSpPr>
            <a:spLocks noChangeShapeType="1"/>
          </p:cNvSpPr>
          <p:nvPr/>
        </p:nvSpPr>
        <p:spPr bwMode="auto">
          <a:xfrm rot="18886727">
            <a:off x="2892574" y="4985690"/>
            <a:ext cx="1182622" cy="4025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13486727">
            <a:off x="2134064" y="4781262"/>
            <a:ext cx="1074927" cy="35923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844026" y="2778901"/>
            <a:ext cx="4510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another coordinate system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</a:rPr>
              <a:t>….</a:t>
            </a:r>
            <a:endParaRPr lang="en-US" altLang="zh-TW" sz="2400" dirty="0"/>
          </a:p>
        </p:txBody>
      </p:sp>
      <p:pic>
        <p:nvPicPr>
          <p:cNvPr id="19" name="Picture 2" descr="https://i.imgur.com/8VhXI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439" y="4025650"/>
            <a:ext cx="2609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36387" y="3459827"/>
                <a:ext cx="17519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  <a:latin typeface="Script MT Bold" pitchFamily="66" charset="0"/>
                    <a:sym typeface="Symbol" pitchFamily="18" charset="2"/>
                  </a:rPr>
                  <a:t>B</a:t>
                </a:r>
                <a:r>
                  <a:rPr lang="en-US" altLang="zh-TW" sz="2800" i="1" baseline="30000" dirty="0">
                    <a:solidFill>
                      <a:srgbClr val="FF0000"/>
                    </a:solidFill>
                    <a:latin typeface="Academy Engraved LET" pitchFamily="2" charset="0"/>
                    <a:sym typeface="Symbol" pitchFamily="18" charset="2"/>
                  </a:rPr>
                  <a:t> 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87" y="3459827"/>
                <a:ext cx="175195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2544" t="-32857" b="-4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18490" y="4960871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90" y="4960871"/>
                <a:ext cx="3613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91215" y="4402143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15" y="4402143"/>
                <a:ext cx="36849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600287" y="5577900"/>
                <a:ext cx="1498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5577900"/>
                <a:ext cx="1498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490" r="-16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989859" y="3927983"/>
                <a:ext cx="1742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9" y="3927983"/>
                <a:ext cx="17424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97" r="-69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/>
      <p:bldP spid="24" grpId="0"/>
      <p:bldP spid="25" grpId="0"/>
      <p:bldP spid="26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Describing the function in another coordinate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p:cxnSp>
        <p:nvCxnSpPr>
          <p:cNvPr id="5" name="Straight Connector 82"/>
          <p:cNvCxnSpPr/>
          <p:nvPr/>
        </p:nvCxnSpPr>
        <p:spPr>
          <a:xfrm>
            <a:off x="2922409" y="3523119"/>
            <a:ext cx="0" cy="298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3"/>
          <p:cNvCxnSpPr/>
          <p:nvPr/>
        </p:nvCxnSpPr>
        <p:spPr>
          <a:xfrm flipH="1" flipV="1">
            <a:off x="1240099" y="5472585"/>
            <a:ext cx="3600000" cy="16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6"/>
          <p:cNvCxnSpPr/>
          <p:nvPr/>
        </p:nvCxnSpPr>
        <p:spPr>
          <a:xfrm flipH="1">
            <a:off x="1428518" y="4668774"/>
            <a:ext cx="3153372" cy="15036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8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93" y="4371092"/>
            <a:ext cx="218034" cy="254373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 rot="18886727">
            <a:off x="2892574" y="4985690"/>
            <a:ext cx="1182622" cy="4025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13486727">
            <a:off x="2134064" y="4781262"/>
            <a:ext cx="1074927" cy="35923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844026" y="2778901"/>
            <a:ext cx="4510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another coordinate system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</a:rPr>
              <a:t>….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81890" y="5549819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90" y="5549819"/>
                <a:ext cx="3613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16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405352" y="4042283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2" y="4042283"/>
                <a:ext cx="368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67441" y="5535873"/>
                <a:ext cx="113832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41" y="5535873"/>
                <a:ext cx="113832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2139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69934" y="4051944"/>
                <a:ext cx="1145442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34" y="4051944"/>
                <a:ext cx="1145442" cy="397225"/>
              </a:xfrm>
              <a:prstGeom prst="rect">
                <a:avLst/>
              </a:prstGeom>
              <a:blipFill rotWithShape="0">
                <a:blip r:embed="rId7"/>
                <a:stretch>
                  <a:fillRect r="-2128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861204" y="2470181"/>
                <a:ext cx="962699" cy="52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204" y="2470181"/>
                <a:ext cx="962699" cy="5295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883331" y="4932904"/>
                <a:ext cx="1933734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31" y="4932904"/>
                <a:ext cx="1933734" cy="397225"/>
              </a:xfrm>
              <a:prstGeom prst="rect">
                <a:avLst/>
              </a:prstGeom>
              <a:blipFill rotWithShape="0">
                <a:blip r:embed="rId9"/>
                <a:stretch>
                  <a:fillRect r="-126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216169" y="3970482"/>
                <a:ext cx="1458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69" y="3970482"/>
                <a:ext cx="1458926" cy="369332"/>
              </a:xfrm>
              <a:prstGeom prst="rect">
                <a:avLst/>
              </a:prstGeom>
              <a:blipFill>
                <a:blip r:embed="rId10"/>
                <a:stretch>
                  <a:fillRect r="-125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52685" y="6351486"/>
                <a:ext cx="2263184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85" y="6351486"/>
                <a:ext cx="2263184" cy="397225"/>
              </a:xfrm>
              <a:prstGeom prst="rect">
                <a:avLst/>
              </a:prstGeom>
              <a:blipFill rotWithShape="0">
                <a:blip r:embed="rId11"/>
                <a:stretch>
                  <a:fillRect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41877" y="5407542"/>
                <a:ext cx="1702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77" y="5407542"/>
                <a:ext cx="1702389" cy="369332"/>
              </a:xfrm>
              <a:prstGeom prst="rect">
                <a:avLst/>
              </a:prstGeom>
              <a:blipFill>
                <a:blip r:embed="rId12"/>
                <a:stretch>
                  <a:fillRect r="-107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5277071" y="4904873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285542" y="6384673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827559" y="2375732"/>
                <a:ext cx="173579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59" y="2375732"/>
                <a:ext cx="1735795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675095" y="3166214"/>
            <a:ext cx="252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and output are both in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83331" y="4412152"/>
                <a:ext cx="2906693" cy="42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latin typeface="Script MT Bold" pitchFamily="66" charset="0"/>
                                  <a:sym typeface="Symbol" pitchFamily="18" charset="2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31" y="4412152"/>
                <a:ext cx="2906693" cy="4236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向右箭號 34"/>
          <p:cNvSpPr/>
          <p:nvPr/>
        </p:nvSpPr>
        <p:spPr>
          <a:xfrm>
            <a:off x="5277070" y="4435809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891802" y="5837934"/>
                <a:ext cx="3150158" cy="42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latin typeface="Script MT Bold" pitchFamily="66" charset="0"/>
                                  <a:sym typeface="Symbol" pitchFamily="18" charset="2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02" y="5837934"/>
                <a:ext cx="3150158" cy="42364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向右箭號 36"/>
          <p:cNvSpPr/>
          <p:nvPr/>
        </p:nvSpPr>
        <p:spPr>
          <a:xfrm>
            <a:off x="5285541" y="5861591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899D5A9-43EC-4994-AB94-83CDE7D139BE}"/>
                  </a:ext>
                </a:extLst>
              </p:cNvPr>
              <p:cNvSpPr/>
              <p:nvPr/>
            </p:nvSpPr>
            <p:spPr>
              <a:xfrm>
                <a:off x="4348522" y="3319658"/>
                <a:ext cx="28593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400" dirty="0"/>
                  <a:t> matrix of T: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899D5A9-43EC-4994-AB94-83CDE7D1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2" y="3319658"/>
                <a:ext cx="2859329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0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1" grpId="0"/>
      <p:bldP spid="22" grpId="0"/>
      <p:bldP spid="4" grpId="0"/>
      <p:bldP spid="23" grpId="0"/>
      <p:bldP spid="27" grpId="0"/>
      <p:bldP spid="28" grpId="0"/>
      <p:bldP spid="29" grpId="0"/>
      <p:bldP spid="7" grpId="0" animBg="1"/>
      <p:bldP spid="32" grpId="0" animBg="1"/>
      <p:bldP spid="33" grpId="0"/>
      <p:bldP spid="8" grpId="0"/>
      <p:bldP spid="34" grpId="0"/>
      <p:bldP spid="35" grpId="0" animBg="1"/>
      <p:bldP spid="36" grpId="0"/>
      <p:bldP spid="37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-537029" y="4096278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12029" y="5346020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29" y="5346020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93353" y="5415469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53" y="5415469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97202" y="2071567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2" y="2071567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792506" y="2107489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06" y="2107489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99804" y="4860420"/>
            <a:ext cx="1158445" cy="1110097"/>
            <a:chOff x="-1132582" y="4366066"/>
            <a:chExt cx="1158445" cy="1110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169" r="-678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單箭頭接點 14"/>
            <p:cNvCxnSpPr/>
            <p:nvPr/>
          </p:nvCxnSpPr>
          <p:spPr>
            <a:xfrm flipV="1">
              <a:off x="-696402" y="5092700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rot="16200000" flipV="1">
              <a:off x="-1004457" y="4804171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645008" y="2253109"/>
            <a:ext cx="1168086" cy="973144"/>
            <a:chOff x="5047000" y="3996117"/>
            <a:chExt cx="1168086" cy="973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5791923" y="3996117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23" y="3996117"/>
                  <a:ext cx="36138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339" r="-678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47000" y="4313921"/>
                  <a:ext cx="3684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000" y="4313921"/>
                  <a:ext cx="36849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000" r="-666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單箭頭接點 18"/>
            <p:cNvCxnSpPr/>
            <p:nvPr/>
          </p:nvCxnSpPr>
          <p:spPr>
            <a:xfrm flipV="1">
              <a:off x="5850749" y="4411634"/>
              <a:ext cx="364337" cy="55762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5368997" y="4633523"/>
              <a:ext cx="524092" cy="3357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805615" y="5907912"/>
            <a:ext cx="319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a line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L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156348" y="2622441"/>
            <a:ext cx="2859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reflection about the horizontal line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3828139" y="5439423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2201211" y="3806206"/>
            <a:ext cx="2320883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5400000" flipH="1">
            <a:off x="6346622" y="3806206"/>
            <a:ext cx="2320883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156348" y="2220935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4156348" y="1416928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48" y="1416928"/>
                <a:ext cx="841704" cy="4633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096873" y="1281882"/>
                <a:ext cx="173579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73" y="1281882"/>
                <a:ext cx="1735795" cy="7184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42901" y="5002094"/>
                <a:ext cx="1074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01" y="5002094"/>
                <a:ext cx="10740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6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721</Words>
  <Application>Microsoft Office PowerPoint</Application>
  <PresentationFormat>如螢幕大小 (4:3)</PresentationFormat>
  <Paragraphs>261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Academy Engraved LET</vt:lpstr>
      <vt:lpstr>Helvetica Neue</vt:lpstr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2_Office 佈景主題</vt:lpstr>
      <vt:lpstr>Linear Function in Coordinate System</vt:lpstr>
      <vt:lpstr>Basic Idea</vt:lpstr>
      <vt:lpstr>PowerPoint 簡報</vt:lpstr>
      <vt:lpstr>Basic Idea</vt:lpstr>
      <vt:lpstr>Sometimes a function can be complex ……</vt:lpstr>
      <vt:lpstr>Sometimes a function can be complex ……</vt:lpstr>
      <vt:lpstr>Describing the function in another coordinate system</vt:lpstr>
      <vt:lpstr>Describing the function in another coordinate system</vt:lpstr>
      <vt:lpstr>Flowchart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Function in Coordinate System</dc:title>
  <dc:creator>Hung-yi Lee</dc:creator>
  <cp:lastModifiedBy>Hung-yi Lee</cp:lastModifiedBy>
  <cp:revision>6</cp:revision>
  <dcterms:created xsi:type="dcterms:W3CDTF">2020-11-24T14:02:29Z</dcterms:created>
  <dcterms:modified xsi:type="dcterms:W3CDTF">2020-11-24T14:59:19Z</dcterms:modified>
</cp:coreProperties>
</file>