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5" r:id="rId3"/>
    <p:sldId id="330" r:id="rId4"/>
    <p:sldId id="346" r:id="rId5"/>
    <p:sldId id="357" r:id="rId6"/>
    <p:sldId id="347" r:id="rId7"/>
    <p:sldId id="348" r:id="rId8"/>
    <p:sldId id="354" r:id="rId9"/>
    <p:sldId id="356" r:id="rId10"/>
    <p:sldId id="358" r:id="rId11"/>
    <p:sldId id="35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5918" autoAdjust="0"/>
  </p:normalViewPr>
  <p:slideViewPr>
    <p:cSldViewPr snapToGrid="0">
      <p:cViewPr varScale="1">
        <p:scale>
          <a:sx n="50" d="100"/>
          <a:sy n="50" d="100"/>
        </p:scale>
        <p:origin x="8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4D44-FFAE-4CD2-B080-8FFA75A58128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04534-717C-4EBA-A2C6-6CE388F8E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r>
              <a:rPr lang="en-US" altLang="zh-TW" dirty="0"/>
              <a:t>http://www.askamathematician.com/2013/05/q-why-are-determinants-defined-the-weird-way-they-are/</a:t>
            </a:r>
          </a:p>
          <a:p>
            <a:endParaRPr lang="en-US" altLang="zh-TW" dirty="0"/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MIT OCW</a:t>
            </a:r>
            <a:r>
              <a:rPr lang="zh-TW" altLang="en-US" sz="2400" dirty="0"/>
              <a:t> </a:t>
            </a:r>
            <a:r>
              <a:rPr lang="en-US" altLang="zh-TW" sz="2400" dirty="0"/>
              <a:t>Linear Algebra: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18: Properties of determinants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http://ocw.mit.edu/courses/mathematics/18-06-linear-algebra-spring-2010/video-lectures/lecture-18-properties-of-determinants/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19: Determinant formulas and cofactors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http://ocw.mit.edu/courses/mathematics/18-06-linear-algebra-spring-2010/video-lectures/lecture-19-determinant-formulas-and-cofactors/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20: Cramer's rule, inverse matrix, and volume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http://ocw.mit.edu/courses/mathematics/18-06-linear-algebra-spring-2010/video-lectures/lecture-20-cramers-rule-inverse-matrix-and-volume/</a:t>
            </a:r>
          </a:p>
          <a:p>
            <a:pPr marL="27432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Textbook: Chapter 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11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they are the same???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3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25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6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0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08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6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9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9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193A-3B54-4753-9DE6-162EF6E19B91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2B3F-E7E7-407F-9C0A-E829E78B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47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23.png"/><Relationship Id="rId4" Type="http://schemas.openxmlformats.org/officeDocument/2006/relationships/image" Target="../media/image76.png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2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0" Type="http://schemas.openxmlformats.org/officeDocument/2006/relationships/image" Target="../media/image102.png"/><Relationship Id="rId4" Type="http://schemas.openxmlformats.org/officeDocument/2006/relationships/image" Target="../media/image95.png"/><Relationship Id="rId9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9677" y="949325"/>
            <a:ext cx="605377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5700">
                <a:solidFill>
                  <a:schemeClr val="bg1"/>
                </a:solidFill>
              </a:rPr>
              <a:t>Determinant</a:t>
            </a:r>
            <a:endParaRPr lang="zh-TW" altLang="en-US" sz="570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9676" y="3429000"/>
            <a:ext cx="6053773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>
                <a:solidFill>
                  <a:schemeClr val="bg1"/>
                </a:solidFill>
              </a:rPr>
              <a:t>Hung-yi Lee</a:t>
            </a:r>
            <a:endParaRPr lang="zh-TW" altLang="en-US" sz="28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96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55FD9F-3C63-43F4-B157-8A85FE98D2D3}"/>
              </a:ext>
            </a:extLst>
          </p:cNvPr>
          <p:cNvSpPr txBox="1"/>
          <p:nvPr/>
        </p:nvSpPr>
        <p:spPr>
          <a:xfrm>
            <a:off x="838638" y="4972021"/>
            <a:ext cx="7741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2400" dirty="0">
                <a:solidFill>
                  <a:schemeClr val="bg1"/>
                </a:solidFill>
              </a:rPr>
              <a:t>The </a:t>
            </a:r>
            <a:r>
              <a:rPr lang="en-US" altLang="zh-TW" sz="2400" dirty="0">
                <a:solidFill>
                  <a:srgbClr val="FFC000"/>
                </a:solidFill>
              </a:rPr>
              <a:t>determinant</a:t>
            </a:r>
            <a:r>
              <a:rPr lang="en-US" altLang="zh-TW" sz="2400" dirty="0">
                <a:solidFill>
                  <a:schemeClr val="bg1"/>
                </a:solidFill>
              </a:rPr>
              <a:t> of a </a:t>
            </a:r>
            <a:r>
              <a:rPr lang="en-US" altLang="zh-TW" sz="2400" b="1" dirty="0">
                <a:solidFill>
                  <a:srgbClr val="FFFF00"/>
                </a:solidFill>
              </a:rPr>
              <a:t>square matrix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is a </a:t>
            </a:r>
            <a:r>
              <a:rPr lang="en-US" altLang="zh-TW" sz="2400" b="1" dirty="0">
                <a:solidFill>
                  <a:srgbClr val="FFFF00"/>
                </a:solidFill>
              </a:rPr>
              <a:t>scalar</a:t>
            </a:r>
            <a:r>
              <a:rPr lang="en-US" altLang="zh-TW" sz="2400" dirty="0">
                <a:solidFill>
                  <a:schemeClr val="bg1"/>
                </a:solidFill>
              </a:rPr>
              <a:t> that provides information about the matrix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(e.g. invertible or not)</a:t>
            </a:r>
          </a:p>
        </p:txBody>
      </p:sp>
    </p:spTree>
    <p:extLst>
      <p:ext uri="{BB962C8B-B14F-4D97-AF65-F5344CB8AC3E}">
        <p14:creationId xmlns:p14="http://schemas.microsoft.com/office/powerpoint/2010/main" val="163328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E92567B-6639-48BC-94BD-E1E90E3A59B1}"/>
                  </a:ext>
                </a:extLst>
              </p:cNvPr>
              <p:cNvSpPr txBox="1"/>
              <p:nvPr/>
            </p:nvSpPr>
            <p:spPr>
              <a:xfrm>
                <a:off x="1681624" y="158313"/>
                <a:ext cx="612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E92567B-6639-48BC-94BD-E1E90E3A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24" y="158313"/>
                <a:ext cx="6121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D442B8B-B9B9-4DA1-B2AD-265657A24BC2}"/>
                  </a:ext>
                </a:extLst>
              </p:cNvPr>
              <p:cNvSpPr txBox="1"/>
              <p:nvPr/>
            </p:nvSpPr>
            <p:spPr>
              <a:xfrm>
                <a:off x="95250" y="1038683"/>
                <a:ext cx="4742324" cy="2611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D442B8B-B9B9-4DA1-B2AD-265657A2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038683"/>
                <a:ext cx="4742324" cy="2611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C6FFC81-15AD-4140-915F-64A730BF8298}"/>
              </a:ext>
            </a:extLst>
          </p:cNvPr>
          <p:cNvSpPr/>
          <p:nvPr/>
        </p:nvSpPr>
        <p:spPr>
          <a:xfrm>
            <a:off x="922082" y="1038683"/>
            <a:ext cx="330200" cy="3057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1C4E62-B272-4518-B75B-CFB7BB22F9C1}"/>
              </a:ext>
            </a:extLst>
          </p:cNvPr>
          <p:cNvSpPr/>
          <p:nvPr/>
        </p:nvSpPr>
        <p:spPr>
          <a:xfrm>
            <a:off x="1379282" y="1344391"/>
            <a:ext cx="3340100" cy="23053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D5EAE74-EA56-4799-A58C-A9F076D5BCE1}"/>
                  </a:ext>
                </a:extLst>
              </p:cNvPr>
              <p:cNvSpPr txBox="1"/>
              <p:nvPr/>
            </p:nvSpPr>
            <p:spPr>
              <a:xfrm>
                <a:off x="2606112" y="2281610"/>
                <a:ext cx="84170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D5EAE74-EA56-4799-A58C-A9F076D5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12" y="2281610"/>
                <a:ext cx="8417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C2E2EEDF-2496-4277-9AC6-C1B3FB9C9B33}"/>
              </a:ext>
            </a:extLst>
          </p:cNvPr>
          <p:cNvSpPr/>
          <p:nvPr/>
        </p:nvSpPr>
        <p:spPr>
          <a:xfrm>
            <a:off x="5499306" y="1038683"/>
            <a:ext cx="330200" cy="3057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918459-CA05-4ACC-8719-3810E5286131}"/>
              </a:ext>
            </a:extLst>
          </p:cNvPr>
          <p:cNvSpPr/>
          <p:nvPr/>
        </p:nvSpPr>
        <p:spPr>
          <a:xfrm>
            <a:off x="5081228" y="1344391"/>
            <a:ext cx="315042" cy="2305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C9CD4B-B11F-4C5F-B029-AC65987C22E4}"/>
              </a:ext>
            </a:extLst>
          </p:cNvPr>
          <p:cNvSpPr/>
          <p:nvPr/>
        </p:nvSpPr>
        <p:spPr>
          <a:xfrm>
            <a:off x="5918302" y="1347855"/>
            <a:ext cx="2905843" cy="2305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38C408E-7DC5-46DF-9A9C-EB2F2AB17101}"/>
                  </a:ext>
                </a:extLst>
              </p:cNvPr>
              <p:cNvSpPr txBox="1"/>
              <p:nvPr/>
            </p:nvSpPr>
            <p:spPr>
              <a:xfrm>
                <a:off x="158750" y="3898276"/>
                <a:ext cx="4742324" cy="2611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38C408E-7DC5-46DF-9A9C-EB2F2AB17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" y="3898276"/>
                <a:ext cx="4742324" cy="2611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04018F9-1B05-49B7-A00F-D06360C38517}"/>
                  </a:ext>
                </a:extLst>
              </p:cNvPr>
              <p:cNvSpPr txBox="1"/>
              <p:nvPr/>
            </p:nvSpPr>
            <p:spPr>
              <a:xfrm>
                <a:off x="4977274" y="1038683"/>
                <a:ext cx="3984103" cy="2611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04018F9-1B05-49B7-A00F-D06360C3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74" y="1038683"/>
                <a:ext cx="3984103" cy="2611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39AC801-6BE1-42CE-9F68-2A58D763A523}"/>
                  </a:ext>
                </a:extLst>
              </p:cNvPr>
              <p:cNvSpPr txBox="1"/>
              <p:nvPr/>
            </p:nvSpPr>
            <p:spPr>
              <a:xfrm>
                <a:off x="5001147" y="3898276"/>
                <a:ext cx="3984103" cy="2611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39AC801-6BE1-42CE-9F68-2A58D763A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47" y="3898276"/>
                <a:ext cx="3984103" cy="2611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4C90B331-5D7A-4A1D-836E-487B0CEC4CB4}"/>
              </a:ext>
            </a:extLst>
          </p:cNvPr>
          <p:cNvSpPr/>
          <p:nvPr/>
        </p:nvSpPr>
        <p:spPr>
          <a:xfrm>
            <a:off x="891716" y="3892114"/>
            <a:ext cx="330200" cy="3057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2EF34E-21FD-46B0-B08B-5814BFF370BF}"/>
              </a:ext>
            </a:extLst>
          </p:cNvPr>
          <p:cNvSpPr/>
          <p:nvPr/>
        </p:nvSpPr>
        <p:spPr>
          <a:xfrm>
            <a:off x="1356914" y="4197822"/>
            <a:ext cx="3340100" cy="231765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C4A4BBA-6F77-4A3C-B06D-47AB83858F48}"/>
                  </a:ext>
                </a:extLst>
              </p:cNvPr>
              <p:cNvSpPr txBox="1"/>
              <p:nvPr/>
            </p:nvSpPr>
            <p:spPr>
              <a:xfrm>
                <a:off x="2628479" y="5097653"/>
                <a:ext cx="84170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C4A4BBA-6F77-4A3C-B06D-47AB83858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79" y="5097653"/>
                <a:ext cx="84170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12883765-C2F5-4445-A0CE-2ABBC327A40A}"/>
              </a:ext>
            </a:extLst>
          </p:cNvPr>
          <p:cNvSpPr/>
          <p:nvPr/>
        </p:nvSpPr>
        <p:spPr>
          <a:xfrm>
            <a:off x="5554838" y="3892114"/>
            <a:ext cx="330200" cy="3057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19C349-5C9D-4DE1-9200-FF3A863A97B5}"/>
              </a:ext>
            </a:extLst>
          </p:cNvPr>
          <p:cNvSpPr/>
          <p:nvPr/>
        </p:nvSpPr>
        <p:spPr>
          <a:xfrm>
            <a:off x="5131505" y="4277817"/>
            <a:ext cx="315042" cy="2305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472456-D3A1-46A7-BF01-D84A5145D547}"/>
              </a:ext>
            </a:extLst>
          </p:cNvPr>
          <p:cNvSpPr/>
          <p:nvPr/>
        </p:nvSpPr>
        <p:spPr>
          <a:xfrm>
            <a:off x="5968579" y="4281281"/>
            <a:ext cx="2905843" cy="2305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C63AEEE-4357-4560-A54E-C43A303A2891}"/>
                  </a:ext>
                </a:extLst>
              </p:cNvPr>
              <p:cNvSpPr txBox="1"/>
              <p:nvPr/>
            </p:nvSpPr>
            <p:spPr>
              <a:xfrm>
                <a:off x="6773502" y="5141203"/>
                <a:ext cx="647998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C63AEEE-4357-4560-A54E-C43A303A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502" y="5141203"/>
                <a:ext cx="64799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8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3" grpId="0" animBg="1"/>
      <p:bldP spid="17" grpId="0" animBg="1"/>
      <p:bldP spid="19" grpId="0" animBg="1"/>
      <p:bldP spid="21" grpId="0" animBg="1"/>
      <p:bldP spid="23" grpId="0"/>
      <p:bldP spid="25" grpId="0"/>
      <p:bldP spid="27" grpId="0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194559" y="3444490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59" y="3444490"/>
                <a:ext cx="19684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749095" y="3444873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95" y="3444873"/>
                <a:ext cx="196848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270889" y="3444489"/>
                <a:ext cx="2244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89" y="3444489"/>
                <a:ext cx="22444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56572" y="4338129"/>
                <a:ext cx="2244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72" y="4338129"/>
                <a:ext cx="224446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3870710" y="4314261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10" y="4314261"/>
                <a:ext cx="196848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6270889" y="4314261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89" y="4314261"/>
                <a:ext cx="196848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194559" y="5234626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59" y="5234626"/>
                <a:ext cx="196848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511301" y="2267708"/>
                <a:ext cx="612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1" y="2267708"/>
                <a:ext cx="61214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915040" y="523462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40" y="5234625"/>
                <a:ext cx="68018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870710" y="5250227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10" y="5250227"/>
                <a:ext cx="196848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8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in High School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38406" y="271354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06" y="2713541"/>
                <a:ext cx="1830437" cy="727187"/>
              </a:xfrm>
              <a:prstGeom prst="rect">
                <a:avLst/>
              </a:prstGeom>
              <a:blipFill>
                <a:blip r:embed="rId2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3281" y="3934508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81" y="3934508"/>
                <a:ext cx="15145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778806" y="3927078"/>
                <a:ext cx="5019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06" y="3927078"/>
                <a:ext cx="5019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83763" y="3927078"/>
                <a:ext cx="719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63" y="3927078"/>
                <a:ext cx="719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2461630" y="2798583"/>
            <a:ext cx="919938" cy="6421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461630" y="2830951"/>
            <a:ext cx="870159" cy="55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40960" y="2519745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60" y="2519745"/>
                <a:ext cx="2862579" cy="11383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68411" y="3917980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11" y="3917980"/>
                <a:ext cx="15145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92548" y="4465512"/>
                <a:ext cx="11680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8" y="4465512"/>
                <a:ext cx="116807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035452" y="2541278"/>
            <a:ext cx="1764024" cy="11079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986038" y="2607273"/>
            <a:ext cx="1744369" cy="963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69364" y="3028883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694250" y="2532361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1254" y="3436329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426809" y="2550558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042871" y="4498179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4498179"/>
                <a:ext cx="145206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98548" y="450784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4507841"/>
                <a:ext cx="145206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V="1">
            <a:off x="6035452" y="2574155"/>
            <a:ext cx="984305" cy="54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6749935" y="2992521"/>
            <a:ext cx="1011261" cy="558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468786" y="3392860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6002242" y="2598304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24846" y="5035318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6" y="5035318"/>
                <a:ext cx="14520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042871" y="5052109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5052109"/>
                <a:ext cx="145206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98548" y="506177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5061771"/>
                <a:ext cx="145206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F76A54-AAD2-409D-9DB4-501DE262530C}"/>
                  </a:ext>
                </a:extLst>
              </p:cNvPr>
              <p:cNvSpPr txBox="1"/>
              <p:nvPr/>
            </p:nvSpPr>
            <p:spPr>
              <a:xfrm>
                <a:off x="1605424" y="4905055"/>
                <a:ext cx="1839799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F76A54-AAD2-409D-9DB4-501DE262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24" y="4905055"/>
                <a:ext cx="1839799" cy="11738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http://pic.sucaibar.com/pic/201308/17/7f29275bc4.png">
            <a:extLst>
              <a:ext uri="{FF2B5EF4-FFF2-40B4-BE49-F238E27FC236}">
                <a16:creationId xmlns:a16="http://schemas.microsoft.com/office/drawing/2014/main" id="{1E7A1CF6-6F90-46C4-A2F2-5A0AEB12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97" y="5491978"/>
            <a:ext cx="807480" cy="8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2033DB1-D3A8-48FD-9931-3FCCCE576124}"/>
              </a:ext>
            </a:extLst>
          </p:cNvPr>
          <p:cNvCxnSpPr>
            <a:cxnSpLocks/>
          </p:cNvCxnSpPr>
          <p:nvPr/>
        </p:nvCxnSpPr>
        <p:spPr>
          <a:xfrm>
            <a:off x="1714490" y="4890293"/>
            <a:ext cx="1566248" cy="118860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1BD8357-C83C-42AE-AC25-67FCD03068DF}"/>
              </a:ext>
            </a:extLst>
          </p:cNvPr>
          <p:cNvCxnSpPr>
            <a:cxnSpLocks/>
          </p:cNvCxnSpPr>
          <p:nvPr/>
        </p:nvCxnSpPr>
        <p:spPr>
          <a:xfrm>
            <a:off x="2288383" y="4975131"/>
            <a:ext cx="897827" cy="6598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891DAE5-0FCC-467B-8073-A597712C73A3}"/>
              </a:ext>
            </a:extLst>
          </p:cNvPr>
          <p:cNvCxnSpPr>
            <a:cxnSpLocks/>
          </p:cNvCxnSpPr>
          <p:nvPr/>
        </p:nvCxnSpPr>
        <p:spPr>
          <a:xfrm>
            <a:off x="1834450" y="5292580"/>
            <a:ext cx="897827" cy="6598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A12E545-EB0E-4409-8B9A-6A6B4653BA9F}"/>
              </a:ext>
            </a:extLst>
          </p:cNvPr>
          <p:cNvCxnSpPr>
            <a:cxnSpLocks/>
          </p:cNvCxnSpPr>
          <p:nvPr/>
        </p:nvCxnSpPr>
        <p:spPr>
          <a:xfrm>
            <a:off x="1834449" y="5635456"/>
            <a:ext cx="474946" cy="3490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F3E22D3-2C3C-442B-AB71-D86E4B31A9B8}"/>
              </a:ext>
            </a:extLst>
          </p:cNvPr>
          <p:cNvCxnSpPr>
            <a:cxnSpLocks/>
          </p:cNvCxnSpPr>
          <p:nvPr/>
        </p:nvCxnSpPr>
        <p:spPr>
          <a:xfrm>
            <a:off x="2786679" y="5007808"/>
            <a:ext cx="474946" cy="3490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CB6BEAA-C01E-4D89-85F8-0A4AC0118CB7}"/>
              </a:ext>
            </a:extLst>
          </p:cNvPr>
          <p:cNvCxnSpPr>
            <a:cxnSpLocks/>
          </p:cNvCxnSpPr>
          <p:nvPr/>
        </p:nvCxnSpPr>
        <p:spPr>
          <a:xfrm>
            <a:off x="1759596" y="5879825"/>
            <a:ext cx="243262" cy="17879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C529303-FAFE-4661-84DF-A700A48FAF59}"/>
              </a:ext>
            </a:extLst>
          </p:cNvPr>
          <p:cNvCxnSpPr>
            <a:cxnSpLocks/>
          </p:cNvCxnSpPr>
          <p:nvPr/>
        </p:nvCxnSpPr>
        <p:spPr>
          <a:xfrm>
            <a:off x="3105767" y="4927216"/>
            <a:ext cx="243262" cy="17879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CFDCA20-6F79-4F9E-A8DA-4D87E3813149}"/>
              </a:ext>
            </a:extLst>
          </p:cNvPr>
          <p:cNvCxnSpPr>
            <a:cxnSpLocks/>
          </p:cNvCxnSpPr>
          <p:nvPr/>
        </p:nvCxnSpPr>
        <p:spPr>
          <a:xfrm flipV="1">
            <a:off x="1783096" y="4982280"/>
            <a:ext cx="1520112" cy="998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B3B8DD4B-1ED1-4579-87C5-3027CBF1EDA7}"/>
              </a:ext>
            </a:extLst>
          </p:cNvPr>
          <p:cNvCxnSpPr>
            <a:cxnSpLocks/>
          </p:cNvCxnSpPr>
          <p:nvPr/>
        </p:nvCxnSpPr>
        <p:spPr>
          <a:xfrm flipV="1">
            <a:off x="1789454" y="4982280"/>
            <a:ext cx="997225" cy="672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09162D0-9D4D-4C28-ADE0-038981A75B92}"/>
              </a:ext>
            </a:extLst>
          </p:cNvPr>
          <p:cNvCxnSpPr>
            <a:cxnSpLocks/>
          </p:cNvCxnSpPr>
          <p:nvPr/>
        </p:nvCxnSpPr>
        <p:spPr>
          <a:xfrm flipV="1">
            <a:off x="2159250" y="5294412"/>
            <a:ext cx="997225" cy="672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A8A9E88B-5FBC-41F3-86C9-B4B9DB36CBEA}"/>
              </a:ext>
            </a:extLst>
          </p:cNvPr>
          <p:cNvCxnSpPr>
            <a:cxnSpLocks/>
          </p:cNvCxnSpPr>
          <p:nvPr/>
        </p:nvCxnSpPr>
        <p:spPr>
          <a:xfrm flipV="1">
            <a:off x="1817806" y="5003563"/>
            <a:ext cx="491589" cy="331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2D32737-A875-4434-B244-744DD326F5A4}"/>
              </a:ext>
            </a:extLst>
          </p:cNvPr>
          <p:cNvCxnSpPr>
            <a:cxnSpLocks/>
          </p:cNvCxnSpPr>
          <p:nvPr/>
        </p:nvCxnSpPr>
        <p:spPr>
          <a:xfrm flipV="1">
            <a:off x="2769108" y="5604269"/>
            <a:ext cx="491589" cy="331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BE7E1B1-6A83-4B24-9266-0ACFE2F37433}"/>
              </a:ext>
            </a:extLst>
          </p:cNvPr>
          <p:cNvCxnSpPr>
            <a:cxnSpLocks/>
          </p:cNvCxnSpPr>
          <p:nvPr/>
        </p:nvCxnSpPr>
        <p:spPr>
          <a:xfrm flipV="1">
            <a:off x="3065776" y="5867718"/>
            <a:ext cx="260932" cy="175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2833E78-B0CF-4A10-A6E5-80BA53E96E08}"/>
              </a:ext>
            </a:extLst>
          </p:cNvPr>
          <p:cNvCxnSpPr>
            <a:cxnSpLocks/>
          </p:cNvCxnSpPr>
          <p:nvPr/>
        </p:nvCxnSpPr>
        <p:spPr>
          <a:xfrm flipV="1">
            <a:off x="1738036" y="4947375"/>
            <a:ext cx="260932" cy="175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8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5" grpId="0"/>
      <p:bldP spid="16" grpId="0"/>
      <p:bldP spid="17" grpId="0"/>
      <p:bldP spid="28" grpId="0"/>
      <p:bldP spid="29" grpId="0"/>
      <p:bldP spid="38" grpId="0"/>
      <p:bldP spid="39" grpId="0"/>
      <p:bldP spid="4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Cofactor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A is an n x n matrix.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ij</a:t>
            </a:r>
            <a:r>
              <a:rPr lang="en-US" altLang="zh-TW" baseline="-25000" dirty="0"/>
              <a:t> </a:t>
            </a:r>
            <a:r>
              <a:rPr lang="en-US" altLang="zh-TW" dirty="0"/>
              <a:t>is defined as the submatrix of A obtained by removing the </a:t>
            </a:r>
            <a:r>
              <a:rPr lang="en-US" altLang="zh-TW" dirty="0" err="1"/>
              <a:t>i-th</a:t>
            </a:r>
            <a:r>
              <a:rPr lang="en-US" altLang="zh-TW" dirty="0"/>
              <a:t> row and the j-</a:t>
            </a:r>
            <a:r>
              <a:rPr lang="en-US" altLang="zh-TW" dirty="0" err="1"/>
              <a:t>th</a:t>
            </a:r>
            <a:r>
              <a:rPr lang="en-US" altLang="zh-TW" dirty="0"/>
              <a:t> column.</a:t>
            </a:r>
            <a:endParaRPr lang="zh-TW" altLang="en-US" baseline="-2500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85726" y="3496039"/>
          <a:ext cx="4724776" cy="236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hotoImpact" r:id="rId3" imgW="1840528" imgH="920108" progId="">
                  <p:embed/>
                </p:oleObj>
              </mc:Choice>
              <mc:Fallback>
                <p:oleObj name="PhotoImpact" r:id="rId3" imgW="1840528" imgH="920108" progId="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26" y="3496039"/>
                        <a:ext cx="4724776" cy="2360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98698" y="4462405"/>
            <a:ext cx="1165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olidFill>
                  <a:srgbClr val="FF0000"/>
                </a:solidFill>
                <a:sym typeface="Symbol" pitchFamily="18" charset="2"/>
              </a:rPr>
              <a:t>i-</a:t>
            </a:r>
            <a:r>
              <a:rPr lang="en-US" altLang="zh-TW" sz="2400" dirty="0" err="1">
                <a:solidFill>
                  <a:srgbClr val="FF0000"/>
                </a:solidFill>
                <a:sym typeface="Symbol" pitchFamily="18" charset="2"/>
              </a:rPr>
              <a:t>th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 row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75000" y="6081066"/>
            <a:ext cx="1639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sym typeface="Symbol" pitchFamily="18" charset="2"/>
              </a:rPr>
              <a:t>J-</a:t>
            </a:r>
            <a:r>
              <a:rPr lang="en-US" altLang="zh-TW" sz="2400" dirty="0" err="1">
                <a:solidFill>
                  <a:srgbClr val="FF0000"/>
                </a:solidFill>
                <a:sym typeface="Symbol" pitchFamily="18" charset="2"/>
              </a:rPr>
              <a:t>th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 column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1371" y="4308293"/>
            <a:ext cx="667657" cy="73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978731" y="4693238"/>
            <a:ext cx="38317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4923644" y="3340848"/>
            <a:ext cx="1" cy="26706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5DDF8E-998A-4AD8-BF04-5FA9B6188FB3}"/>
              </a:ext>
            </a:extLst>
          </p:cNvPr>
          <p:cNvSpPr txBox="1"/>
          <p:nvPr/>
        </p:nvSpPr>
        <p:spPr>
          <a:xfrm>
            <a:off x="6154944" y="662576"/>
            <a:ext cx="19097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ij</a:t>
            </a:r>
            <a:r>
              <a:rPr lang="en-US" altLang="zh-TW" sz="2800" dirty="0"/>
              <a:t>: scalar</a:t>
            </a:r>
          </a:p>
          <a:p>
            <a:r>
              <a:rPr lang="en-US" altLang="zh-TW" sz="2800" dirty="0" err="1"/>
              <a:t>A</a:t>
            </a:r>
            <a:r>
              <a:rPr lang="en-US" altLang="zh-TW" sz="2800" baseline="-25000" dirty="0" err="1"/>
              <a:t>ij</a:t>
            </a:r>
            <a:r>
              <a:rPr lang="en-US" altLang="zh-TW" sz="2800" dirty="0"/>
              <a:t>: matrix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AE4866-F4D5-44BE-9264-588E4AE4A651}"/>
              </a:ext>
            </a:extLst>
          </p:cNvPr>
          <p:cNvSpPr txBox="1"/>
          <p:nvPr/>
        </p:nvSpPr>
        <p:spPr>
          <a:xfrm>
            <a:off x="958747" y="4909008"/>
            <a:ext cx="2520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(n-1) x (n-1)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3BF3EB-8AB0-4B3E-8DAF-6425820446BA}"/>
              </a:ext>
            </a:extLst>
          </p:cNvPr>
          <p:cNvSpPr txBox="1"/>
          <p:nvPr/>
        </p:nvSpPr>
        <p:spPr>
          <a:xfrm>
            <a:off x="1916366" y="4384433"/>
            <a:ext cx="66765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err="1">
                <a:solidFill>
                  <a:srgbClr val="0000FF"/>
                </a:solidFill>
              </a:rPr>
              <a:t>A</a:t>
            </a:r>
            <a:r>
              <a:rPr lang="en-US" altLang="zh-TW" sz="2800" baseline="-25000" dirty="0" err="1">
                <a:solidFill>
                  <a:srgbClr val="0000FF"/>
                </a:solidFill>
              </a:rPr>
              <a:t>ij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0" grpId="1" animBg="1"/>
      <p:bldP spid="15" grpId="0"/>
      <p:bldP spid="11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D9D7ED0-5D26-416D-93D8-763227DCE135}"/>
              </a:ext>
            </a:extLst>
          </p:cNvPr>
          <p:cNvSpPr/>
          <p:nvPr/>
        </p:nvSpPr>
        <p:spPr>
          <a:xfrm>
            <a:off x="6215393" y="430025"/>
            <a:ext cx="490780" cy="467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1F4BEE-D705-4C55-A5D5-79712C2B5612}"/>
              </a:ext>
            </a:extLst>
          </p:cNvPr>
          <p:cNvSpPr/>
          <p:nvPr/>
        </p:nvSpPr>
        <p:spPr>
          <a:xfrm>
            <a:off x="6919729" y="430025"/>
            <a:ext cx="490780" cy="467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3E6C61-5C7D-413B-A7E8-D36A8DBFF4DC}"/>
              </a:ext>
            </a:extLst>
          </p:cNvPr>
          <p:cNvSpPr/>
          <p:nvPr/>
        </p:nvSpPr>
        <p:spPr>
          <a:xfrm>
            <a:off x="8357505" y="430025"/>
            <a:ext cx="490780" cy="467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0093A0-F0F0-4208-AF33-B08E4E49B72C}"/>
              </a:ext>
            </a:extLst>
          </p:cNvPr>
          <p:cNvSpPr/>
          <p:nvPr/>
        </p:nvSpPr>
        <p:spPr>
          <a:xfrm>
            <a:off x="1190527" y="5182575"/>
            <a:ext cx="536092" cy="467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563A40-5159-4F7D-8E26-B9309244C5FE}"/>
              </a:ext>
            </a:extLst>
          </p:cNvPr>
          <p:cNvSpPr/>
          <p:nvPr/>
        </p:nvSpPr>
        <p:spPr>
          <a:xfrm>
            <a:off x="3267528" y="2361555"/>
            <a:ext cx="490780" cy="467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B0B353-AA11-49E6-AE3F-100C76C9775A}"/>
              </a:ext>
            </a:extLst>
          </p:cNvPr>
          <p:cNvSpPr/>
          <p:nvPr/>
        </p:nvSpPr>
        <p:spPr>
          <a:xfrm>
            <a:off x="4680024" y="2356212"/>
            <a:ext cx="490780" cy="467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5E4D35-DCB9-4201-9DFF-ED3FC1A3FAC4}"/>
              </a:ext>
            </a:extLst>
          </p:cNvPr>
          <p:cNvSpPr/>
          <p:nvPr/>
        </p:nvSpPr>
        <p:spPr>
          <a:xfrm>
            <a:off x="6747373" y="2361555"/>
            <a:ext cx="536092" cy="467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E0E1E6-B2FA-4087-8187-BB2DE04E35B6}"/>
              </a:ext>
            </a:extLst>
          </p:cNvPr>
          <p:cNvSpPr/>
          <p:nvPr/>
        </p:nvSpPr>
        <p:spPr>
          <a:xfrm>
            <a:off x="2747720" y="2381215"/>
            <a:ext cx="490780" cy="467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AA6BA7-00C4-4762-97D8-957E3BA74D1E}"/>
              </a:ext>
            </a:extLst>
          </p:cNvPr>
          <p:cNvSpPr/>
          <p:nvPr/>
        </p:nvSpPr>
        <p:spPr>
          <a:xfrm>
            <a:off x="4160216" y="2375872"/>
            <a:ext cx="490780" cy="467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E884E-F4D7-4B73-8D5E-BF44BD9C97F0}"/>
              </a:ext>
            </a:extLst>
          </p:cNvPr>
          <p:cNvSpPr/>
          <p:nvPr/>
        </p:nvSpPr>
        <p:spPr>
          <a:xfrm>
            <a:off x="6227565" y="2381215"/>
            <a:ext cx="536092" cy="467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Cofactor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Pick row 1</a:t>
            </a:r>
          </a:p>
          <a:p>
            <a:endParaRPr lang="en-US" altLang="zh-TW" dirty="0"/>
          </a:p>
          <a:p>
            <a:r>
              <a:rPr lang="en-US" altLang="zh-TW" dirty="0"/>
              <a:t>Or pick row </a:t>
            </a:r>
            <a:r>
              <a:rPr lang="en-US" altLang="zh-TW" dirty="0" err="1"/>
              <a:t>i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Or pick column j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76375" y="2342473"/>
                <a:ext cx="58584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2342473"/>
                <a:ext cx="585846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76375" y="3370716"/>
                <a:ext cx="55426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3370716"/>
                <a:ext cx="554260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76375" y="4453055"/>
                <a:ext cx="572643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4453055"/>
                <a:ext cx="5726439" cy="4655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227565" y="2831013"/>
            <a:ext cx="253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>
                <a:solidFill>
                  <a:srgbClr val="FF0000"/>
                </a:solidFill>
              </a:rPr>
              <a:t>c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ij</a:t>
            </a:r>
            <a:r>
              <a:rPr lang="en-US" altLang="zh-TW" sz="2800" dirty="0">
                <a:solidFill>
                  <a:srgbClr val="FF0000"/>
                </a:solidFill>
              </a:rPr>
              <a:t>: (</a:t>
            </a:r>
            <a:r>
              <a:rPr lang="en-US" altLang="zh-TW" sz="2800" dirty="0" err="1">
                <a:solidFill>
                  <a:srgbClr val="FF0000"/>
                </a:solidFill>
              </a:rPr>
              <a:t>i,j</a:t>
            </a:r>
            <a:r>
              <a:rPr lang="en-US" altLang="zh-TW" sz="2800" dirty="0">
                <a:solidFill>
                  <a:srgbClr val="FF0000"/>
                </a:solidFill>
              </a:rPr>
              <a:t>)-cofactor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50996" y="5513368"/>
            <a:ext cx="419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Cofactor expansion again 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190527" y="5161101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27" y="5161101"/>
                <a:ext cx="3149067" cy="4894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94A3277-EF95-4A60-BCEB-6D5C88D0DBEF}"/>
                  </a:ext>
                </a:extLst>
              </p:cNvPr>
              <p:cNvSpPr txBox="1"/>
              <p:nvPr/>
            </p:nvSpPr>
            <p:spPr>
              <a:xfrm>
                <a:off x="5350031" y="528594"/>
                <a:ext cx="370556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94A3277-EF95-4A60-BCEB-6D5C88D0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31" y="528594"/>
                <a:ext cx="3705565" cy="1360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C923F9B7-59F1-4085-9288-A1E139A31243}"/>
              </a:ext>
            </a:extLst>
          </p:cNvPr>
          <p:cNvSpPr/>
          <p:nvPr/>
        </p:nvSpPr>
        <p:spPr>
          <a:xfrm>
            <a:off x="1190527" y="5857260"/>
            <a:ext cx="536092" cy="467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28053FC-D079-4FAD-9B44-81C49479533A}"/>
                  </a:ext>
                </a:extLst>
              </p:cNvPr>
              <p:cNvSpPr txBox="1"/>
              <p:nvPr/>
            </p:nvSpPr>
            <p:spPr>
              <a:xfrm>
                <a:off x="1190527" y="5881012"/>
                <a:ext cx="3358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28053FC-D079-4FAD-9B44-81C49479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27" y="5881012"/>
                <a:ext cx="335848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DF5E66F-5F53-4661-8EE1-F90FBEEDB366}"/>
              </a:ext>
            </a:extLst>
          </p:cNvPr>
          <p:cNvCxnSpPr/>
          <p:nvPr/>
        </p:nvCxnSpPr>
        <p:spPr>
          <a:xfrm flipH="1">
            <a:off x="6367311" y="365126"/>
            <a:ext cx="0" cy="16732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C133AC3-7BCC-4627-93F9-E422492A8F01}"/>
              </a:ext>
            </a:extLst>
          </p:cNvPr>
          <p:cNvCxnSpPr>
            <a:cxnSpLocks/>
          </p:cNvCxnSpPr>
          <p:nvPr/>
        </p:nvCxnSpPr>
        <p:spPr>
          <a:xfrm flipH="1" flipV="1">
            <a:off x="6000751" y="664002"/>
            <a:ext cx="30548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5D078AA-04EA-42BD-9C6B-3936A5AC03DF}"/>
              </a:ext>
            </a:extLst>
          </p:cNvPr>
          <p:cNvGrpSpPr/>
          <p:nvPr/>
        </p:nvGrpSpPr>
        <p:grpSpPr>
          <a:xfrm>
            <a:off x="6821141" y="861830"/>
            <a:ext cx="2084618" cy="1154711"/>
            <a:chOff x="6821141" y="861830"/>
            <a:chExt cx="2084618" cy="1154711"/>
          </a:xfrm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C2AA76A-5E06-4861-AFB2-C4465B1C0208}"/>
                </a:ext>
              </a:extLst>
            </p:cNvPr>
            <p:cNvSpPr/>
            <p:nvPr/>
          </p:nvSpPr>
          <p:spPr>
            <a:xfrm>
              <a:off x="6821141" y="861830"/>
              <a:ext cx="2084618" cy="11547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1DC36CBE-DACB-4000-AE58-8B127D450CC4}"/>
                    </a:ext>
                  </a:extLst>
                </p:cNvPr>
                <p:cNvSpPr txBox="1"/>
                <p:nvPr/>
              </p:nvSpPr>
              <p:spPr>
                <a:xfrm>
                  <a:off x="7553173" y="1190652"/>
                  <a:ext cx="6205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1DC36CBE-DACB-4000-AE58-8B127D450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173" y="1190652"/>
                  <a:ext cx="620554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21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24" grpId="0" animBg="1"/>
      <p:bldP spid="18" grpId="0" animBg="1"/>
      <p:bldP spid="20" grpId="0" animBg="1"/>
      <p:bldP spid="22" grpId="0" animBg="1"/>
      <p:bldP spid="12" grpId="0" animBg="1"/>
      <p:bldP spid="14" grpId="0" animBg="1"/>
      <p:bldP spid="16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0319D-820D-4263-B962-5AEF009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80" y="3619500"/>
            <a:ext cx="2558796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/>
              <a:t>For 1x1 matrix, </a:t>
            </a:r>
            <a:br>
              <a:rPr lang="en-US" altLang="zh-TW" sz="2800" dirty="0"/>
            </a:br>
            <a:r>
              <a:rPr lang="en-US" altLang="zh-TW" sz="2800" dirty="0"/>
              <a:t>det([a]) = 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984" y="381000"/>
            <a:ext cx="4751016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Three turtles of varying sizes stacked on top of each other with the largest at the bottom">
            <a:extLst>
              <a:ext uri="{FF2B5EF4-FFF2-40B4-BE49-F238E27FC236}">
                <a16:creationId xmlns:a16="http://schemas.microsoft.com/office/drawing/2014/main" id="{2304C476-47DF-43BF-A8F4-35782D3DF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/>
          <a:stretch/>
        </p:blipFill>
        <p:spPr bwMode="auto">
          <a:xfrm>
            <a:off x="4515814" y="544777"/>
            <a:ext cx="4628186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B66E1C-B716-4B9D-ABA3-5D41C16494D6}"/>
              </a:ext>
            </a:extLst>
          </p:cNvPr>
          <p:cNvSpPr/>
          <p:nvPr/>
        </p:nvSpPr>
        <p:spPr>
          <a:xfrm>
            <a:off x="4515814" y="6226680"/>
            <a:ext cx="4628186" cy="63132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TW" sz="2400" dirty="0">
                <a:solidFill>
                  <a:srgbClr val="FFFFFF"/>
                </a:solidFill>
              </a:rPr>
              <a:t>Turtles all the way down?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C111DEF-524B-4FE4-8E70-B83412958FBC}"/>
              </a:ext>
            </a:extLst>
          </p:cNvPr>
          <p:cNvGrpSpPr/>
          <p:nvPr/>
        </p:nvGrpSpPr>
        <p:grpSpPr>
          <a:xfrm>
            <a:off x="610971" y="773985"/>
            <a:ext cx="4452180" cy="1253150"/>
            <a:chOff x="610971" y="773985"/>
            <a:chExt cx="4452180" cy="12531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92796395-F51D-4BF0-9D7A-A20B3DA2B178}"/>
                    </a:ext>
                  </a:extLst>
                </p:cNvPr>
                <p:cNvSpPr txBox="1"/>
                <p:nvPr/>
              </p:nvSpPr>
              <p:spPr>
                <a:xfrm>
                  <a:off x="610971" y="773985"/>
                  <a:ext cx="445218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𝑑𝑒𝑡𝐴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92796395-F51D-4BF0-9D7A-A20B3DA2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1" y="773985"/>
                  <a:ext cx="4452180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EBB6611-69B4-447C-AEC0-82C89BE989E4}"/>
                    </a:ext>
                  </a:extLst>
                </p:cNvPr>
                <p:cNvSpPr txBox="1"/>
                <p:nvPr/>
              </p:nvSpPr>
              <p:spPr>
                <a:xfrm>
                  <a:off x="610971" y="1537706"/>
                  <a:ext cx="3149067" cy="4894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EBB6611-69B4-447C-AEC0-82C89BE98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1" y="1537706"/>
                  <a:ext cx="3149067" cy="4894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733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</a:t>
            </a:r>
            <a:r>
              <a:rPr lang="en-US" altLang="zh-TW" dirty="0" err="1"/>
              <a:t>det</a:t>
            </a:r>
            <a:r>
              <a:rPr lang="en-US" altLang="zh-TW" dirty="0"/>
              <a:t>([a]) =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89231" y="269449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31" y="2694491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01384" y="2855340"/>
                <a:ext cx="2832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2855340"/>
                <a:ext cx="28322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73290" y="4341022"/>
                <a:ext cx="3387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90" y="4341022"/>
                <a:ext cx="338759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57590" y="5103696"/>
                <a:ext cx="3699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90" y="5103696"/>
                <a:ext cx="3699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57001" y="5116395"/>
                <a:ext cx="6690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01" y="5116395"/>
                <a:ext cx="66902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257590" y="5881012"/>
                <a:ext cx="35457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90" y="5881012"/>
                <a:ext cx="354571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957001" y="5893711"/>
                <a:ext cx="893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01" y="5893711"/>
                <a:ext cx="8934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89000" y="3732983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the first row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23EBC53-2EE6-4F93-BEB9-45E3609E0960}"/>
                  </a:ext>
                </a:extLst>
              </p:cNvPr>
              <p:cNvSpPr txBox="1"/>
              <p:nvPr/>
            </p:nvSpPr>
            <p:spPr>
              <a:xfrm>
                <a:off x="5442355" y="4343726"/>
                <a:ext cx="16671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23EBC53-2EE6-4F93-BEB9-45E3609E0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55" y="4343726"/>
                <a:ext cx="166712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0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x 3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56360" y="2087945"/>
                <a:ext cx="23811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2087945"/>
                <a:ext cx="2381101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036322" y="2396042"/>
            <a:ext cx="20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row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4141" y="3545801"/>
                <a:ext cx="51487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41" y="3545801"/>
                <a:ext cx="51487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162300" y="3976688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37884" y="3977977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5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72583" y="3976687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6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5254" y="4661327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54" y="4661327"/>
                <a:ext cx="2087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667" r="-58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737461" y="4661327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61" y="4661327"/>
                <a:ext cx="2087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667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99668" y="4636133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68" y="4636133"/>
                <a:ext cx="2087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67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54297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97" y="5343493"/>
                <a:ext cx="2308003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626982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82" y="5343493"/>
                <a:ext cx="2308003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399667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67" y="5343493"/>
                <a:ext cx="2308003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>
            <a:off x="4663284" y="58597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854461" y="58597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443191" y="5874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>
            <a:off x="1399832" y="5818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6200000">
            <a:off x="4663284" y="58318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>
            <a:off x="7917598" y="5818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094281" y="3976687"/>
            <a:ext cx="779219" cy="7745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208192" y="4014012"/>
            <a:ext cx="143028" cy="68186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742843" y="4004523"/>
            <a:ext cx="807460" cy="6568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0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tridiagonal n x n matrix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75118" y="2615291"/>
                <a:ext cx="4582857" cy="2611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18" y="2615291"/>
                <a:ext cx="4582857" cy="26110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581275" y="5560862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Find det A when n = 999</a:t>
            </a:r>
            <a:endParaRPr lang="zh-TW" altLang="en-US" sz="28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DA647AE-1BE8-46BB-9E02-C3314EA8D1C2}"/>
              </a:ext>
            </a:extLst>
          </p:cNvPr>
          <p:cNvCxnSpPr/>
          <p:nvPr/>
        </p:nvCxnSpPr>
        <p:spPr>
          <a:xfrm>
            <a:off x="2813971" y="3188687"/>
            <a:ext cx="3105150" cy="2121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1AB7BA5-EA49-497E-923B-26368E466FAC}"/>
              </a:ext>
            </a:extLst>
          </p:cNvPr>
          <p:cNvCxnSpPr/>
          <p:nvPr/>
        </p:nvCxnSpPr>
        <p:spPr>
          <a:xfrm>
            <a:off x="3457575" y="2676079"/>
            <a:ext cx="3105150" cy="2121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9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9964" y="2909257"/>
                <a:ext cx="3118739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4" y="2909257"/>
                <a:ext cx="3118739" cy="15874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9726" y="5990597"/>
                <a:ext cx="2032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6" y="5990597"/>
                <a:ext cx="203206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3061" y="1624515"/>
                <a:ext cx="254473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1" y="1624515"/>
                <a:ext cx="2544735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3122" y="733895"/>
                <a:ext cx="19626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2" y="733895"/>
                <a:ext cx="1962652" cy="715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37138" y="610044"/>
                <a:ext cx="57258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38" y="610044"/>
                <a:ext cx="57258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37138" y="99563"/>
                <a:ext cx="10127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38" y="99563"/>
                <a:ext cx="101271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3597905" y="9413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93997" y="98098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88555" y="9413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79205" y="98098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516914" y="733895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813661" y="688099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207505" y="1650517"/>
                <a:ext cx="41451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05" y="1650517"/>
                <a:ext cx="4145109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207505" y="3383228"/>
                <a:ext cx="41451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05" y="3383228"/>
                <a:ext cx="4145109" cy="11394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38698" y="2849989"/>
                <a:ext cx="1678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98" y="2849989"/>
                <a:ext cx="167821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0" y="5082365"/>
                <a:ext cx="57258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365"/>
                <a:ext cx="572588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1026158" y="540567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16808" y="540567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7458" y="544526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1487" y="3383227"/>
            <a:ext cx="2271128" cy="113941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stCxn id="31" idx="2"/>
          </p:cNvCxnSpPr>
          <p:nvPr/>
        </p:nvCxnSpPr>
        <p:spPr>
          <a:xfrm flipH="1">
            <a:off x="3237138" y="4522642"/>
            <a:ext cx="3979913" cy="55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115781" y="4986748"/>
                <a:ext cx="194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81" y="4986748"/>
                <a:ext cx="194591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/>
          <p:cNvCxnSpPr/>
          <p:nvPr/>
        </p:nvCxnSpPr>
        <p:spPr>
          <a:xfrm>
            <a:off x="3940013" y="5270505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18B1BCB-1C39-4B17-867B-3B4625A32F7B}"/>
                  </a:ext>
                </a:extLst>
              </p:cNvPr>
              <p:cNvSpPr txBox="1"/>
              <p:nvPr/>
            </p:nvSpPr>
            <p:spPr>
              <a:xfrm>
                <a:off x="2643626" y="6003321"/>
                <a:ext cx="612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18B1BCB-1C39-4B17-867B-3B4625A32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26" y="6003321"/>
                <a:ext cx="61214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7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5" grpId="0"/>
      <p:bldP spid="16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4" grpId="0"/>
      <p:bldP spid="3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591</Words>
  <Application>Microsoft Office PowerPoint</Application>
  <PresentationFormat>如螢幕大小 (4:3)</PresentationFormat>
  <Paragraphs>129</Paragraphs>
  <Slides>11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 2</vt:lpstr>
      <vt:lpstr>Office 佈景主題</vt:lpstr>
      <vt:lpstr>PhotoImpact</vt:lpstr>
      <vt:lpstr>Determinant</vt:lpstr>
      <vt:lpstr>Determinants in High School</vt:lpstr>
      <vt:lpstr>Cofactor Expansion</vt:lpstr>
      <vt:lpstr>Cofactor Expansion</vt:lpstr>
      <vt:lpstr>For 1x1 matrix,  det([a]) = a</vt:lpstr>
      <vt:lpstr>2 x 2 matrix</vt:lpstr>
      <vt:lpstr>3 x 3 matrix</vt:lpstr>
      <vt:lpstr>Example</vt:lpstr>
      <vt:lpstr>PowerPoint 簡報</vt:lpstr>
      <vt:lpstr>PowerPoint 簡報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</dc:title>
  <dc:creator>Hung-yi Lee</dc:creator>
  <cp:lastModifiedBy>Hung-yi Lee</cp:lastModifiedBy>
  <cp:revision>6</cp:revision>
  <dcterms:created xsi:type="dcterms:W3CDTF">2020-10-15T16:35:53Z</dcterms:created>
  <dcterms:modified xsi:type="dcterms:W3CDTF">2020-10-15T16:56:14Z</dcterms:modified>
</cp:coreProperties>
</file>