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71" r:id="rId3"/>
    <p:sldId id="325" r:id="rId4"/>
    <p:sldId id="261" r:id="rId5"/>
    <p:sldId id="258" r:id="rId6"/>
    <p:sldId id="259" r:id="rId7"/>
    <p:sldId id="264" r:id="rId8"/>
    <p:sldId id="302" r:id="rId9"/>
    <p:sldId id="297" r:id="rId10"/>
    <p:sldId id="265" r:id="rId11"/>
    <p:sldId id="298" r:id="rId12"/>
    <p:sldId id="266" r:id="rId13"/>
    <p:sldId id="357" r:id="rId14"/>
    <p:sldId id="331" r:id="rId15"/>
    <p:sldId id="332" r:id="rId16"/>
    <p:sldId id="352" r:id="rId17"/>
    <p:sldId id="333" r:id="rId18"/>
    <p:sldId id="33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68797" autoAdjust="0"/>
  </p:normalViewPr>
  <p:slideViewPr>
    <p:cSldViewPr snapToGrid="0">
      <p:cViewPr varScale="1">
        <p:scale>
          <a:sx n="49" d="100"/>
          <a:sy n="49" d="100"/>
        </p:scale>
        <p:origin x="8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62D40-9B61-4D2D-BADE-2A0CCCF29C5C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BB1C6-DA0B-4538-95AB-DDBC24A690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60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History:</a:t>
            </a:r>
            <a:r>
              <a:rPr lang="zh-TW" altLang="en-US" dirty="0"/>
              <a:t> </a:t>
            </a:r>
            <a:r>
              <a:rPr lang="en-US" altLang="zh-TW" dirty="0"/>
              <a:t>may be we can mention the history of determinant in the future</a:t>
            </a:r>
          </a:p>
          <a:p>
            <a:endParaRPr lang="en-US" altLang="zh-TW" dirty="0"/>
          </a:p>
          <a:p>
            <a:r>
              <a:rPr lang="en-US" altLang="zh-TW" dirty="0"/>
              <a:t>Ref:</a:t>
            </a:r>
          </a:p>
          <a:p>
            <a:endParaRPr lang="en-US" altLang="zh-TW" dirty="0"/>
          </a:p>
          <a:p>
            <a:r>
              <a:rPr lang="en-US" altLang="zh-TW" dirty="0"/>
              <a:t>http://www.askamathematician.com/2013/05/q-why-are-determinants-defined-the-weird-way-they-are/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0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det</a:t>
            </a:r>
            <a:r>
              <a:rPr lang="en-US" altLang="zh-TW" dirty="0"/>
              <a:t>(A)  = </a:t>
            </a:r>
            <a:r>
              <a:rPr lang="en-US" altLang="zh-TW" dirty="0" err="1"/>
              <a:t>volumn</a:t>
            </a:r>
            <a:r>
              <a:rPr lang="en-US" altLang="zh-TW" dirty="0"/>
              <a:t> of box</a:t>
            </a:r>
          </a:p>
          <a:p>
            <a:r>
              <a:rPr lang="en-US" altLang="zh-TW" dirty="0"/>
              <a:t>How about A=I</a:t>
            </a:r>
          </a:p>
          <a:p>
            <a:r>
              <a:rPr lang="en-US" altLang="zh-TW" dirty="0"/>
              <a:t>How about A=Q (orthogonal matrix)</a:t>
            </a:r>
          </a:p>
          <a:p>
            <a:endParaRPr lang="en-US" altLang="zh-TW" dirty="0"/>
          </a:p>
          <a:p>
            <a:r>
              <a:rPr lang="en-US" altLang="zh-TW" dirty="0"/>
              <a:t>Draw a figure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7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There is something called determinant. When determinant =0, the matrix is not invertible.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9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Check by geometry?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CA163-D590-458C-9177-BFF24DDBEE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32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</a:t>
            </a:r>
          </a:p>
          <a:p>
            <a:r>
              <a:rPr lang="en-US" altLang="zh-TW" dirty="0"/>
              <a:t>http://www.askamathematician.com/2013/05/q-why-are-determinants-defined-the-weird-way-they-are/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CA163-D590-458C-9177-BFF24DDBEEB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22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±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CA163-D590-458C-9177-BFF24DDBEEB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02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D07-CB65-41A0-8EFE-FB9992E1919A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D472-7868-40D2-9064-9F1AE01C9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24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D07-CB65-41A0-8EFE-FB9992E1919A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D472-7868-40D2-9064-9F1AE01C9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25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D07-CB65-41A0-8EFE-FB9992E1919A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D472-7868-40D2-9064-9F1AE01C9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88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069-ECD5-4064-94CE-B3500CB99AC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E563-4B16-4CC6-86B0-939D95F45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919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069-ECD5-4064-94CE-B3500CB99AC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E563-4B16-4CC6-86B0-939D95F45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36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069-ECD5-4064-94CE-B3500CB99AC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E563-4B16-4CC6-86B0-939D95F45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5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069-ECD5-4064-94CE-B3500CB99AC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E563-4B16-4CC6-86B0-939D95F45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50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069-ECD5-4064-94CE-B3500CB99AC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E563-4B16-4CC6-86B0-939D95F45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74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069-ECD5-4064-94CE-B3500CB99AC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E563-4B16-4CC6-86B0-939D95F45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41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069-ECD5-4064-94CE-B3500CB99AC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E563-4B16-4CC6-86B0-939D95F45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890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069-ECD5-4064-94CE-B3500CB99AC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E563-4B16-4CC6-86B0-939D95F45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77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D07-CB65-41A0-8EFE-FB9992E1919A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D472-7868-40D2-9064-9F1AE01C9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445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069-ECD5-4064-94CE-B3500CB99AC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E563-4B16-4CC6-86B0-939D95F45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958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069-ECD5-4064-94CE-B3500CB99AC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E563-4B16-4CC6-86B0-939D95F45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660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3069-ECD5-4064-94CE-B3500CB99AC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E563-4B16-4CC6-86B0-939D95F45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53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D07-CB65-41A0-8EFE-FB9992E1919A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D472-7868-40D2-9064-9F1AE01C9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7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D07-CB65-41A0-8EFE-FB9992E1919A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D472-7868-40D2-9064-9F1AE01C9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76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D07-CB65-41A0-8EFE-FB9992E1919A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D472-7868-40D2-9064-9F1AE01C9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76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D07-CB65-41A0-8EFE-FB9992E1919A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D472-7868-40D2-9064-9F1AE01C9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37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D07-CB65-41A0-8EFE-FB9992E1919A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D472-7868-40D2-9064-9F1AE01C9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3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D07-CB65-41A0-8EFE-FB9992E1919A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D472-7868-40D2-9064-9F1AE01C9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7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7D07-CB65-41A0-8EFE-FB9992E1919A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8D472-7868-40D2-9064-9F1AE01C9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3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77D07-CB65-41A0-8EFE-FB9992E1919A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D472-7868-40D2-9064-9F1AE01C9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4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3069-ECD5-4064-94CE-B3500CB99ACE}" type="datetimeFigureOut">
              <a:rPr lang="zh-TW" altLang="en-US" smtClean="0"/>
              <a:t>2020/11/1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E563-4B16-4CC6-86B0-939D95F45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36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118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19.png"/><Relationship Id="rId9" Type="http://schemas.openxmlformats.org/officeDocument/2006/relationships/image" Target="../media/image1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10.png"/><Relationship Id="rId10" Type="http://schemas.openxmlformats.org/officeDocument/2006/relationships/image" Target="../media/image20.png"/><Relationship Id="rId4" Type="http://schemas.openxmlformats.org/officeDocument/2006/relationships/image" Target="../media/image1410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F04E84-B91B-4394-BDEE-109C3349DB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11000" r="-2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Basic Properties of Determinant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948FCFD-05E6-4AF2-A9D1-04AB1786C749}"/>
              </a:ext>
            </a:extLst>
          </p:cNvPr>
          <p:cNvSpPr txBox="1"/>
          <p:nvPr/>
        </p:nvSpPr>
        <p:spPr>
          <a:xfrm>
            <a:off x="1980422" y="5145241"/>
            <a:ext cx="5183155" cy="507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>
            <a:normAutofit lnSpcReduction="10000"/>
          </a:bodyPr>
          <a:lstStyle/>
          <a:p>
            <a:pPr algn="ctr">
              <a:spcAft>
                <a:spcPts val="600"/>
              </a:spcAft>
            </a:pPr>
            <a:r>
              <a:rPr lang="en-US" altLang="zh-TW" sz="2800" dirty="0">
                <a:solidFill>
                  <a:srgbClr val="FFFFFF"/>
                </a:solidFill>
              </a:rPr>
              <a:t>“Volume” in high dimensions</a:t>
            </a:r>
            <a:endParaRPr lang="zh-TW" alt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38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09534" y="2778863"/>
                <a:ext cx="7319055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r>
                                      <a:rPr lang="en-US" altLang="zh-TW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534" y="2778863"/>
                <a:ext cx="7319055" cy="6440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58421" y="2827933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3-b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1502796" y="6104110"/>
            <a:ext cx="24797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2073651" y="4173683"/>
            <a:ext cx="1" cy="2392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2073651" y="5819473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087453" y="4560897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843327" y="5656069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126927" y="4183331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c,d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939170" y="5138896"/>
            <a:ext cx="710069" cy="6841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62870" y="4950051"/>
            <a:ext cx="124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a+a</a:t>
            </a:r>
            <a:r>
              <a:rPr lang="en-US" altLang="zh-TW" dirty="0"/>
              <a:t>’,</a:t>
            </a:r>
            <a:r>
              <a:rPr lang="en-US" altLang="zh-TW" dirty="0" err="1"/>
              <a:t>b+b</a:t>
            </a:r>
            <a:r>
              <a:rPr lang="en-US" altLang="zh-TW" dirty="0"/>
              <a:t>’)</a:t>
            </a:r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2173215" y="5161590"/>
            <a:ext cx="1420629" cy="85637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539913" y="3713134"/>
            <a:ext cx="1420629" cy="85637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3611132" y="3620741"/>
            <a:ext cx="415792" cy="15295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158080" y="6081102"/>
            <a:ext cx="24797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5728935" y="4150675"/>
            <a:ext cx="1" cy="2392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5728935" y="5796465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5742737" y="4537889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498611" y="5633061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782211" y="4160323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c,d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6594454" y="5115888"/>
            <a:ext cx="710069" cy="6841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5828499" y="5138582"/>
            <a:ext cx="1420629" cy="85637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6195197" y="3690126"/>
            <a:ext cx="1420629" cy="85637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7266416" y="3597733"/>
            <a:ext cx="415792" cy="15295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V="1">
            <a:off x="6084474" y="4348644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949993" y="3668067"/>
            <a:ext cx="710069" cy="68416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6516913" y="4345608"/>
            <a:ext cx="415792" cy="15295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 flipV="1">
            <a:off x="5868997" y="3476240"/>
            <a:ext cx="528948" cy="1650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7122143" y="3377792"/>
            <a:ext cx="852067" cy="1420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242575" y="4991964"/>
            <a:ext cx="124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a+a</a:t>
            </a:r>
            <a:r>
              <a:rPr lang="en-US" altLang="zh-TW" dirty="0"/>
              <a:t>’,</a:t>
            </a:r>
            <a:r>
              <a:rPr lang="en-US" altLang="zh-TW" dirty="0" err="1"/>
              <a:t>b+b</a:t>
            </a:r>
            <a:r>
              <a:rPr lang="en-US" altLang="zh-TW" dirty="0"/>
              <a:t>’)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38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51916" y="2762716"/>
            <a:ext cx="7440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Subtract k x row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from row j (elementary row operation)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68215" y="3221194"/>
            <a:ext cx="385876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Determinant doesn’t change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06697" y="3564743"/>
                <a:ext cx="3177024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97" y="3564743"/>
                <a:ext cx="3177024" cy="6233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970271" y="4580169"/>
                <a:ext cx="4957511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71" y="4580169"/>
                <a:ext cx="4957511" cy="6233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983004" y="5624238"/>
                <a:ext cx="4329134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004" y="5624238"/>
                <a:ext cx="4329134" cy="6233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419841" y="5624238"/>
                <a:ext cx="2095509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41" y="5624238"/>
                <a:ext cx="2095509" cy="623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744213" y="454076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3-b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4212" y="5658835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7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12" grpId="0"/>
      <p:bldP spid="14" grpId="0"/>
      <p:bldP spid="16" grpId="0"/>
      <p:bldP spid="1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Formulas Again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2853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from Three Properties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10149" y="2081702"/>
                <a:ext cx="151143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49" y="2081702"/>
                <a:ext cx="1511439" cy="615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891875" y="2085859"/>
                <a:ext cx="174066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=−1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875" y="2085859"/>
                <a:ext cx="1740669" cy="615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03572" y="3105835"/>
                <a:ext cx="1445909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et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72" y="3105835"/>
                <a:ext cx="1445909" cy="6233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498620" y="3105835"/>
                <a:ext cx="1760610" cy="616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620" y="3105835"/>
                <a:ext cx="1760610" cy="6160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362873" y="3106572"/>
                <a:ext cx="1666034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73" y="3106572"/>
                <a:ext cx="1666034" cy="6233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03763" y="4260891"/>
                <a:ext cx="3485891" cy="616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63" y="4260891"/>
                <a:ext cx="3485891" cy="6160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378763" y="4260891"/>
                <a:ext cx="3385735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63" y="4260891"/>
                <a:ext cx="3385735" cy="62337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390192" y="5266914"/>
                <a:ext cx="742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𝑎𝑑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192" y="5266914"/>
                <a:ext cx="74283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098" r="-819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969389" y="5290987"/>
                <a:ext cx="917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bc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89" y="5290987"/>
                <a:ext cx="91743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311" r="-728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903572" y="5947641"/>
                <a:ext cx="1426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𝑎𝑑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𝑏𝑐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72" y="5947641"/>
                <a:ext cx="142641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709" r="-427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11560" y="5319934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60" y="5319934"/>
                <a:ext cx="55354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495" r="-1318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948558" y="5299544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558" y="5299544"/>
                <a:ext cx="55354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5495" r="-1208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6028907" y="3126352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3-b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4077" y="1670048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67399" y="164039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502107" y="4292958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3-b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516470" y="4806178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3-a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31982" y="4806178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3-a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923319" y="4845223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3-a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650852" y="4845223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3-a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2088334" y="3721837"/>
            <a:ext cx="1673274" cy="571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761608" y="3768260"/>
            <a:ext cx="116420" cy="5695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536435" y="3666953"/>
            <a:ext cx="16983" cy="637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434882" y="3649572"/>
            <a:ext cx="1879014" cy="688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7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74902" y="505503"/>
                <a:ext cx="2832635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2" y="505503"/>
                <a:ext cx="2832635" cy="977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4125" y="1741340"/>
                <a:ext cx="3054362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" y="1741340"/>
                <a:ext cx="3054362" cy="10389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88487" y="1741340"/>
                <a:ext cx="2968890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87" y="1741340"/>
                <a:ext cx="2968890" cy="10389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092363" y="1741340"/>
                <a:ext cx="2968890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363" y="1741340"/>
                <a:ext cx="2968890" cy="10389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-16536" y="3531639"/>
                <a:ext cx="3087512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6" y="3531639"/>
                <a:ext cx="3087512" cy="10389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140320" y="3495808"/>
                <a:ext cx="3002040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320" y="3495808"/>
                <a:ext cx="3002040" cy="10389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092363" y="3552003"/>
                <a:ext cx="3002040" cy="1038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363" y="3552003"/>
                <a:ext cx="3002040" cy="103893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5691" y="5385991"/>
                <a:ext cx="254505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" y="5385991"/>
                <a:ext cx="2545056" cy="117384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144178" y="5466546"/>
                <a:ext cx="273363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78" y="5466546"/>
                <a:ext cx="2733633" cy="117384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138948" y="5466546"/>
                <a:ext cx="273363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48" y="5466546"/>
                <a:ext cx="2733633" cy="11738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/>
          <p:nvPr/>
        </p:nvCxnSpPr>
        <p:spPr>
          <a:xfrm flipH="1">
            <a:off x="1905000" y="2895775"/>
            <a:ext cx="49387" cy="6358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1954387" y="2961793"/>
            <a:ext cx="3038125" cy="59021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1905000" y="2905478"/>
            <a:ext cx="6039555" cy="62616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1838682" y="4686074"/>
            <a:ext cx="49387" cy="6358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838682" y="4705901"/>
            <a:ext cx="3044843" cy="76064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1863375" y="4701070"/>
            <a:ext cx="5868393" cy="80130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680729" y="204767"/>
            <a:ext cx="491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Finally, we get 3 x 3 x 3 matrices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704579" y="702401"/>
            <a:ext cx="5356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Most of them have zero determinants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16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74902" y="505503"/>
                <a:ext cx="2832635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det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2" y="505503"/>
                <a:ext cx="2832635" cy="977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4902" y="1914955"/>
                <a:ext cx="2575192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2" y="1914955"/>
                <a:ext cx="2575192" cy="11738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280191" y="1940570"/>
                <a:ext cx="254101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191" y="1940570"/>
                <a:ext cx="2541016" cy="11738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289419" y="1897638"/>
                <a:ext cx="2608342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19" y="1897638"/>
                <a:ext cx="2608342" cy="11738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310786" y="3781753"/>
                <a:ext cx="2548133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86" y="3781753"/>
                <a:ext cx="2548133" cy="11738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356745" y="3858664"/>
                <a:ext cx="254101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45" y="3858664"/>
                <a:ext cx="2541016" cy="11738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74745" y="3109612"/>
                <a:ext cx="1632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45" y="3109612"/>
                <a:ext cx="163294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736023" y="3101198"/>
                <a:ext cx="19006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023" y="3101198"/>
                <a:ext cx="190064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676928" y="3034187"/>
                <a:ext cx="19006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28" y="3034187"/>
                <a:ext cx="190064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08694" y="4933196"/>
                <a:ext cx="1632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94" y="4933196"/>
                <a:ext cx="1632948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869873" y="4955600"/>
                <a:ext cx="1632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873" y="4955600"/>
                <a:ext cx="1632948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831052" y="4995214"/>
                <a:ext cx="19006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52" y="4995214"/>
                <a:ext cx="1900649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5404" y="3714865"/>
                <a:ext cx="2541016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04" y="3714865"/>
                <a:ext cx="2541016" cy="117384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3956143" y="404071"/>
            <a:ext cx="4322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3! matrices have non-zero rows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595912" y="5622937"/>
            <a:ext cx="651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Pick an element at each row,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they can not be in the same column.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29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Formula from Three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an n x n matrix A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557169" y="2698046"/>
                <a:ext cx="43461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𝑑𝑒𝑡</m:t>
                      </m:r>
                      <m:d>
                        <m:d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! 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𝑡𝑒𝑟𝑚𝑠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169" y="2698046"/>
                <a:ext cx="434612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48494" y="3859150"/>
                <a:ext cx="2740366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zh-TW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zh-TW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zh-TW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zh-TW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94" y="3859150"/>
                <a:ext cx="2740366" cy="469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5157562" y="4863127"/>
            <a:ext cx="2573562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permutation of 1,2, …, 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66665" y="3859150"/>
            <a:ext cx="342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Format of each term: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30882" y="4863127"/>
            <a:ext cx="2917371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Find an element in each row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5146011" y="4328446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678173" y="4337264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228492" y="4328446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226712" y="4328446"/>
            <a:ext cx="18036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361862" y="4328446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894024" y="4337264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444343" y="4328446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7442563" y="4328446"/>
            <a:ext cx="1803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3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 animBg="1"/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460171" y="1690689"/>
                <a:ext cx="3863558" cy="183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𝑑𝑒𝑡</m:t>
                      </m:r>
                      <m:d>
                        <m:dPr>
                          <m:ctrlPr>
                            <a:rPr kumimoji="0" lang="en-US" altLang="zh-TW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3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3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1" y="1690689"/>
                <a:ext cx="3863558" cy="18394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558971" y="1702596"/>
            <a:ext cx="348343" cy="490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1896" y="2193474"/>
            <a:ext cx="348343" cy="490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78992" y="2610428"/>
            <a:ext cx="348343" cy="490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51917" y="3101306"/>
            <a:ext cx="348343" cy="551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8372" y="1672090"/>
            <a:ext cx="348343" cy="5518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8021" y="2132462"/>
            <a:ext cx="348343" cy="5518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67350" y="2657055"/>
            <a:ext cx="348343" cy="5518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8644" y="3101306"/>
            <a:ext cx="348343" cy="5518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39190" y="5902159"/>
            <a:ext cx="78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10419" y="5915353"/>
            <a:ext cx="220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72658" y="3964862"/>
                <a:ext cx="4283737" cy="183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𝑑𝑒𝑡</m:t>
                      </m:r>
                      <m:d>
                        <m:dPr>
                          <m:ctrlPr>
                            <a:rPr kumimoji="0" lang="en-US" altLang="zh-TW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3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3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8" y="3964862"/>
                <a:ext cx="4283737" cy="18394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756394" y="3969908"/>
                <a:ext cx="4283737" cy="183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𝑑𝑒𝑡</m:t>
                      </m:r>
                      <m:d>
                        <m:dPr>
                          <m:ctrlPr>
                            <a:rPr kumimoji="0" lang="en-US" altLang="zh-TW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altLang="zh-TW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3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3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3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TW" sz="32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94" y="3969908"/>
                <a:ext cx="4283737" cy="18394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99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24" y="2998045"/>
            <a:ext cx="3885938" cy="36123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Determinant in High School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2 X 2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3 x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88884" y="2503538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84" y="2503538"/>
                <a:ext cx="1830437" cy="7271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919471" y="1719327"/>
                <a:ext cx="2862579" cy="1138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471" y="1719327"/>
                <a:ext cx="2862579" cy="11383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607949" y="3671663"/>
                <a:ext cx="1344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TW" sz="2800" dirty="0"/>
                  <a:t>|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49" y="3671663"/>
                <a:ext cx="1344279" cy="430887"/>
              </a:xfrm>
              <a:prstGeom prst="rect">
                <a:avLst/>
              </a:prstGeom>
              <a:blipFill rotWithShape="0">
                <a:blip r:embed="rId6"/>
                <a:stretch>
                  <a:fillRect t="-23944" r="-15455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stCxn id="27" idx="3"/>
          </p:cNvCxnSpPr>
          <p:nvPr/>
        </p:nvCxnSpPr>
        <p:spPr>
          <a:xfrm flipV="1">
            <a:off x="2352977" y="4102551"/>
            <a:ext cx="866344" cy="86730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013750" y="3610676"/>
            <a:ext cx="143561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絕對值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904567" y="5554176"/>
                <a:ext cx="1487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567" y="5554176"/>
                <a:ext cx="148726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294783" y="5726686"/>
                <a:ext cx="1494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783" y="5726686"/>
                <a:ext cx="149438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7012593" y="3230725"/>
                <a:ext cx="1494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3" y="3230725"/>
                <a:ext cx="149438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1005715" y="4004638"/>
            <a:ext cx="2479729" cy="2392794"/>
            <a:chOff x="1359652" y="4169970"/>
            <a:chExt cx="2479729" cy="2392794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1359652" y="6100397"/>
              <a:ext cx="24797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H="1" flipV="1">
              <a:off x="1930507" y="4169970"/>
              <a:ext cx="1" cy="2392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1930507" y="5815760"/>
              <a:ext cx="859188" cy="28463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V="1">
              <a:off x="1944309" y="4557184"/>
              <a:ext cx="415792" cy="152950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630512" y="5586982"/>
              <a:ext cx="80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(</a:t>
              </a:r>
              <a:r>
                <a:rPr lang="en-US" altLang="zh-TW" dirty="0" err="1"/>
                <a:t>a,b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983783" y="4179618"/>
              <a:ext cx="80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(</a:t>
              </a:r>
              <a:r>
                <a:rPr lang="en-US" altLang="zh-TW" dirty="0" err="1"/>
                <a:t>c,d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25" name="直線單箭頭接點 24"/>
            <p:cNvCxnSpPr/>
            <p:nvPr/>
          </p:nvCxnSpPr>
          <p:spPr>
            <a:xfrm flipV="1">
              <a:off x="2781257" y="4327120"/>
              <a:ext cx="415792" cy="1529502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2360101" y="4314158"/>
              <a:ext cx="859188" cy="284638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2492117" y="4873574"/>
              <a:ext cx="214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V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399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1" grpId="0" animBg="1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Basic Property 1: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  <a:p>
                <a:r>
                  <a:rPr lang="en-US" altLang="zh-TW" dirty="0"/>
                  <a:t>Basic Property 2: Exchange rows only </a:t>
                </a:r>
                <a:r>
                  <a:rPr lang="en-US" altLang="zh-TW" i="1" dirty="0"/>
                  <a:t>reverses the sign</a:t>
                </a:r>
                <a:r>
                  <a:rPr lang="en-US" altLang="zh-TW" dirty="0"/>
                  <a:t> of det (do not change absolute value)</a:t>
                </a:r>
              </a:p>
              <a:p>
                <a:r>
                  <a:rPr lang="en-US" altLang="zh-TW" dirty="0"/>
                  <a:t>Basic Property 3: Determinant is “linear” for each row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383780" y="5277316"/>
            <a:ext cx="4406813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So det is “Volume” in high dimension?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383780" y="4159828"/>
            <a:ext cx="4406819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Area in 2d and Volume in 3d have the above properties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341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Basic Property 1: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499269" y="4269143"/>
                <a:ext cx="1850250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269" y="4269143"/>
                <a:ext cx="1850250" cy="7184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85162" y="5471298"/>
                <a:ext cx="1864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62" y="5471298"/>
                <a:ext cx="186435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198583" y="4058668"/>
                <a:ext cx="243233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583" y="4058668"/>
                <a:ext cx="2432333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544563" y="5471297"/>
                <a:ext cx="1864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563" y="5471297"/>
                <a:ext cx="186435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818239" y="3125242"/>
            <a:ext cx="149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正方形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720898" y="3125241"/>
            <a:ext cx="1851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正立方體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465085" y="3125242"/>
            <a:ext cx="176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面積為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46482" y="3137231"/>
            <a:ext cx="176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體積為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endCxn id="8" idx="2"/>
          </p:cNvCxnSpPr>
          <p:nvPr/>
        </p:nvCxnSpPr>
        <p:spPr>
          <a:xfrm flipH="1" flipV="1">
            <a:off x="1565908" y="3648462"/>
            <a:ext cx="1084302" cy="6206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0" idx="2"/>
          </p:cNvCxnSpPr>
          <p:nvPr/>
        </p:nvCxnSpPr>
        <p:spPr>
          <a:xfrm flipV="1">
            <a:off x="2876993" y="3648462"/>
            <a:ext cx="472526" cy="6206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5689187" y="3661165"/>
            <a:ext cx="882983" cy="4094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7062774" y="3661165"/>
            <a:ext cx="410024" cy="4094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8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Property 2:</a:t>
            </a:r>
          </a:p>
          <a:p>
            <a:pPr lvl="1"/>
            <a:r>
              <a:rPr lang="en-US" altLang="zh-TW" sz="2800" dirty="0"/>
              <a:t>Exchanging rows only reverses the sign of det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96397" y="3635559"/>
                <a:ext cx="2714654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7" y="3635559"/>
                <a:ext cx="2714654" cy="7184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96397" y="4917418"/>
                <a:ext cx="2982355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7" y="4917418"/>
                <a:ext cx="2982355" cy="7184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572000" y="2840096"/>
                <a:ext cx="338240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40096"/>
                <a:ext cx="3382401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572000" y="4137237"/>
                <a:ext cx="365010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37237"/>
                <a:ext cx="3650102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72000" y="5469144"/>
                <a:ext cx="338240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469144"/>
                <a:ext cx="3382401" cy="1139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D948B6D-8DDC-43DE-AC8F-D09429C18A40}"/>
                  </a:ext>
                </a:extLst>
              </p:cNvPr>
              <p:cNvSpPr txBox="1"/>
              <p:nvPr/>
            </p:nvSpPr>
            <p:spPr>
              <a:xfrm>
                <a:off x="7559876" y="1242208"/>
                <a:ext cx="1132040" cy="727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D948B6D-8DDC-43DE-AC8F-D09429C18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76" y="1242208"/>
                <a:ext cx="1132040" cy="727059"/>
              </a:xfrm>
              <a:prstGeom prst="rect">
                <a:avLst/>
              </a:prstGeom>
              <a:blipFill>
                <a:blip r:embed="rId8"/>
                <a:stretch>
                  <a:fillRect b="-4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E86D2A3-EE0B-41AA-ACFC-8290D754C153}"/>
                  </a:ext>
                </a:extLst>
              </p:cNvPr>
              <p:cNvSpPr txBox="1"/>
              <p:nvPr/>
            </p:nvSpPr>
            <p:spPr>
              <a:xfrm>
                <a:off x="6261501" y="1242080"/>
                <a:ext cx="1132041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E86D2A3-EE0B-41AA-ACFC-8290D754C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1" y="1242080"/>
                <a:ext cx="1132041" cy="727187"/>
              </a:xfrm>
              <a:prstGeom prst="rect">
                <a:avLst/>
              </a:prstGeom>
              <a:blipFill>
                <a:blip r:embed="rId9"/>
                <a:stretch>
                  <a:fillRect b="-4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56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3" grpId="0"/>
      <p:bldP spid="14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2:</a:t>
            </a:r>
          </a:p>
          <a:p>
            <a:pPr lvl="1"/>
            <a:r>
              <a:rPr lang="en-US" altLang="zh-TW" sz="2800" dirty="0"/>
              <a:t>Exchanging rows only reverses the sign of det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60856" y="2873249"/>
            <a:ext cx="482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a matrix A has </a:t>
            </a:r>
            <a:r>
              <a:rPr lang="en-US" altLang="zh-TW" sz="2800" b="1" i="1" u="sng" dirty="0"/>
              <a:t>2 equal rows 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143139" y="3531405"/>
                <a:ext cx="259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39" y="3531405"/>
                <a:ext cx="25908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1008253" y="5895830"/>
            <a:ext cx="738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Exchanging the two equal rows yields the same matrix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4465475" y="3531405"/>
            <a:ext cx="92563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03523" y="5131943"/>
                <a:ext cx="2271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523" y="5131943"/>
                <a:ext cx="227134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901025" y="5163388"/>
                <a:ext cx="26392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025" y="5163388"/>
                <a:ext cx="263923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019543" y="4473787"/>
                <a:ext cx="1241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543" y="4473787"/>
                <a:ext cx="124118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914650" y="4325402"/>
            <a:ext cx="306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exchange the two rows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670221" y="4473787"/>
                <a:ext cx="1241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/>
                  <a:t>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221" y="4473787"/>
                <a:ext cx="1241186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3014836" y="4799793"/>
            <a:ext cx="290127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48017" y="518132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017" y="5181328"/>
                <a:ext cx="34945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92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5" grpId="0"/>
      <p:bldP spid="5" grpId="0" animBg="1"/>
      <p:bldP spid="9" grpId="0"/>
      <p:bldP spid="10" grpId="0"/>
      <p:bldP spid="12" grpId="0"/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28650" y="273432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1359652" y="6100397"/>
            <a:ext cx="24797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1930507" y="4169970"/>
            <a:ext cx="1" cy="2392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>
            <a:off x="4231037" y="5098942"/>
            <a:ext cx="635431" cy="511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930507" y="5815760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944309" y="4557184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630512" y="5586982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983783" y="4179618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c,d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2781257" y="4327120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2360101" y="4314158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005793" y="6100397"/>
            <a:ext cx="24797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5576648" y="4169970"/>
            <a:ext cx="1" cy="2392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5576648" y="5815760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5590450" y="4557184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246067" y="5488775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(2a,2b)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29924" y="4179618"/>
            <a:ext cx="80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c,d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6427398" y="4327120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6006242" y="4314158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6453898" y="5531122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403447" y="4960503"/>
            <a:ext cx="2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109421" y="4945668"/>
            <a:ext cx="2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</a:t>
            </a:r>
            <a:endParaRPr lang="zh-TW" altLang="en-US" sz="2800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6843515" y="4027651"/>
            <a:ext cx="859188" cy="28463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7285056" y="4025029"/>
            <a:ext cx="415792" cy="152950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929038" y="4739437"/>
            <a:ext cx="2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727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  <p:bldP spid="19" grpId="0"/>
      <p:bldP spid="20" grpId="0"/>
      <p:bldP spid="27" grpId="0"/>
      <p:bldP spid="28" grpId="0"/>
      <p:bldP spid="32" grpId="0"/>
      <p:bldP spid="33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28650" y="273432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639804" y="4267992"/>
                <a:ext cx="43079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Q: find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04" y="4267992"/>
                <a:ext cx="4307936" cy="523220"/>
              </a:xfrm>
              <a:prstGeom prst="rect">
                <a:avLst/>
              </a:prstGeom>
              <a:blipFill>
                <a:blip r:embed="rId3"/>
                <a:stretch>
                  <a:fillRect l="-2970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2853449" y="5979714"/>
                <a:ext cx="4517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A: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449" y="5979714"/>
                <a:ext cx="4517771" cy="523220"/>
              </a:xfrm>
              <a:prstGeom prst="rect">
                <a:avLst/>
              </a:prstGeom>
              <a:blipFill>
                <a:blip r:embed="rId4"/>
                <a:stretch>
                  <a:fillRect l="-2699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1027728" y="5002178"/>
            <a:ext cx="2331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A is n x n ……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C8168B1-4F66-4D43-BBCD-FBE64A855283}"/>
                  </a:ext>
                </a:extLst>
              </p:cNvPr>
              <p:cNvSpPr txBox="1"/>
              <p:nvPr/>
            </p:nvSpPr>
            <p:spPr>
              <a:xfrm>
                <a:off x="4105874" y="4109622"/>
                <a:ext cx="2012922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C8168B1-4F66-4D43-BBCD-FBE64A855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874" y="4109622"/>
                <a:ext cx="2012922" cy="6572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BB649E8-56E0-4898-8C99-7B7802099140}"/>
                  </a:ext>
                </a:extLst>
              </p:cNvPr>
              <p:cNvSpPr txBox="1"/>
              <p:nvPr/>
            </p:nvSpPr>
            <p:spPr>
              <a:xfrm>
                <a:off x="6143135" y="4083272"/>
                <a:ext cx="2446247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BB649E8-56E0-4898-8C99-7B7802099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35" y="4083272"/>
                <a:ext cx="2446247" cy="6572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515DACC-2397-4C86-9BAB-E0B6B1940CDD}"/>
                  </a:ext>
                </a:extLst>
              </p:cNvPr>
              <p:cNvSpPr txBox="1"/>
              <p:nvPr/>
            </p:nvSpPr>
            <p:spPr>
              <a:xfrm>
                <a:off x="3974071" y="4935140"/>
                <a:ext cx="261616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515DACC-2397-4C86-9BAB-E0B6B1940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071" y="4935140"/>
                <a:ext cx="2616165" cy="6572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28E8E63-0CEC-4680-B149-96F1AC3019A8}"/>
                  </a:ext>
                </a:extLst>
              </p:cNvPr>
              <p:cNvSpPr txBox="1"/>
              <p:nvPr/>
            </p:nvSpPr>
            <p:spPr>
              <a:xfrm>
                <a:off x="6587691" y="4970321"/>
                <a:ext cx="2276328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28E8E63-0CEC-4680-B149-96F1AC301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91" y="4970321"/>
                <a:ext cx="2276328" cy="6572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52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5" grpId="0"/>
      <p:bldP spid="6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Basic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Property 3:</a:t>
            </a:r>
          </a:p>
          <a:p>
            <a:pPr lvl="1"/>
            <a:r>
              <a:rPr lang="en-US" altLang="zh-TW" sz="2800" dirty="0"/>
              <a:t>Determinant is “linear” for each row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81119" y="4230203"/>
            <a:ext cx="230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row of zeros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061496" y="4298494"/>
                <a:ext cx="18131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96" y="4298494"/>
                <a:ext cx="181312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089772" y="4697489"/>
                <a:ext cx="17693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Set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/>
                  <a:t>!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772" y="4697489"/>
                <a:ext cx="176930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7241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07" y="3004810"/>
                <a:ext cx="4950842" cy="7271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28650" y="2734324"/>
            <a:ext cx="130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3-a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4222678" y="4360082"/>
            <a:ext cx="681925" cy="316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781119" y="5735323"/>
            <a:ext cx="230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row of zeros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>
          <a:xfrm>
            <a:off x="4222677" y="5838472"/>
            <a:ext cx="681925" cy="316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40632" y="5735323"/>
            <a:ext cx="3106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“volume” is zero</a:t>
            </a:r>
            <a:endParaRPr lang="zh-TW" altLang="en-US" sz="2800" dirty="0"/>
          </a:p>
        </p:txBody>
      </p:sp>
      <p:sp>
        <p:nvSpPr>
          <p:cNvPr id="14" name="向下箭號 13"/>
          <p:cNvSpPr/>
          <p:nvPr/>
        </p:nvSpPr>
        <p:spPr>
          <a:xfrm flipV="1">
            <a:off x="5768760" y="4911182"/>
            <a:ext cx="418454" cy="681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69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5" grpId="0" animBg="1"/>
      <p:bldP spid="12" grpId="0"/>
      <p:bldP spid="13" grpId="0" animBg="1"/>
      <p:bldP spid="6" grpId="0"/>
      <p:bldP spid="1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794</Words>
  <Application>Microsoft Office PowerPoint</Application>
  <PresentationFormat>如螢幕大小 (4:3)</PresentationFormat>
  <Paragraphs>194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Arial</vt:lpstr>
      <vt:lpstr>Calibri</vt:lpstr>
      <vt:lpstr>Calibri Light</vt:lpstr>
      <vt:lpstr>Cambria Math</vt:lpstr>
      <vt:lpstr>Office 佈景主題</vt:lpstr>
      <vt:lpstr>1_Office 佈景主題</vt:lpstr>
      <vt:lpstr>Basic Properties of Determinant</vt:lpstr>
      <vt:lpstr>Determinant in High School</vt:lpstr>
      <vt:lpstr>Three Basic Properties</vt:lpstr>
      <vt:lpstr>Three Basic Properties</vt:lpstr>
      <vt:lpstr>Three Basic Properties</vt:lpstr>
      <vt:lpstr>Three Basic Properties</vt:lpstr>
      <vt:lpstr>Three Basic Properties</vt:lpstr>
      <vt:lpstr>Three Basic Properties</vt:lpstr>
      <vt:lpstr>Three Basic Properties</vt:lpstr>
      <vt:lpstr>Three Basic Properties</vt:lpstr>
      <vt:lpstr>Three Basic Properties</vt:lpstr>
      <vt:lpstr>Formulas Again</vt:lpstr>
      <vt:lpstr>Formula from Three Properties</vt:lpstr>
      <vt:lpstr>PowerPoint 簡報</vt:lpstr>
      <vt:lpstr>PowerPoint 簡報</vt:lpstr>
      <vt:lpstr>Formula from Three Properties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Properties of Determinant</dc:title>
  <dc:creator>Hung-yi Lee</dc:creator>
  <cp:lastModifiedBy>Hung-yi Lee</cp:lastModifiedBy>
  <cp:revision>8</cp:revision>
  <dcterms:created xsi:type="dcterms:W3CDTF">2020-10-22T17:40:14Z</dcterms:created>
  <dcterms:modified xsi:type="dcterms:W3CDTF">2020-11-01T08:47:40Z</dcterms:modified>
</cp:coreProperties>
</file>