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8" r:id="rId2"/>
    <p:sldId id="303" r:id="rId3"/>
    <p:sldId id="267" r:id="rId4"/>
    <p:sldId id="326" r:id="rId5"/>
    <p:sldId id="327" r:id="rId6"/>
    <p:sldId id="328" r:id="rId7"/>
    <p:sldId id="262" r:id="rId8"/>
    <p:sldId id="315" r:id="rId9"/>
    <p:sldId id="329" r:id="rId10"/>
    <p:sldId id="330" r:id="rId11"/>
    <p:sldId id="317" r:id="rId12"/>
    <p:sldId id="331" r:id="rId13"/>
    <p:sldId id="333" r:id="rId14"/>
    <p:sldId id="332" r:id="rId15"/>
    <p:sldId id="314" r:id="rId16"/>
    <p:sldId id="31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1" autoAdjust="0"/>
    <p:restoredTop sz="93609" autoAdjust="0"/>
  </p:normalViewPr>
  <p:slideViewPr>
    <p:cSldViewPr snapToGrid="0">
      <p:cViewPr varScale="1">
        <p:scale>
          <a:sx n="62" d="100"/>
          <a:sy n="62" d="100"/>
        </p:scale>
        <p:origin x="318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1B9A-1C11-40B7-BAE8-04F0AEDD3319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A163-D590-458C-9177-BFF24DDBE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5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Column is “linear”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87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CCCCCC"/>
                </a:solidFill>
                <a:effectLst/>
                <a:latin typeface="Roboto"/>
              </a:rPr>
              <a:t>薩托爾魔方陣</a:t>
            </a:r>
            <a:endParaRPr lang="en-US" altLang="zh-TW" b="0" i="0" dirty="0">
              <a:solidFill>
                <a:srgbClr val="2E302F"/>
              </a:solidFill>
              <a:effectLst/>
              <a:latin typeface="Helvetica Neue"/>
            </a:endParaRPr>
          </a:p>
          <a:p>
            <a:endParaRPr lang="en-US" altLang="zh-TW" b="0" i="0" dirty="0">
              <a:solidFill>
                <a:srgbClr val="2E302F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目前最有名現存的「薩托魔方陣」文物是位於法國奧佩德 </a:t>
            </a:r>
            <a:r>
              <a:rPr lang="en-US" altLang="zh-TW" b="0" i="0" dirty="0" err="1">
                <a:solidFill>
                  <a:srgbClr val="2E302F"/>
                </a:solidFill>
                <a:effectLst/>
                <a:latin typeface="Helvetica Neue"/>
              </a:rPr>
              <a:t>Oppède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 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刻在牆上的一個魔方陣，不論從上至下、從下至上、從左至右、從右至左，都能導出「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SATOR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」（播種者）、「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AREPO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」（源自埃及古字，意義不可考）、「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TENET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」（信條、宗旨、原則）、「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OPERA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」（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Operation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，運作）、「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ROTAS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」（輪子、球體、領域）這五個字，所以被相信這是向古羅馬的「農業之神」「播種者」薩圖恩 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Saturn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（土星 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Saturn 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和星期六 </a:t>
            </a:r>
            <a:r>
              <a:rPr lang="en-US" altLang="zh-TW" b="0" i="0" dirty="0">
                <a:solidFill>
                  <a:srgbClr val="2E302F"/>
                </a:solidFill>
                <a:effectLst/>
                <a:latin typeface="Helvetica Neue"/>
              </a:rPr>
              <a:t>Saturday </a:t>
            </a:r>
            <a:r>
              <a:rPr lang="zh-TW" altLang="en-US" b="0" i="0" dirty="0">
                <a:solidFill>
                  <a:srgbClr val="2E302F"/>
                </a:solidFill>
                <a:effectLst/>
                <a:latin typeface="Helvetica Neue"/>
              </a:rPr>
              <a:t>都是以祂來命名）祈禱的咒文。</a:t>
            </a:r>
            <a:endParaRPr lang="en-US" altLang="zh-TW" b="0" i="0" dirty="0">
              <a:solidFill>
                <a:srgbClr val="2E302F"/>
              </a:solidFill>
              <a:effectLst/>
              <a:latin typeface="Helvetica Neue"/>
            </a:endParaRPr>
          </a:p>
          <a:p>
            <a:endParaRPr lang="en-US" altLang="zh-TW" b="0" i="0" dirty="0">
              <a:solidFill>
                <a:srgbClr val="2E302F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CCCCCC"/>
                </a:solidFill>
                <a:effectLst/>
                <a:latin typeface="Roboto"/>
              </a:rPr>
              <a:t>有趣的是，電影的開場正是在「歌劇院」</a:t>
            </a:r>
            <a:r>
              <a:rPr lang="en-US" altLang="zh-TW" b="0" i="0" dirty="0">
                <a:solidFill>
                  <a:srgbClr val="CCCCCC"/>
                </a:solidFill>
                <a:effectLst/>
                <a:latin typeface="Roboto"/>
              </a:rPr>
              <a:t>Opera</a:t>
            </a:r>
            <a:r>
              <a:rPr lang="zh-TW" altLang="en-US" b="0" i="0" dirty="0">
                <a:solidFill>
                  <a:srgbClr val="CCCCCC"/>
                </a:solidFill>
                <a:effectLst/>
                <a:latin typeface="Roboto"/>
              </a:rPr>
              <a:t>裡發生、肯尼斯布萊納所飾演的反派老大名字就叫做「薩托」</a:t>
            </a:r>
            <a:r>
              <a:rPr lang="en-US" altLang="zh-TW" b="0" i="0" dirty="0" err="1">
                <a:solidFill>
                  <a:srgbClr val="CCCCCC"/>
                </a:solidFill>
                <a:effectLst/>
                <a:latin typeface="Roboto"/>
              </a:rPr>
              <a:t>Sator</a:t>
            </a:r>
            <a:r>
              <a:rPr lang="zh-TW" altLang="en-US" b="0" i="0" dirty="0">
                <a:solidFill>
                  <a:srgbClr val="CCCCCC"/>
                </a:solidFill>
                <a:effectLst/>
                <a:latin typeface="Roboto"/>
              </a:rPr>
              <a:t>，</a:t>
            </a:r>
            <a:r>
              <a:rPr lang="en-US" altLang="zh-TW" b="0" i="0" dirty="0">
                <a:solidFill>
                  <a:srgbClr val="CCCCCC"/>
                </a:solidFill>
                <a:effectLst/>
                <a:latin typeface="Roboto"/>
              </a:rPr>
              <a:t>ROTAS</a:t>
            </a:r>
            <a:r>
              <a:rPr lang="zh-TW" altLang="en-US" b="0" i="0" dirty="0">
                <a:solidFill>
                  <a:srgbClr val="CCCCCC"/>
                </a:solidFill>
                <a:effectLst/>
                <a:latin typeface="Roboto"/>
              </a:rPr>
              <a:t>是片中物流公司的名稱、</a:t>
            </a:r>
            <a:r>
              <a:rPr lang="en-US" altLang="zh-TW" b="0" i="0" dirty="0">
                <a:solidFill>
                  <a:srgbClr val="CCCCCC"/>
                </a:solidFill>
                <a:effectLst/>
                <a:latin typeface="Roboto"/>
              </a:rPr>
              <a:t>AREPO</a:t>
            </a:r>
            <a:r>
              <a:rPr lang="zh-TW" altLang="en-US" b="0" i="0" dirty="0">
                <a:solidFill>
                  <a:srgbClr val="CCCCCC"/>
                </a:solidFill>
                <a:effectLst/>
                <a:latin typeface="Roboto"/>
              </a:rPr>
              <a:t>則是凱特疑似外遇的偽畫師名字，而「天能」</a:t>
            </a:r>
            <a:r>
              <a:rPr lang="en-US" altLang="zh-TW" b="0" i="0" dirty="0">
                <a:solidFill>
                  <a:srgbClr val="CCCCCC"/>
                </a:solidFill>
                <a:effectLst/>
                <a:latin typeface="Roboto"/>
              </a:rPr>
              <a:t>Tenet</a:t>
            </a:r>
            <a:r>
              <a:rPr lang="zh-TW" altLang="en-US" b="0" i="0" dirty="0">
                <a:solidFill>
                  <a:srgbClr val="CCCCCC"/>
                </a:solidFill>
                <a:effectLst/>
                <a:latin typeface="Roboto"/>
              </a:rPr>
              <a:t>則成為全片的核心主軸，一個不能違背的永恆「教條」。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7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8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1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2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25B0-D35F-4803-BFCA-56E56550C3A4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5" Type="http://schemas.openxmlformats.org/officeDocument/2006/relationships/image" Target="../media/image58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65533-D2F3-4580-9BFF-DA2857D4C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More Properties of Det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223FBC-C7A7-400D-BCD3-82AE73B42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79CE56-EF39-433E-A0D2-779BFF6A0242}"/>
              </a:ext>
            </a:extLst>
          </p:cNvPr>
          <p:cNvGrpSpPr/>
          <p:nvPr/>
        </p:nvGrpSpPr>
        <p:grpSpPr>
          <a:xfrm>
            <a:off x="1725877" y="5474027"/>
            <a:ext cx="5692246" cy="523220"/>
            <a:chOff x="1600200" y="5788679"/>
            <a:chExt cx="5692246" cy="52322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9E984D-0E62-47BA-84E6-1673C6688D54}"/>
                </a:ext>
              </a:extLst>
            </p:cNvPr>
            <p:cNvSpPr txBox="1"/>
            <p:nvPr/>
          </p:nvSpPr>
          <p:spPr>
            <a:xfrm>
              <a:off x="1600200" y="5788679"/>
              <a:ext cx="2445986" cy="52322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A is invertible</a:t>
              </a:r>
              <a:endParaRPr lang="zh-TW" altLang="en-US" sz="2800" dirty="0"/>
            </a:p>
          </p:txBody>
        </p:sp>
        <p:sp>
          <p:nvSpPr>
            <p:cNvPr id="5" name="左-右雙向箭號 4">
              <a:extLst>
                <a:ext uri="{FF2B5EF4-FFF2-40B4-BE49-F238E27FC236}">
                  <a16:creationId xmlns:a16="http://schemas.microsoft.com/office/drawing/2014/main" id="{6B720825-60E2-47B0-AB36-D4FC443D86F7}"/>
                </a:ext>
              </a:extLst>
            </p:cNvPr>
            <p:cNvSpPr/>
            <p:nvPr/>
          </p:nvSpPr>
          <p:spPr>
            <a:xfrm>
              <a:off x="4158016" y="5872489"/>
              <a:ext cx="939800" cy="35560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2EB1EF0-61DF-4968-8828-FC820025EA08}"/>
                </a:ext>
              </a:extLst>
            </p:cNvPr>
            <p:cNvSpPr txBox="1"/>
            <p:nvPr/>
          </p:nvSpPr>
          <p:spPr>
            <a:xfrm>
              <a:off x="5209646" y="5788679"/>
              <a:ext cx="2082800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800" dirty="0" err="1"/>
                <a:t>det</a:t>
              </a:r>
              <a:r>
                <a:rPr lang="en-US" altLang="zh-TW" sz="2800" dirty="0"/>
                <a:t>(A) ≠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48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A759971-35BF-44AB-9B6B-9D818A512B6E}"/>
                  </a:ext>
                </a:extLst>
              </p:cNvPr>
              <p:cNvSpPr txBox="1"/>
              <p:nvPr/>
            </p:nvSpPr>
            <p:spPr>
              <a:xfrm>
                <a:off x="1553125" y="1849131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A759971-35BF-44AB-9B6B-9D818A51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25" y="1849131"/>
                <a:ext cx="2151294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C044048-9C64-4995-8EA9-7C02DDF88BC8}"/>
                  </a:ext>
                </a:extLst>
              </p:cNvPr>
              <p:cNvSpPr txBox="1"/>
              <p:nvPr/>
            </p:nvSpPr>
            <p:spPr>
              <a:xfrm>
                <a:off x="1512848" y="3714479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C044048-9C64-4995-8EA9-7C02DDF88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48" y="3714479"/>
                <a:ext cx="238764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E61D49A-7E67-44C5-8314-EEE80C6ECC80}"/>
                  </a:ext>
                </a:extLst>
              </p:cNvPr>
              <p:cNvSpPr txBox="1"/>
              <p:nvPr/>
            </p:nvSpPr>
            <p:spPr>
              <a:xfrm>
                <a:off x="1512848" y="545841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E61D49A-7E67-44C5-8314-EEE80C6E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48" y="5458412"/>
                <a:ext cx="215841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B3FC011-D9CF-488A-96C9-EB5AE5E9D0E3}"/>
              </a:ext>
            </a:extLst>
          </p:cNvPr>
          <p:cNvSpPr txBox="1"/>
          <p:nvPr/>
        </p:nvSpPr>
        <p:spPr>
          <a:xfrm>
            <a:off x="678324" y="1278298"/>
            <a:ext cx="428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3A25B0-28CC-4FD6-BBA5-45BE567078D2}"/>
              </a:ext>
            </a:extLst>
          </p:cNvPr>
          <p:cNvSpPr txBox="1"/>
          <p:nvPr/>
        </p:nvSpPr>
        <p:spPr>
          <a:xfrm>
            <a:off x="678324" y="3102056"/>
            <a:ext cx="362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CB277A-A257-4A01-8A3D-B3801AA53B8F}"/>
              </a:ext>
            </a:extLst>
          </p:cNvPr>
          <p:cNvSpPr txBox="1"/>
          <p:nvPr/>
        </p:nvSpPr>
        <p:spPr>
          <a:xfrm>
            <a:off x="678324" y="4887205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84682D-5B9E-43BF-A89A-EA15F35D00B9}"/>
              </a:ext>
            </a:extLst>
          </p:cNvPr>
          <p:cNvSpPr txBox="1"/>
          <p:nvPr/>
        </p:nvSpPr>
        <p:spPr>
          <a:xfrm>
            <a:off x="1198039" y="439471"/>
            <a:ext cx="702857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You have to proof that </a:t>
            </a:r>
            <a:r>
              <a:rPr lang="en-US" altLang="zh-TW" sz="2800" dirty="0" err="1"/>
              <a:t>det</a:t>
            </a:r>
            <a:r>
              <a:rPr lang="en-US" altLang="zh-TW" sz="2800" dirty="0"/>
              <a:t> EA = </a:t>
            </a:r>
            <a:r>
              <a:rPr lang="en-US" altLang="zh-TW" sz="2800" dirty="0" err="1"/>
              <a:t>det</a:t>
            </a:r>
            <a:r>
              <a:rPr lang="en-US" altLang="zh-TW" sz="2800" dirty="0"/>
              <a:t> E </a:t>
            </a:r>
            <a:r>
              <a:rPr lang="en-US" altLang="zh-TW" sz="2800" dirty="0" err="1"/>
              <a:t>det</a:t>
            </a:r>
            <a:r>
              <a:rPr lang="en-US" altLang="zh-TW" sz="2800" dirty="0"/>
              <a:t> A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0731BF-AA91-4A77-BFD1-D87C567BD607}"/>
                  </a:ext>
                </a:extLst>
              </p:cNvPr>
              <p:cNvSpPr txBox="1"/>
              <p:nvPr/>
            </p:nvSpPr>
            <p:spPr>
              <a:xfrm>
                <a:off x="5731189" y="1328666"/>
                <a:ext cx="2318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0731BF-AA91-4A77-BFD1-D87C567BD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89" y="1328666"/>
                <a:ext cx="2318392" cy="369332"/>
              </a:xfrm>
              <a:prstGeom prst="rect">
                <a:avLst/>
              </a:prstGeom>
              <a:blipFill>
                <a:blip r:embed="rId5"/>
                <a:stretch>
                  <a:fillRect l="-2895" r="-28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4D1DD46-A703-43FB-AC42-AFC8F7359D8C}"/>
                  </a:ext>
                </a:extLst>
              </p:cNvPr>
              <p:cNvSpPr txBox="1"/>
              <p:nvPr/>
            </p:nvSpPr>
            <p:spPr>
              <a:xfrm>
                <a:off x="5731189" y="3131226"/>
                <a:ext cx="2495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4D1DD46-A703-43FB-AC42-AFC8F73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89" y="3131226"/>
                <a:ext cx="2495427" cy="369332"/>
              </a:xfrm>
              <a:prstGeom prst="rect">
                <a:avLst/>
              </a:prstGeom>
              <a:blipFill>
                <a:blip r:embed="rId6"/>
                <a:stretch>
                  <a:fillRect l="-2683" r="-243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E93D172-A583-45F6-BD68-6B07EDA1FDC4}"/>
                  </a:ext>
                </a:extLst>
              </p:cNvPr>
              <p:cNvSpPr txBox="1"/>
              <p:nvPr/>
            </p:nvSpPr>
            <p:spPr>
              <a:xfrm>
                <a:off x="5744506" y="4934827"/>
                <a:ext cx="2096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E93D172-A583-45F6-BD68-6B07EDA1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06" y="4934827"/>
                <a:ext cx="2096278" cy="369332"/>
              </a:xfrm>
              <a:prstGeom prst="rect">
                <a:avLst/>
              </a:prstGeom>
              <a:blipFill>
                <a:blip r:embed="rId7"/>
                <a:stretch>
                  <a:fillRect l="-3198" r="-319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AE7D232-78BF-4FC7-B2EF-3D9CCC4B0F0A}"/>
                  </a:ext>
                </a:extLst>
              </p:cNvPr>
              <p:cNvSpPr txBox="1"/>
              <p:nvPr/>
            </p:nvSpPr>
            <p:spPr>
              <a:xfrm>
                <a:off x="5751623" y="2337438"/>
                <a:ext cx="16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AE7D232-78BF-4FC7-B2EF-3D9CCC4B0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23" y="2337438"/>
                <a:ext cx="1639103" cy="369332"/>
              </a:xfrm>
              <a:prstGeom prst="rect">
                <a:avLst/>
              </a:prstGeom>
              <a:blipFill>
                <a:blip r:embed="rId8"/>
                <a:stretch>
                  <a:fillRect l="-4104" r="-410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144F33-44A8-4CEA-89B1-B6AF7289335E}"/>
                  </a:ext>
                </a:extLst>
              </p:cNvPr>
              <p:cNvSpPr txBox="1"/>
              <p:nvPr/>
            </p:nvSpPr>
            <p:spPr>
              <a:xfrm>
                <a:off x="5744506" y="4156626"/>
                <a:ext cx="1646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144F33-44A8-4CEA-89B1-B6AF7289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06" y="4156626"/>
                <a:ext cx="1646220" cy="369332"/>
              </a:xfrm>
              <a:prstGeom prst="rect">
                <a:avLst/>
              </a:prstGeom>
              <a:blipFill>
                <a:blip r:embed="rId9"/>
                <a:stretch>
                  <a:fillRect l="-4074" r="-407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CA2D416-1A4B-4585-B2F7-6661909627C1}"/>
                  </a:ext>
                </a:extLst>
              </p:cNvPr>
              <p:cNvSpPr txBox="1"/>
              <p:nvPr/>
            </p:nvSpPr>
            <p:spPr>
              <a:xfrm>
                <a:off x="5751623" y="5939489"/>
                <a:ext cx="14169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CA2D416-1A4B-4585-B2F7-66619096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23" y="5939489"/>
                <a:ext cx="1416990" cy="369332"/>
              </a:xfrm>
              <a:prstGeom prst="rect">
                <a:avLst/>
              </a:prstGeom>
              <a:blipFill>
                <a:blip r:embed="rId10"/>
                <a:stretch>
                  <a:fillRect l="-4741" r="-474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65B6EBD-4A32-42E1-A091-6CAA22BE00E1}"/>
              </a:ext>
            </a:extLst>
          </p:cNvPr>
          <p:cNvSpPr/>
          <p:nvPr/>
        </p:nvSpPr>
        <p:spPr>
          <a:xfrm>
            <a:off x="4752925" y="1328666"/>
            <a:ext cx="826465" cy="4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C2E7FFE3-5436-4113-9D7B-F6D291955876}"/>
              </a:ext>
            </a:extLst>
          </p:cNvPr>
          <p:cNvSpPr/>
          <p:nvPr/>
        </p:nvSpPr>
        <p:spPr>
          <a:xfrm>
            <a:off x="4752925" y="3083098"/>
            <a:ext cx="826465" cy="4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63A9D73-A384-4DE4-A88A-DBDAC1E61B47}"/>
              </a:ext>
            </a:extLst>
          </p:cNvPr>
          <p:cNvSpPr/>
          <p:nvPr/>
        </p:nvSpPr>
        <p:spPr>
          <a:xfrm>
            <a:off x="4752924" y="4925949"/>
            <a:ext cx="826465" cy="41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E40DFD5-C020-4505-B09A-97A9E7677AD1}"/>
                  </a:ext>
                </a:extLst>
              </p:cNvPr>
              <p:cNvSpPr txBox="1"/>
              <p:nvPr/>
            </p:nvSpPr>
            <p:spPr>
              <a:xfrm>
                <a:off x="6751542" y="1879307"/>
                <a:ext cx="1805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E40DFD5-C020-4505-B09A-97A9E7677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42" y="1879307"/>
                <a:ext cx="1805110" cy="369332"/>
              </a:xfrm>
              <a:prstGeom prst="rect">
                <a:avLst/>
              </a:prstGeom>
              <a:blipFill>
                <a:blip r:embed="rId11"/>
                <a:stretch>
                  <a:fillRect l="-1351" r="-371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C52099F-10FE-4228-A81C-542C7D909303}"/>
                  </a:ext>
                </a:extLst>
              </p:cNvPr>
              <p:cNvSpPr txBox="1"/>
              <p:nvPr/>
            </p:nvSpPr>
            <p:spPr>
              <a:xfrm>
                <a:off x="6751541" y="3643926"/>
                <a:ext cx="1812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C52099F-10FE-4228-A81C-542C7D909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41" y="3643926"/>
                <a:ext cx="1812227" cy="369332"/>
              </a:xfrm>
              <a:prstGeom prst="rect">
                <a:avLst/>
              </a:prstGeom>
              <a:blipFill>
                <a:blip r:embed="rId12"/>
                <a:stretch>
                  <a:fillRect l="-1347" r="-370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5806B47-90FB-4E1C-8AA8-5012EB9BF33D}"/>
                  </a:ext>
                </a:extLst>
              </p:cNvPr>
              <p:cNvSpPr txBox="1"/>
              <p:nvPr/>
            </p:nvSpPr>
            <p:spPr>
              <a:xfrm>
                <a:off x="6792645" y="5426789"/>
                <a:ext cx="1812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5806B47-90FB-4E1C-8AA8-5012EB9BF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45" y="5426789"/>
                <a:ext cx="1812227" cy="369332"/>
              </a:xfrm>
              <a:prstGeom prst="rect">
                <a:avLst/>
              </a:prstGeom>
              <a:blipFill>
                <a:blip r:embed="rId13"/>
                <a:stretch>
                  <a:fillRect l="-1342" r="-335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98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  <p:bldP spid="14" grpId="0"/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25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Proof: 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982640" y="2811439"/>
            <a:ext cx="348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If A is invertible: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816809" y="2626773"/>
            <a:ext cx="3480179" cy="1415772"/>
            <a:chOff x="4816809" y="3334659"/>
            <a:chExt cx="3480179" cy="1415772"/>
          </a:xfrm>
        </p:grpSpPr>
        <p:sp>
          <p:nvSpPr>
            <p:cNvPr id="5" name="文字方塊 4"/>
            <p:cNvSpPr txBox="1"/>
            <p:nvPr/>
          </p:nvSpPr>
          <p:spPr>
            <a:xfrm>
              <a:off x="4816809" y="3334659"/>
              <a:ext cx="3480179" cy="95410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You have to proof that </a:t>
              </a:r>
              <a:r>
                <a:rPr lang="en-US" altLang="zh-TW" sz="2800" dirty="0" err="1"/>
                <a:t>det</a:t>
              </a:r>
              <a:r>
                <a:rPr lang="en-US" altLang="zh-TW" sz="2800" dirty="0"/>
                <a:t> EA = </a:t>
              </a:r>
              <a:r>
                <a:rPr lang="en-US" altLang="zh-TW" sz="2800" dirty="0" err="1"/>
                <a:t>det</a:t>
              </a:r>
              <a:r>
                <a:rPr lang="en-US" altLang="zh-TW" sz="2800" dirty="0"/>
                <a:t> E </a:t>
              </a:r>
              <a:r>
                <a:rPr lang="en-US" altLang="zh-TW" sz="2800" dirty="0" err="1"/>
                <a:t>det</a:t>
              </a:r>
              <a:r>
                <a:rPr lang="en-US" altLang="zh-TW" sz="2800" dirty="0"/>
                <a:t> A</a:t>
              </a:r>
              <a:endParaRPr lang="zh-TW" altLang="en-US" sz="28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33241" y="4288766"/>
              <a:ext cx="3247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(E is elementary matrix)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15819" y="3365436"/>
                <a:ext cx="23302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19" y="3365436"/>
                <a:ext cx="233025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49425" y="5000891"/>
                <a:ext cx="1907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25" y="5000891"/>
                <a:ext cx="19077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51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38240" y="4371038"/>
                <a:ext cx="4954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40" y="4371038"/>
                <a:ext cx="49549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57191" y="4982099"/>
                <a:ext cx="4780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91" y="4982099"/>
                <a:ext cx="47805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5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56072" y="5476371"/>
                <a:ext cx="4065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72" y="5476371"/>
                <a:ext cx="406553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279018" y="6030769"/>
                <a:ext cx="2635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18" y="6030769"/>
                <a:ext cx="2635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914548" y="6032851"/>
                <a:ext cx="1504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48" y="6032851"/>
                <a:ext cx="150445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1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9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det</a:t>
            </a:r>
            <a:r>
              <a:rPr lang="en-US" altLang="zh-TW" dirty="0"/>
              <a:t> A = </a:t>
            </a:r>
            <a:r>
              <a:rPr lang="en-US" altLang="zh-TW" dirty="0" err="1"/>
              <a:t>det</a:t>
            </a:r>
            <a:r>
              <a:rPr lang="en-US" altLang="zh-TW" dirty="0"/>
              <a:t> A</a:t>
            </a:r>
            <a:r>
              <a:rPr lang="en-US" altLang="zh-TW" baseline="30000" dirty="0"/>
              <a:t>T</a:t>
            </a:r>
            <a:endParaRPr lang="en-US" altLang="zh-TW" dirty="0"/>
          </a:p>
          <a:p>
            <a:r>
              <a:rPr lang="en-US" altLang="zh-TW" dirty="0"/>
              <a:t>Proof: 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51746E4-F471-45CD-AF9A-F5AEB2B4E54F}"/>
              </a:ext>
            </a:extLst>
          </p:cNvPr>
          <p:cNvSpPr txBox="1"/>
          <p:nvPr/>
        </p:nvSpPr>
        <p:spPr>
          <a:xfrm>
            <a:off x="2115927" y="2986795"/>
            <a:ext cx="244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is not invertible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D058891-CBEE-408E-B729-A6978985172E}"/>
              </a:ext>
            </a:extLst>
          </p:cNvPr>
          <p:cNvSpPr txBox="1"/>
          <p:nvPr/>
        </p:nvSpPr>
        <p:spPr>
          <a:xfrm>
            <a:off x="2115926" y="3872874"/>
            <a:ext cx="244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is not invertible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05FC8F3-0B1D-49BF-B90D-71983F430191}"/>
              </a:ext>
            </a:extLst>
          </p:cNvPr>
          <p:cNvSpPr txBox="1"/>
          <p:nvPr/>
        </p:nvSpPr>
        <p:spPr>
          <a:xfrm>
            <a:off x="1511492" y="5511005"/>
            <a:ext cx="244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is invertible</a:t>
            </a:r>
            <a:endParaRPr lang="zh-TW" altLang="en-US" sz="2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EE4A99-5756-4C37-A484-455E11A82A37}"/>
              </a:ext>
            </a:extLst>
          </p:cNvPr>
          <p:cNvSpPr/>
          <p:nvPr/>
        </p:nvSpPr>
        <p:spPr>
          <a:xfrm>
            <a:off x="3952167" y="5511005"/>
            <a:ext cx="438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det</a:t>
            </a:r>
            <a:r>
              <a:rPr lang="en-US" altLang="zh-TW" sz="2400" dirty="0"/>
              <a:t> E = </a:t>
            </a:r>
            <a:r>
              <a:rPr lang="en-US" altLang="zh-TW" sz="2400" dirty="0" err="1"/>
              <a:t>det</a:t>
            </a:r>
            <a:r>
              <a:rPr lang="en-US" altLang="zh-TW" sz="2400" dirty="0"/>
              <a:t> E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 …… in the textbook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A49810-2867-46E4-A880-D74F3165DE20}"/>
              </a:ext>
            </a:extLst>
          </p:cNvPr>
          <p:cNvCxnSpPr/>
          <p:nvPr/>
        </p:nvCxnSpPr>
        <p:spPr>
          <a:xfrm>
            <a:off x="-371959" y="4897464"/>
            <a:ext cx="102288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向右箭號 6">
            <a:extLst>
              <a:ext uri="{FF2B5EF4-FFF2-40B4-BE49-F238E27FC236}">
                <a16:creationId xmlns:a16="http://schemas.microsoft.com/office/drawing/2014/main" id="{04DA8B46-FBF7-463F-BA59-B1A8BCCEB86B}"/>
              </a:ext>
            </a:extLst>
          </p:cNvPr>
          <p:cNvSpPr/>
          <p:nvPr/>
        </p:nvSpPr>
        <p:spPr>
          <a:xfrm>
            <a:off x="4703514" y="3036570"/>
            <a:ext cx="791570" cy="36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DA1B60B-D07D-4C9F-956E-6634EE5DBFBC}"/>
              </a:ext>
            </a:extLst>
          </p:cNvPr>
          <p:cNvSpPr txBox="1"/>
          <p:nvPr/>
        </p:nvSpPr>
        <p:spPr>
          <a:xfrm>
            <a:off x="5671162" y="2986795"/>
            <a:ext cx="256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det A = 0</a:t>
            </a:r>
            <a:endParaRPr lang="zh-TW" altLang="en-US" sz="2400" dirty="0"/>
          </a:p>
        </p:txBody>
      </p:sp>
      <p:sp>
        <p:nvSpPr>
          <p:cNvPr id="41" name="向右箭號 6">
            <a:extLst>
              <a:ext uri="{FF2B5EF4-FFF2-40B4-BE49-F238E27FC236}">
                <a16:creationId xmlns:a16="http://schemas.microsoft.com/office/drawing/2014/main" id="{52B324D2-7B9B-4F49-BEBC-828857320301}"/>
              </a:ext>
            </a:extLst>
          </p:cNvPr>
          <p:cNvSpPr/>
          <p:nvPr/>
        </p:nvSpPr>
        <p:spPr>
          <a:xfrm>
            <a:off x="4703514" y="3954804"/>
            <a:ext cx="791570" cy="36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7039089-D827-4134-B0A7-F4CBB8B1101D}"/>
              </a:ext>
            </a:extLst>
          </p:cNvPr>
          <p:cNvSpPr txBox="1"/>
          <p:nvPr/>
        </p:nvSpPr>
        <p:spPr>
          <a:xfrm>
            <a:off x="5671161" y="3903669"/>
            <a:ext cx="256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det A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= 0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DA9712-4EAC-4C77-A27A-2F810615CCBF}"/>
              </a:ext>
            </a:extLst>
          </p:cNvPr>
          <p:cNvSpPr txBox="1"/>
          <p:nvPr/>
        </p:nvSpPr>
        <p:spPr>
          <a:xfrm rot="5400000">
            <a:off x="5922250" y="3429000"/>
            <a:ext cx="83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382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6E0FDE-32DC-4C9C-929A-DE24ABFEDA07}"/>
              </a:ext>
            </a:extLst>
          </p:cNvPr>
          <p:cNvSpPr/>
          <p:nvPr/>
        </p:nvSpPr>
        <p:spPr>
          <a:xfrm>
            <a:off x="2381752" y="479559"/>
            <a:ext cx="438049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/>
              <a:t>det</a:t>
            </a:r>
            <a:r>
              <a:rPr lang="en-US" altLang="zh-TW" sz="2400" dirty="0"/>
              <a:t> E = </a:t>
            </a:r>
            <a:r>
              <a:rPr lang="en-US" altLang="zh-TW" sz="2400" dirty="0" err="1"/>
              <a:t>det</a:t>
            </a:r>
            <a:r>
              <a:rPr lang="en-US" altLang="zh-TW" sz="2400" dirty="0"/>
              <a:t> E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 …… in the textbook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84C4C05-9E8E-406F-9697-F2C6ADF60687}"/>
                  </a:ext>
                </a:extLst>
              </p:cNvPr>
              <p:cNvSpPr txBox="1"/>
              <p:nvPr/>
            </p:nvSpPr>
            <p:spPr>
              <a:xfrm>
                <a:off x="1553125" y="1849131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84C4C05-9E8E-406F-9697-F2C6ADF6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25" y="1849131"/>
                <a:ext cx="2151294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0E3A8B-9A6D-4CBB-9C6A-6AB2D00C1961}"/>
                  </a:ext>
                </a:extLst>
              </p:cNvPr>
              <p:cNvSpPr txBox="1"/>
              <p:nvPr/>
            </p:nvSpPr>
            <p:spPr>
              <a:xfrm>
                <a:off x="1512848" y="3714479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0E3A8B-9A6D-4CBB-9C6A-6AB2D00C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48" y="3714479"/>
                <a:ext cx="238764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A95455A-B8BA-44B2-9128-76180C0D00E7}"/>
                  </a:ext>
                </a:extLst>
              </p:cNvPr>
              <p:cNvSpPr txBox="1"/>
              <p:nvPr/>
            </p:nvSpPr>
            <p:spPr>
              <a:xfrm>
                <a:off x="1512848" y="545841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A95455A-B8BA-44B2-9128-76180C0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48" y="5458412"/>
                <a:ext cx="215841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D25F073C-8BA2-4AEB-A294-B966AF04DBA5}"/>
              </a:ext>
            </a:extLst>
          </p:cNvPr>
          <p:cNvSpPr txBox="1"/>
          <p:nvPr/>
        </p:nvSpPr>
        <p:spPr>
          <a:xfrm>
            <a:off x="678324" y="1278298"/>
            <a:ext cx="428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14806A-9516-47EF-9A83-811FB77F6A47}"/>
              </a:ext>
            </a:extLst>
          </p:cNvPr>
          <p:cNvSpPr txBox="1"/>
          <p:nvPr/>
        </p:nvSpPr>
        <p:spPr>
          <a:xfrm>
            <a:off x="678324" y="3102056"/>
            <a:ext cx="362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AC3FAE-C314-4413-BED3-52922AAAEAFD}"/>
              </a:ext>
            </a:extLst>
          </p:cNvPr>
          <p:cNvSpPr txBox="1"/>
          <p:nvPr/>
        </p:nvSpPr>
        <p:spPr>
          <a:xfrm>
            <a:off x="678324" y="4887205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640B5F2-622A-4E24-A1C4-9EAFFA422108}"/>
                  </a:ext>
                </a:extLst>
              </p:cNvPr>
              <p:cNvSpPr txBox="1"/>
              <p:nvPr/>
            </p:nvSpPr>
            <p:spPr>
              <a:xfrm>
                <a:off x="3680110" y="2103743"/>
                <a:ext cx="854080" cy="399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640B5F2-622A-4E24-A1C4-9EAFFA42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110" y="2103743"/>
                <a:ext cx="854080" cy="399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1AE06DB-EC2C-4274-9236-C58929D6713F}"/>
                  </a:ext>
                </a:extLst>
              </p:cNvPr>
              <p:cNvSpPr txBox="1"/>
              <p:nvPr/>
            </p:nvSpPr>
            <p:spPr>
              <a:xfrm>
                <a:off x="3880019" y="3943849"/>
                <a:ext cx="861197" cy="399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1AE06DB-EC2C-4274-9236-C58929D67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19" y="3943849"/>
                <a:ext cx="861197" cy="399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B62A7-9FD9-49E3-ABDE-F1B929DC9298}"/>
                  </a:ext>
                </a:extLst>
              </p:cNvPr>
              <p:cNvSpPr txBox="1"/>
              <p:nvPr/>
            </p:nvSpPr>
            <p:spPr>
              <a:xfrm>
                <a:off x="5677014" y="2164042"/>
                <a:ext cx="2170466" cy="399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B62A7-9FD9-49E3-ABDE-F1B929DC9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014" y="2164042"/>
                <a:ext cx="2170466" cy="399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9C3C59B-108F-48A5-B092-283A1E762D19}"/>
                  </a:ext>
                </a:extLst>
              </p:cNvPr>
              <p:cNvSpPr txBox="1"/>
              <p:nvPr/>
            </p:nvSpPr>
            <p:spPr>
              <a:xfrm>
                <a:off x="5677014" y="3943849"/>
                <a:ext cx="2184701" cy="399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9C3C59B-108F-48A5-B092-283A1E76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014" y="3943849"/>
                <a:ext cx="2184701" cy="3991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354409A-479E-494F-8084-C58BA03307D9}"/>
                  </a:ext>
                </a:extLst>
              </p:cNvPr>
              <p:cNvSpPr txBox="1"/>
              <p:nvPr/>
            </p:nvSpPr>
            <p:spPr>
              <a:xfrm>
                <a:off x="3900488" y="5434923"/>
                <a:ext cx="231755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354409A-479E-494F-8084-C58BA033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88" y="5434923"/>
                <a:ext cx="2317558" cy="9766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3CB3A51-C620-4529-AB81-D44E1DCB897C}"/>
                  </a:ext>
                </a:extLst>
              </p:cNvPr>
              <p:cNvSpPr txBox="1"/>
              <p:nvPr/>
            </p:nvSpPr>
            <p:spPr>
              <a:xfrm>
                <a:off x="6538801" y="5723656"/>
                <a:ext cx="2184701" cy="399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3CB3A51-C620-4529-AB81-D44E1DCB8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01" y="5723656"/>
                <a:ext cx="2184701" cy="3991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57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det</a:t>
            </a:r>
            <a:r>
              <a:rPr lang="en-US" altLang="zh-TW" dirty="0"/>
              <a:t> A = </a:t>
            </a:r>
            <a:r>
              <a:rPr lang="en-US" altLang="zh-TW" dirty="0" err="1"/>
              <a:t>det</a:t>
            </a:r>
            <a:r>
              <a:rPr lang="en-US" altLang="zh-TW" dirty="0"/>
              <a:t> A</a:t>
            </a:r>
            <a:r>
              <a:rPr lang="en-US" altLang="zh-TW" baseline="30000" dirty="0"/>
              <a:t>T</a:t>
            </a:r>
            <a:endParaRPr lang="en-US" altLang="zh-TW" dirty="0"/>
          </a:p>
          <a:p>
            <a:r>
              <a:rPr lang="en-US" altLang="zh-TW" dirty="0"/>
              <a:t>Proof: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05FC8F3-0B1D-49BF-B90D-71983F430191}"/>
                  </a:ext>
                </a:extLst>
              </p:cNvPr>
              <p:cNvSpPr txBox="1"/>
              <p:nvPr/>
            </p:nvSpPr>
            <p:spPr>
              <a:xfrm>
                <a:off x="1216457" y="2920115"/>
                <a:ext cx="23302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/>
                  <a:t> is invertible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05FC8F3-0B1D-49BF-B90D-71983F43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57" y="2920115"/>
                <a:ext cx="2330253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674A8965-158F-4C77-9ADE-EF0FD6213990}"/>
              </a:ext>
            </a:extLst>
          </p:cNvPr>
          <p:cNvSpPr/>
          <p:nvPr/>
        </p:nvSpPr>
        <p:spPr>
          <a:xfrm>
            <a:off x="4134855" y="1458539"/>
            <a:ext cx="438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det</a:t>
            </a:r>
            <a:r>
              <a:rPr lang="en-US" altLang="zh-TW" sz="2400" dirty="0"/>
              <a:t> E = </a:t>
            </a:r>
            <a:r>
              <a:rPr lang="en-US" altLang="zh-TW" sz="2400" dirty="0" err="1"/>
              <a:t>det</a:t>
            </a:r>
            <a:r>
              <a:rPr lang="en-US" altLang="zh-TW" sz="2400" dirty="0"/>
              <a:t> E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 …… in the textbook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8941D8-9EAD-411B-870F-E3F43684B5BC}"/>
                  </a:ext>
                </a:extLst>
              </p:cNvPr>
              <p:cNvSpPr txBox="1"/>
              <p:nvPr/>
            </p:nvSpPr>
            <p:spPr>
              <a:xfrm>
                <a:off x="3546710" y="2962005"/>
                <a:ext cx="23302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8941D8-9EAD-411B-870F-E3F43684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10" y="2962005"/>
                <a:ext cx="23302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D5C3315-AB72-4A9E-A2D5-060076B4FFCD}"/>
                  </a:ext>
                </a:extLst>
              </p:cNvPr>
              <p:cNvSpPr txBox="1"/>
              <p:nvPr/>
            </p:nvSpPr>
            <p:spPr>
              <a:xfrm>
                <a:off x="2699824" y="3626847"/>
                <a:ext cx="5667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D5C3315-AB72-4A9E-A2D5-060076B4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24" y="3626847"/>
                <a:ext cx="566706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127AC25-0F81-4A98-AAD5-BAD9ACB7F7E1}"/>
                  </a:ext>
                </a:extLst>
              </p:cNvPr>
              <p:cNvSpPr txBox="1"/>
              <p:nvPr/>
            </p:nvSpPr>
            <p:spPr>
              <a:xfrm>
                <a:off x="1216457" y="4433893"/>
                <a:ext cx="29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127AC25-0F81-4A98-AAD5-BAD9ACB7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57" y="4433893"/>
                <a:ext cx="298754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3BC13D3-5B90-4B83-9532-96750EFC8299}"/>
                  </a:ext>
                </a:extLst>
              </p:cNvPr>
              <p:cNvSpPr txBox="1"/>
              <p:nvPr/>
            </p:nvSpPr>
            <p:spPr>
              <a:xfrm>
                <a:off x="4134855" y="4455751"/>
                <a:ext cx="2642070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3BC13D3-5B90-4B83-9532-96750EFC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55" y="4455751"/>
                <a:ext cx="2642070" cy="456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1BF6DC6-180F-40C6-AAB7-C05A63921143}"/>
                  </a:ext>
                </a:extLst>
              </p:cNvPr>
              <p:cNvSpPr txBox="1"/>
              <p:nvPr/>
            </p:nvSpPr>
            <p:spPr>
              <a:xfrm>
                <a:off x="1216457" y="5169305"/>
                <a:ext cx="6466450" cy="491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1BF6DC6-180F-40C6-AAB7-C05A63921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57" y="5169305"/>
                <a:ext cx="6466450" cy="491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1D9ECBB-DF68-4D7F-8E63-756084AC3048}"/>
                  </a:ext>
                </a:extLst>
              </p:cNvPr>
              <p:cNvSpPr txBox="1"/>
              <p:nvPr/>
            </p:nvSpPr>
            <p:spPr>
              <a:xfrm>
                <a:off x="2600349" y="5866861"/>
                <a:ext cx="45019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1D9ECBB-DF68-4D7F-8E63-756084AC3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49" y="5866861"/>
                <a:ext cx="450193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72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5" grpId="0"/>
      <p:bldP spid="6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det</a:t>
            </a:r>
            <a:r>
              <a:rPr lang="en-US" altLang="zh-TW" dirty="0"/>
              <a:t> A = </a:t>
            </a:r>
            <a:r>
              <a:rPr lang="en-US" altLang="zh-TW" dirty="0" err="1"/>
              <a:t>det</a:t>
            </a:r>
            <a:r>
              <a:rPr lang="en-US" altLang="zh-TW" dirty="0"/>
              <a:t> A</a:t>
            </a:r>
            <a:r>
              <a:rPr lang="en-US" altLang="zh-TW" baseline="30000" dirty="0"/>
              <a:t>T</a:t>
            </a:r>
            <a:endParaRPr lang="en-US" altLang="zh-TW" dirty="0"/>
          </a:p>
          <a:p>
            <a:r>
              <a:rPr lang="en-US" altLang="zh-TW" dirty="0"/>
              <a:t>Proof: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4855" y="1458539"/>
            <a:ext cx="438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det</a:t>
            </a:r>
            <a:r>
              <a:rPr lang="en-US" altLang="zh-TW" sz="2400" dirty="0"/>
              <a:t> E = </a:t>
            </a:r>
            <a:r>
              <a:rPr lang="en-US" altLang="zh-TW" sz="2400" dirty="0" err="1"/>
              <a:t>det</a:t>
            </a:r>
            <a:r>
              <a:rPr lang="en-US" altLang="zh-TW" sz="2400" dirty="0"/>
              <a:t> E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 …… in the textbook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51286" y="2523495"/>
                <a:ext cx="42675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! 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𝑡𝑒𝑟𝑚𝑠</m:t>
                      </m:r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86" y="2523495"/>
                <a:ext cx="42675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95408" y="3120162"/>
                <a:ext cx="274036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08" y="3120162"/>
                <a:ext cx="2740366" cy="469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713579" y="3120162"/>
            <a:ext cx="342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Format of each term: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051865" y="4982358"/>
                <a:ext cx="3144066" cy="488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65" y="4982358"/>
                <a:ext cx="3144066" cy="488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670036" y="4982358"/>
            <a:ext cx="342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Format of each term: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12666" y="3768843"/>
            <a:ext cx="257356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permutation of 1,2, …, n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69629" y="3778426"/>
            <a:ext cx="29173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Find an element in each row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5374469" y="3603062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906631" y="3611880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456950" y="3603062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349369" y="3599324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590320" y="3603062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22482" y="3611880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72801" y="3603062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565220" y="3599324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74786" y="3859638"/>
            <a:ext cx="247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Sorted by column indices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2558182" y="3777981"/>
            <a:ext cx="469900" cy="12015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15945" y="5636605"/>
            <a:ext cx="257356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permutation of 1,2, …, n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113313" y="5671744"/>
            <a:ext cx="29173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Find an element in each column</a:t>
            </a:r>
            <a:endParaRPr lang="zh-TW" altLang="en-US" sz="28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5554838" y="5449413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212666" y="5457551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53170" y="5449931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927610" y="5457551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32353" y="5467137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942113" y="5449413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582616" y="5449931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7655405" y="5457551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2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 animBg="1"/>
      <p:bldP spid="14" grpId="0" animBg="1"/>
      <p:bldP spid="23" grpId="0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A </a:t>
            </a:r>
            <a:r>
              <a:rPr lang="en-US" altLang="zh-TW" dirty="0" err="1">
                <a:solidFill>
                  <a:srgbClr val="FFFFFF"/>
                </a:solidFill>
              </a:rPr>
              <a:t>v.s</a:t>
            </a:r>
            <a:r>
              <a:rPr lang="en-US" altLang="zh-TW" dirty="0">
                <a:solidFill>
                  <a:srgbClr val="FFFFFF"/>
                </a:solidFill>
              </a:rPr>
              <a:t>. A</a:t>
            </a:r>
            <a:r>
              <a:rPr lang="en-US" altLang="zh-TW" baseline="30000" dirty="0">
                <a:solidFill>
                  <a:srgbClr val="FFFFFF"/>
                </a:solidFill>
              </a:rPr>
              <a:t>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altLang="zh-TW" dirty="0"/>
              <a:t>Rank A = Rank A</a:t>
            </a:r>
            <a:r>
              <a:rPr lang="en-US" altLang="zh-TW" baseline="30000" dirty="0"/>
              <a:t>T</a:t>
            </a:r>
            <a:endParaRPr lang="en-US" altLang="zh-TW" dirty="0"/>
          </a:p>
          <a:p>
            <a:r>
              <a:rPr lang="en-US" altLang="zh-TW" dirty="0"/>
              <a:t>det A = det A</a:t>
            </a:r>
            <a:r>
              <a:rPr lang="en-US" altLang="zh-TW" baseline="30000" dirty="0"/>
              <a:t>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一張含有 建築物, 建材, 石頭 的圖片&#10;&#10;自動產生的描述">
            <a:extLst>
              <a:ext uri="{FF2B5EF4-FFF2-40B4-BE49-F238E27FC236}">
                <a16:creationId xmlns:a16="http://schemas.microsoft.com/office/drawing/2014/main" id="{25BCBB65-A365-42CF-A0CD-D4F124C54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r="5" b="5"/>
          <a:stretch/>
        </p:blipFill>
        <p:spPr bwMode="auto">
          <a:xfrm>
            <a:off x="4516552" y="2494450"/>
            <a:ext cx="3601803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9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400" dirty="0"/>
                  <a:t>Basic Property 1: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  <a:p>
                <a:r>
                  <a:rPr lang="en-US" altLang="zh-TW" sz="2400" dirty="0"/>
                  <a:t>Basic Property 2: Exchange rows reverse the sign of </a:t>
                </a:r>
                <a:r>
                  <a:rPr lang="en-US" altLang="zh-TW" sz="2400" dirty="0" err="1"/>
                  <a:t>det</a:t>
                </a:r>
                <a:endParaRPr lang="en-US" altLang="zh-TW" sz="2400" dirty="0"/>
              </a:p>
              <a:p>
                <a:pPr lvl="1"/>
                <a:r>
                  <a:rPr lang="en-US" altLang="zh-TW" dirty="0"/>
                  <a:t>If a matrix A has 2 equal rows,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 A = 0 </a:t>
                </a:r>
              </a:p>
              <a:p>
                <a:r>
                  <a:rPr lang="en-US" altLang="zh-TW" sz="2400" dirty="0"/>
                  <a:t>Basic Property 3: Determinant is “linear” for each row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 row of zeros, det A = 0 </a:t>
                </a:r>
              </a:p>
              <a:p>
                <a:pPr lvl="1"/>
                <a:r>
                  <a:rPr lang="en-US" altLang="zh-TW" dirty="0"/>
                  <a:t>“Subtract k x row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from row j”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does not change det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6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47980" y="3708785"/>
                <a:ext cx="4244111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0" y="3708785"/>
                <a:ext cx="4244111" cy="623376"/>
              </a:xfrm>
              <a:prstGeom prst="rect">
                <a:avLst/>
              </a:prstGeom>
              <a:blipFill>
                <a:blip r:embed="rId3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12472" y="4467097"/>
                <a:ext cx="7319055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2" y="4467097"/>
                <a:ext cx="7319055" cy="644087"/>
              </a:xfrm>
              <a:prstGeom prst="rect">
                <a:avLst/>
              </a:prstGeom>
              <a:blipFill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54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for </a:t>
            </a:r>
            <a:br>
              <a:rPr lang="en-US" altLang="zh-TW" dirty="0"/>
            </a:br>
            <a:r>
              <a:rPr lang="en-US" altLang="zh-TW" dirty="0"/>
              <a:t>Upper Triangular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41828" y="1884177"/>
                <a:ext cx="2880212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8" y="1884177"/>
                <a:ext cx="2880212" cy="1220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7907" y="5958236"/>
                <a:ext cx="3802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7" y="5958236"/>
                <a:ext cx="380274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017390" y="6001954"/>
            <a:ext cx="314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(Products of diagonal)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37934" y="2012699"/>
            <a:ext cx="36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Killing everything above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31407" y="3917351"/>
            <a:ext cx="166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Property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51844" y="4400875"/>
                <a:ext cx="476079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44" y="4400875"/>
                <a:ext cx="4760790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626007" y="2538437"/>
            <a:ext cx="36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Does not change the </a:t>
            </a:r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41828" y="3307652"/>
                <a:ext cx="4748095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8" y="3307652"/>
                <a:ext cx="4748095" cy="1220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607759" y="4701637"/>
            <a:ext cx="98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31406" y="5562148"/>
            <a:ext cx="166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 </a:t>
            </a:r>
            <a:r>
              <a:rPr lang="en-US" altLang="zh-TW" dirty="0" err="1"/>
              <a:t>v.s</a:t>
            </a:r>
            <a:r>
              <a:rPr lang="en-US" altLang="zh-TW" dirty="0"/>
              <a:t>. Invertible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82821" y="2487921"/>
            <a:ext cx="90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1105" y="2487921"/>
            <a:ext cx="90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64105" y="2844045"/>
            <a:ext cx="348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row operation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79767" y="4529926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Change sign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16968" y="1636898"/>
            <a:ext cx="2082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is invertible</a:t>
            </a:r>
            <a:endParaRPr lang="zh-TW" altLang="en-US" sz="2400" dirty="0"/>
          </a:p>
        </p:txBody>
      </p:sp>
      <p:sp>
        <p:nvSpPr>
          <p:cNvPr id="24" name="左-右雙向箭號 23"/>
          <p:cNvSpPr/>
          <p:nvPr/>
        </p:nvSpPr>
        <p:spPr>
          <a:xfrm>
            <a:off x="4123618" y="1689930"/>
            <a:ext cx="939800" cy="355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387268" y="1636898"/>
            <a:ext cx="2082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≠  0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2489383" y="2569191"/>
            <a:ext cx="450156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63401" y="3200724"/>
                <a:ext cx="117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01" y="3200724"/>
                <a:ext cx="117819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655454" y="3200724"/>
                <a:ext cx="117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54" y="3200724"/>
                <a:ext cx="117819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628651" y="452992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Exchange: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28650" y="519876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Scaling: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28650" y="586760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Add row: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66486" y="5204680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k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76718" y="5839405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nothing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622906" y="3701058"/>
                <a:ext cx="30892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906" y="3701058"/>
                <a:ext cx="308929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189802" y="4345257"/>
            <a:ext cx="282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invertible,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423372" y="4345256"/>
            <a:ext cx="21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 is identity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679589" y="4860130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89" y="4860130"/>
                <a:ext cx="197586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845300" y="4845592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00" y="4845592"/>
                <a:ext cx="197586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向右箭號 38"/>
          <p:cNvSpPr/>
          <p:nvPr/>
        </p:nvSpPr>
        <p:spPr>
          <a:xfrm>
            <a:off x="6507210" y="4912052"/>
            <a:ext cx="50467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164240" y="5388385"/>
            <a:ext cx="282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not invertible,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634973" y="5977406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73" y="5977406"/>
                <a:ext cx="197586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800684" y="5962868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84" y="5962868"/>
                <a:ext cx="197586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向右箭號 43"/>
          <p:cNvSpPr/>
          <p:nvPr/>
        </p:nvSpPr>
        <p:spPr>
          <a:xfrm>
            <a:off x="6462594" y="6029328"/>
            <a:ext cx="50467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6800684" y="5383063"/>
            <a:ext cx="21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 has zero row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63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3" grpId="0" animBg="1"/>
      <p:bldP spid="11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18" grpId="0"/>
      <p:bldP spid="36" grpId="0"/>
      <p:bldP spid="37" grpId="0"/>
      <p:bldP spid="38" grpId="0"/>
      <p:bldP spid="39" grpId="0" animBg="1"/>
      <p:bldP spid="40" grpId="0"/>
      <p:bldP spid="42" grpId="0"/>
      <p:bldP spid="43" grpId="0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46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det</a:t>
            </a:r>
            <a:r>
              <a:rPr lang="en-US" altLang="zh-TW" dirty="0">
                <a:solidFill>
                  <a:srgbClr val="FF0000"/>
                </a:solidFill>
              </a:rPr>
              <a:t>(A) ≠  0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One-on-one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3087" y="5014127"/>
            <a:ext cx="6212114" cy="1052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943964" y="554008"/>
            <a:ext cx="4111466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We collect one more properties for invertible!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1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87500" y="1690689"/>
            <a:ext cx="2082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is invertible</a:t>
            </a:r>
            <a:endParaRPr lang="zh-TW" altLang="en-US" sz="2400" dirty="0"/>
          </a:p>
        </p:txBody>
      </p:sp>
      <p:sp>
        <p:nvSpPr>
          <p:cNvPr id="5" name="左-右雙向箭號 4"/>
          <p:cNvSpPr/>
          <p:nvPr/>
        </p:nvSpPr>
        <p:spPr>
          <a:xfrm>
            <a:off x="3994150" y="1743721"/>
            <a:ext cx="939800" cy="355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57800" y="1690689"/>
            <a:ext cx="2082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≠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70648" y="2695865"/>
                <a:ext cx="2916504" cy="1137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648" y="2695865"/>
                <a:ext cx="2916504" cy="11378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270566" y="2619351"/>
            <a:ext cx="394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what scalar c is the matrix not invertible?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56556" y="425989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56" y="4259898"/>
                <a:ext cx="10342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059" r="-235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2162629" y="2704588"/>
            <a:ext cx="1764024" cy="11079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138431" y="2846243"/>
            <a:ext cx="1744369" cy="963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196541" y="3192193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21427" y="2695671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138431" y="3599639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553986" y="2713868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2178875" y="2762588"/>
            <a:ext cx="984305" cy="54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889205" y="3208622"/>
            <a:ext cx="1011261" cy="558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3595963" y="3556170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129419" y="2761614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756203" y="4265458"/>
                <a:ext cx="1025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∙0∙7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03" y="4265458"/>
                <a:ext cx="10254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548" r="-714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80200" y="4265857"/>
                <a:ext cx="1720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00" y="4265857"/>
                <a:ext cx="17202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91" r="-39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899002" y="4256723"/>
                <a:ext cx="1739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02" y="4256723"/>
                <a:ext cx="17393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58" r="-386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512623" y="4779948"/>
                <a:ext cx="1254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∙0∙2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23" y="4779948"/>
                <a:ext cx="1254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85" r="-582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49551" y="4779948"/>
                <a:ext cx="2224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1" y="4779948"/>
                <a:ext cx="222407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48" r="-274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359027" y="4779948"/>
                <a:ext cx="1235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7" y="4779948"/>
                <a:ext cx="123559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93" r="-54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178875" y="5330073"/>
                <a:ext cx="2829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−2−7−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75" y="5330073"/>
                <a:ext cx="282917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45" r="-6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088850" y="5330073"/>
                <a:ext cx="1469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50" y="5330073"/>
                <a:ext cx="146956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660" r="-456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329512" y="6020521"/>
            <a:ext cx="22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invertible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071411" y="6066687"/>
                <a:ext cx="1724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−9=0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11" y="6066687"/>
                <a:ext cx="17249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07" r="-353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97333" y="6068961"/>
                <a:ext cx="10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33" y="6068961"/>
                <a:ext cx="10190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593" r="-718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/>
          <p:cNvSpPr/>
          <p:nvPr/>
        </p:nvSpPr>
        <p:spPr>
          <a:xfrm>
            <a:off x="3441384" y="6116171"/>
            <a:ext cx="530317" cy="28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5960612" y="6116171"/>
            <a:ext cx="530317" cy="28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063541" y="3517603"/>
            <a:ext cx="171109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=  0</a:t>
            </a:r>
          </a:p>
        </p:txBody>
      </p:sp>
    </p:spTree>
    <p:extLst>
      <p:ext uri="{BB962C8B-B14F-4D97-AF65-F5344CB8AC3E}">
        <p14:creationId xmlns:p14="http://schemas.microsoft.com/office/powerpoint/2010/main" val="193623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03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Zero row → zero column </a:t>
                </a:r>
              </a:p>
              <a:p>
                <a:pPr lvl="1"/>
                <a:r>
                  <a:rPr lang="en-US" altLang="zh-TW" dirty="0"/>
                  <a:t>Same row → same column ……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0377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6166" y="2273691"/>
                <a:ext cx="304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66" y="2273691"/>
                <a:ext cx="30413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0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0869" y="3179405"/>
                <a:ext cx="4604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69" y="3179405"/>
                <a:ext cx="460463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26667" b="-194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00869" y="2725915"/>
                <a:ext cx="2451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69" y="2725915"/>
                <a:ext cx="245140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976008" y="2738779"/>
                <a:ext cx="4363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08" y="2738779"/>
                <a:ext cx="436391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706621" y="2725915"/>
                <a:ext cx="814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621" y="2725915"/>
                <a:ext cx="81400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96166" y="3692635"/>
                <a:ext cx="2420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66" y="3692635"/>
                <a:ext cx="242091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77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19757" y="4227511"/>
                <a:ext cx="2183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757" y="4227511"/>
                <a:ext cx="218384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48155" y="1546869"/>
                <a:ext cx="3146666" cy="94416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155" y="1546869"/>
                <a:ext cx="3146666" cy="94416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31656" y="4227511"/>
                <a:ext cx="2055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56" y="4227511"/>
                <a:ext cx="205563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876019" y="4222424"/>
                <a:ext cx="2055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19" y="4222424"/>
                <a:ext cx="2055637" cy="461665"/>
              </a:xfrm>
              <a:prstGeom prst="rect">
                <a:avLst/>
              </a:prstGeom>
              <a:blipFill rotWithShape="0">
                <a:blip r:embed="rId13"/>
                <a:stretch>
                  <a:fillRect r="-6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921489" y="6180598"/>
            <a:ext cx="19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P212 - 215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74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Proof: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73458" y="2811439"/>
            <a:ext cx="348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If A is not invertible: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90365" y="3469595"/>
            <a:ext cx="256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AB is not invertible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95994" y="3469595"/>
            <a:ext cx="244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is not invertible</a:t>
            </a:r>
            <a:endParaRPr lang="zh-TW" altLang="en-US" sz="2400" dirty="0"/>
          </a:p>
        </p:txBody>
      </p:sp>
      <p:sp>
        <p:nvSpPr>
          <p:cNvPr id="7" name="向右箭號 6"/>
          <p:cNvSpPr/>
          <p:nvPr/>
        </p:nvSpPr>
        <p:spPr>
          <a:xfrm>
            <a:off x="3936669" y="3519735"/>
            <a:ext cx="791570" cy="36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936669" y="4209989"/>
            <a:ext cx="791570" cy="36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90365" y="4109708"/>
            <a:ext cx="256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det</a:t>
            </a:r>
            <a:r>
              <a:rPr lang="en-US" altLang="zh-TW" sz="2400" dirty="0"/>
              <a:t> AB = 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495993" y="4797936"/>
            <a:ext cx="244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is not invertible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3936668" y="4854398"/>
            <a:ext cx="791570" cy="36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804011" y="4782120"/>
            <a:ext cx="256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det</a:t>
            </a:r>
            <a:r>
              <a:rPr lang="en-US" altLang="zh-TW" sz="2400" dirty="0"/>
              <a:t> A = 0</a:t>
            </a:r>
            <a:endParaRPr lang="zh-TW" altLang="en-US" sz="2400" dirty="0"/>
          </a:p>
        </p:txBody>
      </p:sp>
      <p:sp>
        <p:nvSpPr>
          <p:cNvPr id="16" name="向右箭號 15"/>
          <p:cNvSpPr/>
          <p:nvPr/>
        </p:nvSpPr>
        <p:spPr>
          <a:xfrm>
            <a:off x="3936668" y="5418177"/>
            <a:ext cx="791570" cy="36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804011" y="5345899"/>
            <a:ext cx="256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det</a:t>
            </a:r>
            <a:r>
              <a:rPr lang="en-US" altLang="zh-TW" sz="2400" dirty="0"/>
              <a:t> A </a:t>
            </a:r>
            <a:r>
              <a:rPr lang="en-US" altLang="zh-TW" sz="2400" dirty="0" err="1"/>
              <a:t>det</a:t>
            </a:r>
            <a:r>
              <a:rPr lang="en-US" altLang="zh-TW" sz="2400" dirty="0"/>
              <a:t> B = 0</a:t>
            </a:r>
            <a:endParaRPr lang="zh-TW" altLang="en-US" sz="2400" dirty="0"/>
          </a:p>
        </p:txBody>
      </p:sp>
      <p:sp>
        <p:nvSpPr>
          <p:cNvPr id="18" name="弧形箭號 (左彎) 17"/>
          <p:cNvSpPr/>
          <p:nvPr/>
        </p:nvSpPr>
        <p:spPr>
          <a:xfrm>
            <a:off x="7056601" y="4156180"/>
            <a:ext cx="777923" cy="1699492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4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/>
      <p:bldP spid="16" grpId="0" animBg="1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Proof: 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982640" y="2811439"/>
            <a:ext cx="348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If A is invertible: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816809" y="2626773"/>
            <a:ext cx="3480179" cy="1415772"/>
            <a:chOff x="4816809" y="3334659"/>
            <a:chExt cx="3480179" cy="1415772"/>
          </a:xfrm>
        </p:grpSpPr>
        <p:sp>
          <p:nvSpPr>
            <p:cNvPr id="5" name="文字方塊 4"/>
            <p:cNvSpPr txBox="1"/>
            <p:nvPr/>
          </p:nvSpPr>
          <p:spPr>
            <a:xfrm>
              <a:off x="4816809" y="3334659"/>
              <a:ext cx="3480179" cy="95410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You have to proof that </a:t>
              </a:r>
              <a:r>
                <a:rPr lang="en-US" altLang="zh-TW" sz="2800" dirty="0" err="1"/>
                <a:t>det</a:t>
              </a:r>
              <a:r>
                <a:rPr lang="en-US" altLang="zh-TW" sz="2800" dirty="0"/>
                <a:t> EA = </a:t>
              </a:r>
              <a:r>
                <a:rPr lang="en-US" altLang="zh-TW" sz="2800" dirty="0" err="1"/>
                <a:t>det</a:t>
              </a:r>
              <a:r>
                <a:rPr lang="en-US" altLang="zh-TW" sz="2800" dirty="0"/>
                <a:t> E </a:t>
              </a:r>
              <a:r>
                <a:rPr lang="en-US" altLang="zh-TW" sz="2800" dirty="0" err="1"/>
                <a:t>det</a:t>
              </a:r>
              <a:r>
                <a:rPr lang="en-US" altLang="zh-TW" sz="2800" dirty="0"/>
                <a:t> A</a:t>
              </a:r>
              <a:endParaRPr lang="zh-TW" altLang="en-US" sz="28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33241" y="4288766"/>
              <a:ext cx="3247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(E is elementary matrix)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15819" y="3365436"/>
                <a:ext cx="23302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19" y="3365436"/>
                <a:ext cx="233025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40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1268</Words>
  <Application>Microsoft Office PowerPoint</Application>
  <PresentationFormat>如螢幕大小 (4:3)</PresentationFormat>
  <Paragraphs>214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Helvetica Neue</vt:lpstr>
      <vt:lpstr>Roboto</vt:lpstr>
      <vt:lpstr>Arial</vt:lpstr>
      <vt:lpstr>Calibri</vt:lpstr>
      <vt:lpstr>Calibri Light</vt:lpstr>
      <vt:lpstr>Cambria Math</vt:lpstr>
      <vt:lpstr>Office 佈景主題</vt:lpstr>
      <vt:lpstr>More Properties of Det</vt:lpstr>
      <vt:lpstr>Properties of Determinants</vt:lpstr>
      <vt:lpstr>Determinants for  Upper Triangular Matrix</vt:lpstr>
      <vt:lpstr>Determinant v.s. Invertible</vt:lpstr>
      <vt:lpstr>Invertible</vt:lpstr>
      <vt:lpstr>Example</vt:lpstr>
      <vt:lpstr>More Properties of Determinants</vt:lpstr>
      <vt:lpstr>More Properties of Determinants</vt:lpstr>
      <vt:lpstr>More Properties of Determinants</vt:lpstr>
      <vt:lpstr>PowerPoint 簡報</vt:lpstr>
      <vt:lpstr>More Properties of Determinants</vt:lpstr>
      <vt:lpstr>More Properties of Determinants</vt:lpstr>
      <vt:lpstr>PowerPoint 簡報</vt:lpstr>
      <vt:lpstr>More Properties of Determinants</vt:lpstr>
      <vt:lpstr>More Properties of Determinants</vt:lpstr>
      <vt:lpstr>A v.s.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20</cp:revision>
  <dcterms:created xsi:type="dcterms:W3CDTF">2020-11-01T09:15:35Z</dcterms:created>
  <dcterms:modified xsi:type="dcterms:W3CDTF">2020-11-02T15:29:39Z</dcterms:modified>
</cp:coreProperties>
</file>