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70" r:id="rId3"/>
    <p:sldId id="257" r:id="rId4"/>
    <p:sldId id="276" r:id="rId5"/>
    <p:sldId id="275" r:id="rId6"/>
    <p:sldId id="258" r:id="rId7"/>
    <p:sldId id="271" r:id="rId8"/>
    <p:sldId id="260" r:id="rId9"/>
    <p:sldId id="278" r:id="rId10"/>
    <p:sldId id="273" r:id="rId11"/>
    <p:sldId id="284" r:id="rId12"/>
    <p:sldId id="259" r:id="rId13"/>
    <p:sldId id="303" r:id="rId14"/>
    <p:sldId id="262" r:id="rId15"/>
    <p:sldId id="285" r:id="rId16"/>
    <p:sldId id="279" r:id="rId17"/>
    <p:sldId id="280" r:id="rId18"/>
    <p:sldId id="281" r:id="rId19"/>
    <p:sldId id="299" r:id="rId20"/>
    <p:sldId id="287" r:id="rId21"/>
    <p:sldId id="263" r:id="rId22"/>
    <p:sldId id="277" r:id="rId23"/>
    <p:sldId id="297" r:id="rId24"/>
    <p:sldId id="298" r:id="rId25"/>
    <p:sldId id="296" r:id="rId26"/>
    <p:sldId id="301" r:id="rId27"/>
    <p:sldId id="261" r:id="rId28"/>
    <p:sldId id="302" r:id="rId29"/>
    <p:sldId id="300" r:id="rId30"/>
    <p:sldId id="282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10" autoAdjust="0"/>
    <p:restoredTop sz="94118" autoAdjust="0"/>
  </p:normalViewPr>
  <p:slideViewPr>
    <p:cSldViewPr snapToGrid="0">
      <p:cViewPr varScale="1">
        <p:scale>
          <a:sx n="72" d="100"/>
          <a:sy n="72" d="100"/>
        </p:scale>
        <p:origin x="6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97F50-B493-4850-9594-17C839BB548A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C4C4C-848B-4CDE-8CB7-855D783C2D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02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lmholtz" TargetMode="External"/><Relationship Id="rId3" Type="http://schemas.openxmlformats.org/officeDocument/2006/relationships/hyperlink" Target="https://en.wikipedia.org/wiki/David_Hilbert" TargetMode="External"/><Relationship Id="rId7" Type="http://schemas.openxmlformats.org/officeDocument/2006/relationships/hyperlink" Target="https://en.wikipedia.org/wiki/Eigenvalues_and_eigenvectors#cite_note-1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rman_language" TargetMode="External"/><Relationship Id="rId5" Type="http://schemas.openxmlformats.org/officeDocument/2006/relationships/hyperlink" Target="https://en.wikipedia.org/wiki/Eigenvalues_and_eigenvectors#cite_note-16" TargetMode="External"/><Relationship Id="rId4" Type="http://schemas.openxmlformats.org/officeDocument/2006/relationships/hyperlink" Target="https://en.wikipedia.org/wiki/Integral_operator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93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[-3   -2]</a:t>
            </a:r>
          </a:p>
          <a:p>
            <a:r>
              <a:rPr lang="en-US" altLang="zh-TW" dirty="0"/>
              <a:t>[-3   -2]</a:t>
            </a:r>
          </a:p>
          <a:p>
            <a:endParaRPr lang="en-US" altLang="zh-TW" dirty="0"/>
          </a:p>
          <a:p>
            <a:r>
              <a:rPr lang="en-US" altLang="zh-TW" dirty="0"/>
              <a:t>[2  -2]</a:t>
            </a:r>
          </a:p>
          <a:p>
            <a:r>
              <a:rPr lang="en-US" altLang="zh-TW" dirty="0"/>
              <a:t>[-3   3]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988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[-3   -2]</a:t>
            </a:r>
          </a:p>
          <a:p>
            <a:r>
              <a:rPr lang="en-US" altLang="zh-TW" dirty="0"/>
              <a:t>[-3   -2]</a:t>
            </a:r>
          </a:p>
          <a:p>
            <a:endParaRPr lang="en-US" altLang="zh-TW" dirty="0"/>
          </a:p>
          <a:p>
            <a:r>
              <a:rPr lang="en-US" altLang="zh-TW" dirty="0"/>
              <a:t>[2  -2]</a:t>
            </a:r>
          </a:p>
          <a:p>
            <a:r>
              <a:rPr lang="en-US" altLang="zh-TW" dirty="0"/>
              <a:t>[-3   3]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75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http://www.snrky.com/2012/07/so-long-as-my-eigenvalue-is-always-1.html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4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2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200" dirty="0"/>
                  <a:t> has non-zero null space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TW" sz="1200" i="0">
                    <a:latin typeface="Cambria Math" panose="02040503050406030204" pitchFamily="18" charset="0"/>
                  </a:rPr>
                  <a:t>𝐴−𝑡𝐼_𝑛 )</a:t>
                </a:r>
                <a:r>
                  <a:rPr lang="en-US" altLang="zh-TW" sz="1200" dirty="0" smtClean="0"/>
                  <a:t> has non-zero null space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55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-3 +</a:t>
            </a:r>
            <a:r>
              <a:rPr lang="en-US" altLang="zh-TW" baseline="0" dirty="0"/>
              <a:t> 5 = -4 + 6</a:t>
            </a:r>
          </a:p>
          <a:p>
            <a:endParaRPr lang="en-US" altLang="zh-TW" baseline="0" dirty="0"/>
          </a:p>
          <a:p>
            <a:r>
              <a:rPr lang="en-US" altLang="zh-TW" baseline="0" dirty="0" err="1"/>
              <a:t>Det</a:t>
            </a:r>
            <a:r>
              <a:rPr lang="en-US" altLang="zh-TW" baseline="0" dirty="0"/>
              <a:t> = -4*6 – (-3) * 3 = -15 </a:t>
            </a:r>
          </a:p>
          <a:p>
            <a:r>
              <a:rPr lang="en-US" altLang="zh-TW" baseline="0" dirty="0"/>
              <a:t>-3 * 5 = -15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10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[-3 1]^T</a:t>
            </a:r>
          </a:p>
          <a:p>
            <a:endParaRPr lang="en-US" altLang="zh-TW" dirty="0"/>
          </a:p>
          <a:p>
            <a:r>
              <a:rPr lang="en-US" altLang="zh-TW" dirty="0"/>
              <a:t>[1 -3]^T or [-1</a:t>
            </a:r>
            <a:r>
              <a:rPr lang="en-US" altLang="zh-TW" baseline="0" dirty="0"/>
              <a:t> 3]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They are independent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262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 is the variable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040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Question: Is the characteristic polynomial of </a:t>
            </a:r>
            <a:r>
              <a:rPr lang="en-US" altLang="zh-TW" i="1" dirty="0"/>
              <a:t>A</a:t>
            </a:r>
            <a:r>
              <a:rPr lang="en-US" altLang="zh-TW" dirty="0"/>
              <a:t> equal to its reduced</a:t>
            </a:r>
            <a:br>
              <a:rPr lang="en-US" altLang="zh-TW" dirty="0"/>
            </a:br>
            <a:r>
              <a:rPr lang="en-US" altLang="zh-TW" dirty="0"/>
              <a:t> row echelon form?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Use </a:t>
            </a:r>
            <a:r>
              <a:rPr lang="en-US" altLang="zh-TW" dirty="0" err="1"/>
              <a:t>inv</a:t>
            </a:r>
            <a:r>
              <a:rPr lang="en-US" altLang="zh-TW" dirty="0"/>
              <a:t> to explain</a:t>
            </a:r>
            <a:r>
              <a:rPr lang="en-US" altLang="zh-TW" baseline="0" dirty="0"/>
              <a:t> it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RREF of A and A do not have the same </a:t>
            </a:r>
            <a:r>
              <a:rPr lang="en-US" altLang="zh-TW" baseline="0" dirty="0" err="1"/>
              <a:t>eigne</a:t>
            </a:r>
            <a:r>
              <a:rPr lang="en-US" altLang="zh-TW" baseline="0" dirty="0"/>
              <a:t> value</a:t>
            </a:r>
          </a:p>
          <a:p>
            <a:endParaRPr lang="en-US" altLang="zh-TW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You cannot simply characteristic polynomial of A by finding RREF(A)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729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Can we “predict” the number of eigenvalues of </a:t>
            </a:r>
            <a:r>
              <a:rPr lang="en-US" altLang="zh-TW" i="1" dirty="0"/>
              <a:t>A  </a:t>
            </a:r>
            <a:r>
              <a:rPr lang="en-US" altLang="zh-TW" dirty="0"/>
              <a:t>from its </a:t>
            </a:r>
          </a:p>
          <a:p>
            <a:r>
              <a:rPr lang="en-US" altLang="zh-TW" dirty="0"/>
              <a:t>           characteristic polynomial?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AB3DD-892A-41C8-8DF0-C14D06AB4B5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06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Chapter 5.4 is not included in the exam coverage, but still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2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start of the 20th century,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avid Hilbert"/>
              </a:rPr>
              <a:t>Hilbert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studied the eigenvalues of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Integral operator"/>
              </a:rPr>
              <a:t>integral operators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viewing the operators as infinite matrices.</a:t>
            </a:r>
            <a:r>
              <a:rPr lang="en-US" altLang="zh-TW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[16]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He was the first to use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erman language"/>
              </a:rPr>
              <a:t>German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word </a:t>
            </a:r>
            <a:r>
              <a:rPr lang="en-US" altLang="zh-TW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eigen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means "own", to denote eigenvalues and eigenvectors in 1904,</a:t>
            </a:r>
            <a:r>
              <a:rPr lang="en-US" altLang="zh-TW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[17]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though he may have been following a related usage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lmholtz"/>
              </a:rPr>
              <a:t>Helmholtz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some time, the standard term in English was "proper value", but the more distinctive term "eigenvalue" is standard today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特有的，獨特的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[F][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+to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proper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island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  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這個風俗是這個島上特有的。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474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http://www.snrky.com/2012/07/so-long-as-my-eigenvalue-is-always-1.html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87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must be n x 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𝐴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must be n x 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2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TW" sz="1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1200" dirty="0"/>
                  <a:t> </a:t>
                </a:r>
                <a:r>
                  <a:rPr lang="en-US" altLang="zh-TW" sz="1200" dirty="0"/>
                  <a:t>must be n x 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b="0" i="0" smtClean="0">
                    <a:latin typeface="Cambria Math" panose="02040503050406030204" pitchFamily="18" charset="0"/>
                  </a:rPr>
                  <a:t>𝐴</a:t>
                </a:r>
                <a:r>
                  <a:rPr lang="zh-TW" altLang="en-US" sz="1200" dirty="0" smtClean="0"/>
                  <a:t> </a:t>
                </a:r>
                <a:r>
                  <a:rPr lang="en-US" altLang="zh-TW" sz="1200" dirty="0" smtClean="0"/>
                  <a:t>must be n x n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4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http://www.snrky.com/2012/07/so-long-as-my-eigenvalue-is-always-1.html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18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Cv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U + 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86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那放橋的</a:t>
            </a:r>
            <a:r>
              <a:rPr lang="en-US" altLang="zh-TW" dirty="0"/>
              <a:t>video </a:t>
            </a:r>
            <a:r>
              <a:rPr lang="zh-TW" altLang="en-US" dirty="0"/>
              <a:t>嗎</a:t>
            </a:r>
            <a:r>
              <a:rPr lang="en-US" altLang="zh-TW" dirty="0"/>
              <a:t>?????</a:t>
            </a:r>
          </a:p>
          <a:p>
            <a:endParaRPr lang="en-US" altLang="zh-TW" dirty="0"/>
          </a:p>
          <a:p>
            <a:r>
              <a:rPr lang="en-US" altLang="zh-TW" dirty="0"/>
              <a:t>http://blog.stata.com/2011/03/09/understanding-matrices-intuitively-part-2/</a:t>
            </a:r>
          </a:p>
          <a:p>
            <a:r>
              <a:rPr lang="en-US" altLang="zh-TW" dirty="0"/>
              <a:t>http://www.slideshare.net/ChristopherGratton/eigenvectors-eigenvalues-the-road-to-diagonalization</a:t>
            </a:r>
          </a:p>
          <a:p>
            <a:r>
              <a:rPr lang="en-US" altLang="zh-TW" dirty="0"/>
              <a:t>http://www.cs.columbia.edu/~jebara/htmlpapers/UTHESIS/node65.html</a:t>
            </a:r>
          </a:p>
          <a:p>
            <a:r>
              <a:rPr lang="en-US" altLang="zh-TW" dirty="0"/>
              <a:t>http://www.snrky.com/2012/07/so-long-as-my-eigenvalue-is-always-1.html</a:t>
            </a:r>
          </a:p>
          <a:p>
            <a:r>
              <a:rPr lang="en-US" altLang="zh-TW" dirty="0"/>
              <a:t>http://sune.tistory.com/22</a:t>
            </a:r>
          </a:p>
          <a:p>
            <a:r>
              <a:rPr lang="en-US" altLang="zh-TW" dirty="0"/>
              <a:t>http://www.mathworks.com/matlabcentral/answers/246053-how-to-rconstruct-image-using-eigenvectors-and-eigenvalues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C4C4C-848B-4CDE-8CB7-855D783C2D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8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0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3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0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87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1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672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3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9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12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95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F25AB-2C6C-4E16-91E8-762B14D20BF6}" type="datetimeFigureOut">
              <a:rPr lang="zh-TW" altLang="en-US" smtClean="0"/>
              <a:t>2020/11/26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D3DC-DC00-49AA-A181-29C68AEE6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3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9.png"/><Relationship Id="rId5" Type="http://schemas.openxmlformats.org/officeDocument/2006/relationships/image" Target="../media/image30.emf"/><Relationship Id="rId10" Type="http://schemas.openxmlformats.org/officeDocument/2006/relationships/image" Target="../media/image38.png"/><Relationship Id="rId4" Type="http://schemas.openxmlformats.org/officeDocument/2006/relationships/image" Target="../media/image29.emf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111.png"/><Relationship Id="rId3" Type="http://schemas.openxmlformats.org/officeDocument/2006/relationships/image" Target="../media/image110.png"/><Relationship Id="rId7" Type="http://schemas.openxmlformats.org/officeDocument/2006/relationships/image" Target="../media/image410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image" Target="../media/image441.png"/><Relationship Id="rId10" Type="http://schemas.openxmlformats.org/officeDocument/2006/relationships/image" Target="../media/image70.png"/><Relationship Id="rId4" Type="http://schemas.openxmlformats.org/officeDocument/2006/relationships/image" Target="../media/image430.png"/><Relationship Id="rId9" Type="http://schemas.openxmlformats.org/officeDocument/2006/relationships/image" Target="../media/image62.png"/><Relationship Id="rId1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48.png"/><Relationship Id="rId4" Type="http://schemas.openxmlformats.org/officeDocument/2006/relationships/image" Target="../media/image4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26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Relationship Id="rId9" Type="http://schemas.openxmlformats.org/officeDocument/2006/relationships/image" Target="../media/image4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0.png"/><Relationship Id="rId4" Type="http://schemas.openxmlformats.org/officeDocument/2006/relationships/image" Target="../media/image480.png"/><Relationship Id="rId9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F0060-AE3A-46DD-88E1-1A6946AFD3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6" r="1290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7" y="-10136"/>
            <a:ext cx="4592270" cy="9144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03414" y="3091928"/>
            <a:ext cx="6808922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TW" sz="5700"/>
              <a:t>Eigenvalues and Eigenvectors</a:t>
            </a:r>
            <a:endParaRPr lang="zh-TW" altLang="en-US" sz="57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03414" y="5624945"/>
            <a:ext cx="680892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TW" sz="3200" dirty="0"/>
              <a:t>Hung-yi Lee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07481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>
            <a:extLst>
              <a:ext uri="{FF2B5EF4-FFF2-40B4-BE49-F238E27FC236}">
                <a16:creationId xmlns:a16="http://schemas.microsoft.com/office/drawing/2014/main" id="{7D3FA184-3DEF-4034-842F-15A4D94A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734105">
            <a:off x="5369113" y="2978911"/>
            <a:ext cx="2111442" cy="21737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792B2CE-0E63-45A8-B763-CB6A23719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08" y="2841989"/>
            <a:ext cx="2111442" cy="21737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Rotation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4125867" y="3806012"/>
            <a:ext cx="682173" cy="711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817337" y="5050973"/>
            <a:ext cx="342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2540547" y="2806793"/>
            <a:ext cx="0" cy="2629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225141" y="5050973"/>
            <a:ext cx="34208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6948351" y="2806793"/>
            <a:ext cx="0" cy="26299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540546" y="3962401"/>
            <a:ext cx="0" cy="108857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cxnSpLocks/>
          </p:cNvCxnSpPr>
          <p:nvPr/>
        </p:nvCxnSpPr>
        <p:spPr>
          <a:xfrm flipH="1" flipV="1">
            <a:off x="6377328" y="4121764"/>
            <a:ext cx="565238" cy="92921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540545" y="4992656"/>
            <a:ext cx="734917" cy="759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964976" y="4675954"/>
            <a:ext cx="609530" cy="31670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13028" y="5646828"/>
            <a:ext cx="679480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Do any n</a:t>
            </a:r>
            <a:r>
              <a:rPr lang="zh-TW" altLang="en-US" sz="2800" dirty="0"/>
              <a:t> </a:t>
            </a:r>
            <a:r>
              <a:rPr lang="en-US" altLang="zh-TW" sz="2800" dirty="0"/>
              <a:t>x</a:t>
            </a:r>
            <a:r>
              <a:rPr lang="zh-TW" altLang="en-US" sz="2800" dirty="0"/>
              <a:t> </a:t>
            </a:r>
            <a:r>
              <a:rPr lang="en-US" altLang="zh-TW" sz="2800" dirty="0"/>
              <a:t>n matrix</a:t>
            </a:r>
            <a:r>
              <a:rPr lang="zh-TW" altLang="en-US" sz="2800" dirty="0"/>
              <a:t> </a:t>
            </a:r>
            <a:r>
              <a:rPr lang="en-US" altLang="zh-TW" sz="2800" dirty="0"/>
              <a:t>or linear operator have eigenvalues?</a:t>
            </a:r>
            <a:endParaRPr lang="zh-TW" altLang="en-US" sz="2800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C9C803E-D90E-451F-BCA5-7E83C874BBCD}"/>
              </a:ext>
            </a:extLst>
          </p:cNvPr>
          <p:cNvGrpSpPr/>
          <p:nvPr/>
        </p:nvGrpSpPr>
        <p:grpSpPr>
          <a:xfrm>
            <a:off x="3848904" y="1349184"/>
            <a:ext cx="4961721" cy="923330"/>
            <a:chOff x="3848904" y="1349184"/>
            <a:chExt cx="4961721" cy="923330"/>
          </a:xfrm>
        </p:grpSpPr>
        <p:pic>
          <p:nvPicPr>
            <p:cNvPr id="11" name="圖片 10" descr="一張含有 布偶, 玩具 的圖片&#10;&#10;自動產生的描述">
              <a:extLst>
                <a:ext uri="{FF2B5EF4-FFF2-40B4-BE49-F238E27FC236}">
                  <a16:creationId xmlns:a16="http://schemas.microsoft.com/office/drawing/2014/main" id="{7B95AAC1-5610-4947-9CCC-E52130C2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1399824"/>
              <a:ext cx="1762125" cy="8220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6B8613-D47E-4611-8D43-B0E99A33C045}"/>
                </a:ext>
              </a:extLst>
            </p:cNvPr>
            <p:cNvSpPr/>
            <p:nvPr/>
          </p:nvSpPr>
          <p:spPr>
            <a:xfrm>
              <a:off x="3848904" y="1349184"/>
              <a:ext cx="342083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Source of image: </a:t>
              </a:r>
              <a:r>
                <a:rPr lang="zh-TW" altLang="en-US" dirty="0"/>
                <a:t>https://twitter.com/circleponiponi/status/1056026158083403776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5576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How to find eigenvectors (given eigenvalues)</a:t>
            </a:r>
          </a:p>
        </p:txBody>
      </p:sp>
    </p:spTree>
    <p:extLst>
      <p:ext uri="{BB962C8B-B14F-4D97-AF65-F5344CB8AC3E}">
        <p14:creationId xmlns:p14="http://schemas.microsoft.com/office/powerpoint/2010/main" val="381059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eigenvector of </a:t>
            </a:r>
            <a:r>
              <a:rPr lang="en-US" altLang="zh-TW" i="1" dirty="0"/>
              <a:t>A</a:t>
            </a:r>
            <a:r>
              <a:rPr lang="en-US" altLang="zh-TW" dirty="0"/>
              <a:t> corresponds to a unique eigenvalue.</a:t>
            </a:r>
          </a:p>
          <a:p>
            <a:r>
              <a:rPr lang="en-US" altLang="zh-TW" dirty="0"/>
              <a:t>An</a:t>
            </a:r>
            <a:r>
              <a:rPr lang="en-US" altLang="zh-TW" dirty="0">
                <a:sym typeface="Symbol" pitchFamily="18" charset="2"/>
              </a:rPr>
              <a:t> eigenvalue of </a:t>
            </a:r>
            <a:r>
              <a:rPr lang="en-US" altLang="zh-TW" i="1" dirty="0"/>
              <a:t>A </a:t>
            </a:r>
            <a:r>
              <a:rPr lang="en-US" altLang="zh-TW" dirty="0"/>
              <a:t>has </a:t>
            </a:r>
            <a:r>
              <a:rPr lang="en-US" altLang="zh-TW" dirty="0">
                <a:sym typeface="Symbol" pitchFamily="18" charset="2"/>
              </a:rPr>
              <a:t>infinitely many eigenvectors.</a:t>
            </a:r>
          </a:p>
          <a:p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9304" y="3422734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Example:</a:t>
            </a:r>
          </a:p>
        </p:txBody>
      </p:sp>
      <p:pic>
        <p:nvPicPr>
          <p:cNvPr id="15" name="Picture 2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81" y="3439656"/>
            <a:ext cx="2476534" cy="10660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5081754" y="3448198"/>
                <a:ext cx="106035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754" y="3448198"/>
                <a:ext cx="1060355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707354" y="3448198"/>
                <a:ext cx="1297984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354" y="3448198"/>
                <a:ext cx="1297984" cy="974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1000773" y="4907940"/>
                <a:ext cx="213584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73" y="4907940"/>
                <a:ext cx="2135841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789811" y="4907940"/>
                <a:ext cx="236507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11" y="4907940"/>
                <a:ext cx="2365071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3136613" y="4907940"/>
                <a:ext cx="102835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13" y="4907940"/>
                <a:ext cx="1028358" cy="9766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7175768" y="4907940"/>
                <a:ext cx="102835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68" y="4907940"/>
                <a:ext cx="1028358" cy="9766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012255" y="5878304"/>
            <a:ext cx="229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Eigenvalue= -1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813349" y="5897454"/>
            <a:ext cx="207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Eigenvalue= -1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8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红色打叉,PNG,ico,图标大全,免费下载- 绘艺素材网">
            <a:extLst>
              <a:ext uri="{FF2B5EF4-FFF2-40B4-BE49-F238E27FC236}">
                <a16:creationId xmlns:a16="http://schemas.microsoft.com/office/drawing/2014/main" id="{74B67EE0-8762-4A83-81EE-710973347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40" y="2450297"/>
            <a:ext cx="1949760" cy="195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A1684A6-0199-411E-AB4D-6A58CA46DAC7}"/>
              </a:ext>
            </a:extLst>
          </p:cNvPr>
          <p:cNvSpPr txBox="1"/>
          <p:nvPr/>
        </p:nvSpPr>
        <p:spPr>
          <a:xfrm>
            <a:off x="1129801" y="1381087"/>
            <a:ext cx="7239997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Do the eigenvectors correspond to the same eigenvalue form a subspace?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719F32B-B68C-4F6F-92BB-989E180F5569}"/>
                  </a:ext>
                </a:extLst>
              </p:cNvPr>
              <p:cNvSpPr txBox="1"/>
              <p:nvPr/>
            </p:nvSpPr>
            <p:spPr>
              <a:xfrm>
                <a:off x="1917700" y="4692083"/>
                <a:ext cx="1536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719F32B-B68C-4F6F-92BB-989E180F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00" y="4692083"/>
                <a:ext cx="15367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478D44F-1986-4B19-8595-D039913FC8D7}"/>
                  </a:ext>
                </a:extLst>
              </p:cNvPr>
              <p:cNvSpPr txBox="1"/>
              <p:nvPr/>
            </p:nvSpPr>
            <p:spPr>
              <a:xfrm>
                <a:off x="4305300" y="4692083"/>
                <a:ext cx="26035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𝑐𝑣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𝑐𝑣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478D44F-1986-4B19-8595-D039913F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692083"/>
                <a:ext cx="26035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DCCCB1B-5B73-47BA-9DFD-99E2122D8869}"/>
                  </a:ext>
                </a:extLst>
              </p:cNvPr>
              <p:cNvSpPr txBox="1"/>
              <p:nvPr/>
            </p:nvSpPr>
            <p:spPr>
              <a:xfrm>
                <a:off x="1917700" y="5233093"/>
                <a:ext cx="15367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𝐴𝑢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TW" altLang="en-US" sz="2800" dirty="0"/>
                  <a:t> </a:t>
                </a: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DCCCB1B-5B73-47BA-9DFD-99E2122D8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700" y="5233093"/>
                <a:ext cx="15367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A2F9054-2385-48E9-B3EA-1182D4EAFA94}"/>
                  </a:ext>
                </a:extLst>
              </p:cNvPr>
              <p:cNvSpPr txBox="1"/>
              <p:nvPr/>
            </p:nvSpPr>
            <p:spPr>
              <a:xfrm>
                <a:off x="4305300" y="5215303"/>
                <a:ext cx="3759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EA2F9054-2385-48E9-B3EA-1182D4EA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5215303"/>
                <a:ext cx="37592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4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Eigenspace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Assume we know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the eigenvalue of matrix A</a:t>
                </a:r>
              </a:p>
              <a:p>
                <a:r>
                  <a:rPr lang="en-US" altLang="zh-TW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114388" y="3366349"/>
            <a:ext cx="1354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/>
              <a:t>=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b="1" dirty="0">
                <a:sym typeface="Symbol" pitchFamily="18" charset="2"/>
              </a:rPr>
              <a:t>v</a:t>
            </a:r>
            <a:r>
              <a:rPr lang="en-US" altLang="zh-TW" sz="2800" dirty="0">
                <a:sym typeface="Symbol" pitchFamily="18" charset="2"/>
              </a:rPr>
              <a:t> 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1113926" y="4051169"/>
            <a:ext cx="1898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/>
              <a:t>= </a:t>
            </a:r>
            <a:r>
              <a:rPr lang="en-US" altLang="zh-TW" sz="2800" b="1" dirty="0"/>
              <a:t>0 </a:t>
            </a:r>
            <a:endParaRPr lang="zh-TW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1097558" y="4724073"/>
            <a:ext cx="2111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baseline="-25000" dirty="0" err="1">
                <a:sym typeface="Symbol" pitchFamily="18" charset="2"/>
              </a:rPr>
              <a:t>n</a:t>
            </a:r>
            <a:r>
              <a:rPr lang="en-US" altLang="zh-TW" sz="2800" b="1" dirty="0" err="1">
                <a:sym typeface="Symbol" pitchFamily="18" charset="2"/>
              </a:rPr>
              <a:t>v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/>
              <a:t>= </a:t>
            </a:r>
            <a:r>
              <a:rPr lang="en-US" altLang="zh-TW" sz="2800" b="1" dirty="0"/>
              <a:t>0 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084892" y="542477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(</a:t>
            </a:r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i="1" baseline="-25000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)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/>
              <a:t>= </a:t>
            </a:r>
            <a:r>
              <a:rPr lang="en-US" altLang="zh-TW" sz="2800" b="1" dirty="0"/>
              <a:t>0</a:t>
            </a:r>
            <a:endParaRPr lang="zh-TW" altLang="en-US" sz="28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283350" y="6003691"/>
            <a:ext cx="9579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12592" y="5965965"/>
            <a:ext cx="16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matrix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925746" y="2941610"/>
                <a:ext cx="4562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are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nonzero</a:t>
                </a:r>
                <a:r>
                  <a:rPr lang="en-US" altLang="zh-TW" sz="2400" dirty="0"/>
                  <a:t> solution of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46" y="2941610"/>
                <a:ext cx="45624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39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5965411" y="3673746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(</a:t>
            </a:r>
            <a:r>
              <a:rPr lang="en-US" altLang="zh-TW" sz="2800" i="1" dirty="0">
                <a:sym typeface="Symbol" pitchFamily="18" charset="2"/>
              </a:rPr>
              <a:t>A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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i="1" baseline="-25000" dirty="0">
                <a:sym typeface="Symbol" pitchFamily="18" charset="2"/>
              </a:rPr>
              <a:t>n</a:t>
            </a:r>
            <a:r>
              <a:rPr lang="en-US" altLang="zh-TW" sz="2800" dirty="0">
                <a:sym typeface="Symbol" pitchFamily="18" charset="2"/>
              </a:rPr>
              <a:t>)</a:t>
            </a:r>
            <a:r>
              <a:rPr lang="en-US" altLang="zh-TW" sz="2800" b="1" dirty="0">
                <a:sym typeface="Symbol" pitchFamily="18" charset="2"/>
              </a:rPr>
              <a:t>v </a:t>
            </a:r>
            <a:r>
              <a:rPr lang="en-US" altLang="zh-TW" sz="2800" dirty="0"/>
              <a:t>= </a:t>
            </a:r>
            <a:r>
              <a:rPr lang="en-US" altLang="zh-TW" sz="2800" b="1" dirty="0"/>
              <a:t>0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25746" y="4316276"/>
                <a:ext cx="4562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46" y="4316276"/>
                <a:ext cx="4562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13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424360" y="4808589"/>
                <a:ext cx="27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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TW" sz="2400" i="1" baseline="-25000" dirty="0">
                          <a:sym typeface="Symbol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60" y="4808589"/>
                <a:ext cx="273158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70" b="-3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5539468" y="5148100"/>
            <a:ext cx="2021810" cy="523220"/>
            <a:chOff x="5495224" y="5103856"/>
            <a:chExt cx="2021810" cy="523220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5726678" y="5185411"/>
              <a:ext cx="155890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/>
            <p:cNvSpPr txBox="1"/>
            <p:nvPr/>
          </p:nvSpPr>
          <p:spPr>
            <a:xfrm>
              <a:off x="5495224" y="5103856"/>
              <a:ext cx="202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>
                  <a:solidFill>
                    <a:srgbClr val="0000FF"/>
                  </a:solidFill>
                </a:rPr>
                <a:t>eigenspace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3714186" y="5674039"/>
                <a:ext cx="29506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err="1">
                    <a:solidFill>
                      <a:srgbClr val="0000FF"/>
                    </a:solidFill>
                  </a:rPr>
                  <a:t>Eigenspace</a:t>
                </a:r>
                <a:r>
                  <a:rPr lang="en-US" altLang="zh-TW" sz="2800" dirty="0">
                    <a:solidFill>
                      <a:srgbClr val="0000FF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: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186" y="5674039"/>
                <a:ext cx="2950693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4046842" y="6176963"/>
                <a:ext cx="48899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sym typeface="Symbol" pitchFamily="18" charset="2"/>
                      </a:rPr>
                      <m:t> +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842" y="6176963"/>
                <a:ext cx="488996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865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11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4" grpId="0"/>
      <p:bldP spid="15" grpId="0"/>
      <p:bldP spid="16" grpId="0"/>
      <p:bldP spid="17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5101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Check whether a scalar is an eigenvalue</a:t>
            </a:r>
          </a:p>
        </p:txBody>
      </p:sp>
    </p:spTree>
    <p:extLst>
      <p:ext uri="{BB962C8B-B14F-4D97-AF65-F5344CB8AC3E}">
        <p14:creationId xmlns:p14="http://schemas.microsoft.com/office/powerpoint/2010/main" val="329939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How to know whether a scalar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>
                        <a:sym typeface="Symbol" pitchFamily="18" charset="2"/>
                      </a:rPr>
                      <m:t>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eigenvalue of A?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Eigenvalues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sz="2800" dirty="0"/>
                  <a:t>: </a:t>
                </a:r>
              </a:p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eigenspace</a:t>
                </a:r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0000FF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0000FF"/>
                        </a:solidFill>
                        <a:sym typeface="Symbol" pitchFamily="18" charset="2"/>
                      </a:rPr>
                      <m:t>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 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9021" t="-11972" b="-24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1647770" y="3583839"/>
            <a:ext cx="337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the dimension is 0</a:t>
            </a:r>
            <a:endParaRPr lang="zh-TW" altLang="en-US" sz="28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611118" y="4252901"/>
            <a:ext cx="5904232" cy="523220"/>
            <a:chOff x="2611118" y="4165815"/>
            <a:chExt cx="5904232" cy="523220"/>
          </a:xfrm>
        </p:grpSpPr>
        <p:sp>
          <p:nvSpPr>
            <p:cNvPr id="15" name="向右箭號 14"/>
            <p:cNvSpPr/>
            <p:nvPr/>
          </p:nvSpPr>
          <p:spPr>
            <a:xfrm>
              <a:off x="2611118" y="4235112"/>
              <a:ext cx="634722" cy="384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334692" y="4165815"/>
              <a:ext cx="5180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Eigenspace</a:t>
              </a:r>
              <a:r>
                <a:rPr lang="en-US" altLang="zh-TW" sz="2800" dirty="0"/>
                <a:t> only contains {0}</a:t>
              </a:r>
              <a:endParaRPr lang="zh-TW" altLang="en-US" sz="2800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611118" y="5029904"/>
            <a:ext cx="3548516" cy="523220"/>
            <a:chOff x="2611118" y="4971846"/>
            <a:chExt cx="3548516" cy="523220"/>
          </a:xfrm>
        </p:grpSpPr>
        <p:sp>
          <p:nvSpPr>
            <p:cNvPr id="17" name="向右箭號 16"/>
            <p:cNvSpPr/>
            <p:nvPr/>
          </p:nvSpPr>
          <p:spPr>
            <a:xfrm>
              <a:off x="2611118" y="5027406"/>
              <a:ext cx="634722" cy="384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334692" y="4971846"/>
              <a:ext cx="2824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No eigenvector</a:t>
              </a:r>
              <a:endParaRPr lang="zh-TW" altLang="en-US" sz="2800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2611118" y="5832223"/>
            <a:ext cx="4882596" cy="523220"/>
            <a:chOff x="2611118" y="5788679"/>
            <a:chExt cx="4882596" cy="523220"/>
          </a:xfrm>
        </p:grpSpPr>
        <p:sp>
          <p:nvSpPr>
            <p:cNvPr id="19" name="向右箭號 18"/>
            <p:cNvSpPr/>
            <p:nvPr/>
          </p:nvSpPr>
          <p:spPr>
            <a:xfrm>
              <a:off x="2611118" y="5830643"/>
              <a:ext cx="634722" cy="3846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3334692" y="5788679"/>
                  <a:ext cx="41590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zh-TW" sz="2800" dirty="0"/>
                    <a:t> is not eigenvalue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692" y="5788679"/>
                  <a:ext cx="4159022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1628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16222" y="2952209"/>
                <a:ext cx="59797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Check the dimension of </a:t>
                </a:r>
                <a:r>
                  <a:rPr lang="en-US" altLang="zh-TW" sz="2800" dirty="0" err="1"/>
                  <a:t>eigenspace</a:t>
                </a:r>
                <a:r>
                  <a:rPr lang="en-US" altLang="zh-TW" sz="2800" dirty="0"/>
                  <a:t>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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22" y="2952209"/>
                <a:ext cx="5979779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039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306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to check 3 and </a:t>
            </a:r>
            <a:r>
              <a:rPr lang="en-US" altLang="zh-TW" dirty="0">
                <a:sym typeface="Symbol" pitchFamily="18" charset="2"/>
              </a:rPr>
              <a:t></a:t>
            </a:r>
            <a:r>
              <a:rPr lang="en-US" altLang="zh-TW" dirty="0"/>
              <a:t>2 are eigenvalues of the linear operator T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sz="2800" dirty="0"/>
                  <a:t>: </a:t>
                </a:r>
              </a:p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eigenspace</a:t>
                </a:r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0000FF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0000FF"/>
                        </a:solidFill>
                        <a:sym typeface="Symbol" pitchFamily="18" charset="2"/>
                      </a:rPr>
                      <m:t>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 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blipFill rotWithShape="0">
                <a:blip r:embed="rId3"/>
                <a:stretch>
                  <a:fillRect l="-9021" t="-11972" b="-24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5" y="2824410"/>
            <a:ext cx="3834017" cy="717049"/>
          </a:xfrm>
          <a:prstGeom prst="rect">
            <a:avLst/>
          </a:prstGeom>
        </p:spPr>
      </p:pic>
      <p:pic>
        <p:nvPicPr>
          <p:cNvPr id="6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31" y="2824410"/>
            <a:ext cx="2249593" cy="7447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444301" y="3727632"/>
                <a:ext cx="23083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i="1" dirty="0" smtClean="0">
                        <a:sym typeface="Symbol" pitchFamily="18" charset="2"/>
                      </a:rPr>
                      <m:t>3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800" b="0" i="0" dirty="0" smtClean="0">
                        <a:sym typeface="Symbol" pitchFamily="18" charset="2"/>
                      </a:rPr>
                      <m:t>=?</m:t>
                    </m:r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01" y="3727632"/>
                <a:ext cx="230832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4837186" y="3721880"/>
                <a:ext cx="22906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1" i="0" dirty="0" smtClean="0">
                        <a:sym typeface="Symbol" pitchFamily="18" charset="2"/>
                      </a:rPr>
                      <m:t>+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b="0" i="1" dirty="0" smtClean="0">
                        <a:sym typeface="Symbol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TW" sz="2800" b="0" i="0" dirty="0" smtClean="0">
                        <a:sym typeface="Symbol" pitchFamily="18" charset="2"/>
                      </a:rPr>
                      <m:t>=?</m:t>
                    </m:r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86" y="3721880"/>
                <a:ext cx="22906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4747455" y="4380546"/>
            <a:ext cx="2252614" cy="2268503"/>
            <a:chOff x="5133426" y="4398997"/>
            <a:chExt cx="2252614" cy="2268503"/>
          </a:xfrm>
        </p:grpSpPr>
        <p:cxnSp>
          <p:nvCxnSpPr>
            <p:cNvPr id="9" name="Straight Connector 82"/>
            <p:cNvCxnSpPr/>
            <p:nvPr/>
          </p:nvCxnSpPr>
          <p:spPr>
            <a:xfrm>
              <a:off x="6271685" y="4398997"/>
              <a:ext cx="0" cy="226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3"/>
            <p:cNvCxnSpPr/>
            <p:nvPr/>
          </p:nvCxnSpPr>
          <p:spPr>
            <a:xfrm flipH="1">
              <a:off x="5133426" y="5533248"/>
              <a:ext cx="22526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Line 11"/>
          <p:cNvSpPr>
            <a:spLocks noChangeShapeType="1"/>
          </p:cNvSpPr>
          <p:nvPr/>
        </p:nvSpPr>
        <p:spPr bwMode="auto">
          <a:xfrm rot="13486727" flipH="1">
            <a:off x="6081670" y="5124168"/>
            <a:ext cx="32095" cy="39169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287955" y="4410719"/>
            <a:ext cx="2252614" cy="2268503"/>
            <a:chOff x="5133426" y="4398997"/>
            <a:chExt cx="2252614" cy="2268503"/>
          </a:xfrm>
        </p:grpSpPr>
        <p:cxnSp>
          <p:nvCxnSpPr>
            <p:cNvPr id="21" name="Straight Connector 82"/>
            <p:cNvCxnSpPr/>
            <p:nvPr/>
          </p:nvCxnSpPr>
          <p:spPr>
            <a:xfrm>
              <a:off x="6271685" y="4398997"/>
              <a:ext cx="0" cy="226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3"/>
            <p:cNvCxnSpPr/>
            <p:nvPr/>
          </p:nvCxnSpPr>
          <p:spPr>
            <a:xfrm flipH="1">
              <a:off x="5133426" y="5533248"/>
              <a:ext cx="22526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6272139" y="4547905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139" y="4547905"/>
                <a:ext cx="463653" cy="6134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1"/>
          <p:cNvSpPr>
            <a:spLocks noChangeShapeType="1"/>
          </p:cNvSpPr>
          <p:nvPr/>
        </p:nvSpPr>
        <p:spPr bwMode="auto">
          <a:xfrm rot="13486727" flipV="1">
            <a:off x="5626218" y="5349374"/>
            <a:ext cx="41855" cy="682241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4636470" y="5690494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470" y="5690494"/>
                <a:ext cx="692882" cy="613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11"/>
          <p:cNvSpPr>
            <a:spLocks noChangeShapeType="1"/>
          </p:cNvSpPr>
          <p:nvPr/>
        </p:nvSpPr>
        <p:spPr bwMode="auto">
          <a:xfrm rot="13486727">
            <a:off x="2005348" y="5214239"/>
            <a:ext cx="462296" cy="1192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1444301" y="5111832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01" y="5111832"/>
                <a:ext cx="692882" cy="613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11"/>
          <p:cNvSpPr>
            <a:spLocks noChangeShapeType="1"/>
          </p:cNvSpPr>
          <p:nvPr/>
        </p:nvSpPr>
        <p:spPr bwMode="auto">
          <a:xfrm rot="13486727">
            <a:off x="1495831" y="4905365"/>
            <a:ext cx="1118776" cy="25197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856713" y="4375088"/>
                <a:ext cx="69288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13" y="4375088"/>
                <a:ext cx="692882" cy="613438"/>
              </a:xfrm>
              <a:prstGeom prst="rect">
                <a:avLst/>
              </a:prstGeom>
              <a:blipFill>
                <a:blip r:embed="rId11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37CCA06-A953-41AF-A029-9FF0DB5341DC}"/>
                  </a:ext>
                </a:extLst>
              </p:cNvPr>
              <p:cNvSpPr txBox="1"/>
              <p:nvPr/>
            </p:nvSpPr>
            <p:spPr>
              <a:xfrm>
                <a:off x="3172193" y="4261870"/>
                <a:ext cx="139980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37CCA06-A953-41AF-A029-9FF0DB53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93" y="4261870"/>
                <a:ext cx="1399807" cy="6134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473A06B-47F1-4066-9410-B8D072134E6F}"/>
                  </a:ext>
                </a:extLst>
              </p:cNvPr>
              <p:cNvSpPr txBox="1"/>
              <p:nvPr/>
            </p:nvSpPr>
            <p:spPr>
              <a:xfrm>
                <a:off x="7167484" y="4261870"/>
                <a:ext cx="139980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473A06B-47F1-4066-9410-B8D072134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484" y="4261870"/>
                <a:ext cx="1399807" cy="6134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800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12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check that 3 is an eigenvalue of </a:t>
            </a:r>
            <a:r>
              <a:rPr lang="en-US" altLang="zh-TW" i="1" dirty="0"/>
              <a:t>B</a:t>
            </a:r>
            <a:r>
              <a:rPr lang="en-US" altLang="zh-TW" dirty="0"/>
              <a:t> and find a basis for the corresponding </a:t>
            </a:r>
            <a:r>
              <a:rPr lang="en-US" altLang="zh-TW" dirty="0" err="1"/>
              <a:t>eigenspace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1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6" y="2945784"/>
            <a:ext cx="2224690" cy="1055510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9185" y="3211929"/>
            <a:ext cx="54261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find</a:t>
            </a:r>
            <a:r>
              <a:rPr lang="en-US" altLang="zh-TW" sz="2800" dirty="0">
                <a:sym typeface="Symbol" pitchFamily="18" charset="2"/>
              </a:rPr>
              <a:t> the solution set of (</a:t>
            </a:r>
            <a:r>
              <a:rPr lang="en-US" altLang="zh-TW" sz="2800" i="1" dirty="0"/>
              <a:t>B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baseline="-25000" dirty="0">
                <a:sym typeface="Symbol" pitchFamily="18" charset="2"/>
              </a:rPr>
              <a:t>3</a:t>
            </a:r>
            <a:r>
              <a:rPr lang="en-US" altLang="zh-TW" sz="2800" dirty="0">
                <a:sym typeface="Symbol" pitchFamily="18" charset="2"/>
              </a:rPr>
              <a:t>)</a:t>
            </a:r>
            <a:r>
              <a:rPr lang="en-US" altLang="zh-TW" sz="2800" b="1" dirty="0">
                <a:sym typeface="Symbol" pitchFamily="18" charset="2"/>
              </a:rPr>
              <a:t>x</a:t>
            </a:r>
            <a:r>
              <a:rPr lang="en-US" altLang="zh-TW" sz="2800" dirty="0">
                <a:sym typeface="Symbol" pitchFamily="18" charset="2"/>
              </a:rPr>
              <a:t> = </a:t>
            </a:r>
            <a:r>
              <a:rPr lang="en-US" altLang="zh-TW" sz="2800" b="1" dirty="0">
                <a:sym typeface="Symbol" pitchFamily="18" charset="2"/>
              </a:rPr>
              <a:t>0</a:t>
            </a:r>
            <a:endParaRPr lang="en-US" altLang="zh-TW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</m:t>
                    </m:r>
                    <m:r>
                      <m:rPr>
                        <m:nor/>
                      </m:rPr>
                      <a:rPr lang="en-US" altLang="zh-TW" sz="2800" b="1" dirty="0">
                        <a:sym typeface="Symbol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TW" sz="2800" i="1" dirty="0">
                        <a:sym typeface="Symbol" pitchFamily="18" charset="2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i="1" baseline="-25000" dirty="0">
                        <a:sym typeface="Symbol" pitchFamily="18" charset="2"/>
                      </a:rPr>
                      <m:t>n</m:t>
                    </m:r>
                    <m:r>
                      <m:rPr>
                        <m:nor/>
                      </m:rPr>
                      <a:rPr lang="en-US" altLang="zh-TW" sz="2800" dirty="0"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TW" sz="2800" dirty="0"/>
                  <a:t>: </a:t>
                </a:r>
              </a:p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eigenspace</a:t>
                </a:r>
                <a:r>
                  <a:rPr lang="zh-TW" alt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0000FF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800" dirty="0">
                        <a:solidFill>
                          <a:srgbClr val="0000FF"/>
                        </a:solidFill>
                        <a:sym typeface="Symbol" pitchFamily="18" charset="2"/>
                      </a:rPr>
                      <m:t>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 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64" y="599129"/>
                <a:ext cx="2364686" cy="861774"/>
              </a:xfrm>
              <a:prstGeom prst="rect">
                <a:avLst/>
              </a:prstGeom>
              <a:blipFill rotWithShape="0">
                <a:blip r:embed="rId3"/>
                <a:stretch>
                  <a:fillRect l="-9021" t="-11972" b="-246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064847" y="4717219"/>
            <a:ext cx="1135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/>
              <a:t>B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</a:t>
            </a:r>
            <a:r>
              <a:rPr lang="en-US" altLang="zh-TW" sz="2800" b="1" dirty="0">
                <a:sym typeface="Symbol" pitchFamily="18" charset="2"/>
              </a:rPr>
              <a:t> </a:t>
            </a:r>
            <a:r>
              <a:rPr lang="en-US" altLang="zh-TW" sz="2800" dirty="0">
                <a:sym typeface="Symbol" pitchFamily="18" charset="2"/>
              </a:rPr>
              <a:t>3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baseline="-25000" dirty="0">
                <a:sym typeface="Symbol" pitchFamily="18" charset="2"/>
              </a:rPr>
              <a:t>3</a:t>
            </a:r>
            <a:endParaRPr lang="zh-TW" altLang="en-US" sz="28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56656" y="4256977"/>
            <a:ext cx="2515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find</a:t>
            </a:r>
            <a:r>
              <a:rPr lang="en-US" altLang="zh-TW" sz="2800" dirty="0">
                <a:sym typeface="Symbol" pitchFamily="18" charset="2"/>
              </a:rPr>
              <a:t> the RREF of</a:t>
            </a:r>
            <a:endParaRPr lang="en-US" altLang="zh-TW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54" y="4026941"/>
            <a:ext cx="2299355" cy="110459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8703" y="5397486"/>
            <a:ext cx="3194012" cy="1176741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557087" y="5468116"/>
            <a:ext cx="2385722" cy="1106111"/>
            <a:chOff x="1557087" y="5468116"/>
            <a:chExt cx="2385722" cy="1106111"/>
          </a:xfrm>
        </p:grpSpPr>
        <p:pic>
          <p:nvPicPr>
            <p:cNvPr id="8" name="Picture 10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544" y="5468116"/>
              <a:ext cx="1818265" cy="1106111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1557087" y="5738263"/>
              <a:ext cx="507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=</a:t>
              </a:r>
              <a:endParaRPr lang="zh-TW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9640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27163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Looking for Eigenvalues</a:t>
            </a:r>
          </a:p>
        </p:txBody>
      </p:sp>
    </p:spTree>
    <p:extLst>
      <p:ext uri="{BB962C8B-B14F-4D97-AF65-F5344CB8AC3E}">
        <p14:creationId xmlns:p14="http://schemas.microsoft.com/office/powerpoint/2010/main" val="343176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chapter 4, we already know how to consider a function from different aspects (coordinate system).</a:t>
            </a:r>
          </a:p>
          <a:p>
            <a:r>
              <a:rPr lang="en-US" altLang="zh-TW" dirty="0"/>
              <a:t>In chapter 5, we will learn how to find a “good” coordinate system for a function.</a:t>
            </a:r>
          </a:p>
          <a:p>
            <a:r>
              <a:rPr lang="en-US" altLang="zh-TW" dirty="0"/>
              <a:t>Scope: Chapter 5.1 – 5.4</a:t>
            </a:r>
          </a:p>
          <a:p>
            <a:pPr lvl="1"/>
            <a:r>
              <a:rPr lang="en-US" altLang="zh-TW" sz="2800" dirty="0"/>
              <a:t>Chapter 5.4 has *</a:t>
            </a:r>
          </a:p>
        </p:txBody>
      </p:sp>
    </p:spTree>
    <p:extLst>
      <p:ext uri="{BB962C8B-B14F-4D97-AF65-F5344CB8AC3E}">
        <p14:creationId xmlns:p14="http://schemas.microsoft.com/office/powerpoint/2010/main" val="260667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528637" y="2358894"/>
                <a:ext cx="13747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37" y="2358894"/>
                <a:ext cx="137473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884411" y="5222799"/>
                <a:ext cx="57612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/>
                  <a:t> is not invertible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411" y="5222799"/>
                <a:ext cx="5761238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45732" y="5921533"/>
                <a:ext cx="269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732" y="5921533"/>
                <a:ext cx="269471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95495" y="1690689"/>
                <a:ext cx="4690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b="0" dirty="0"/>
                  <a:t>A scalar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95" y="1690689"/>
                <a:ext cx="469038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2731" t="-10465" r="-16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973248" y="2359357"/>
                <a:ext cx="3495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Existing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such that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48" y="2359357"/>
                <a:ext cx="3495252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6283" t="-23944" r="-4887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528461" y="2920461"/>
                <a:ext cx="20007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𝐴𝑣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𝑡𝑣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461" y="2920461"/>
                <a:ext cx="200074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28461" y="3540639"/>
                <a:ext cx="2406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461" y="3540639"/>
                <a:ext cx="240687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891274" y="4082583"/>
                <a:ext cx="56468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has multiple solution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74" y="4082583"/>
                <a:ext cx="5646867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28" r="-324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-右雙向箭號 2"/>
          <p:cNvSpPr/>
          <p:nvPr/>
        </p:nvSpPr>
        <p:spPr>
          <a:xfrm>
            <a:off x="991196" y="2352276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1973248" y="2945101"/>
                <a:ext cx="3495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Existing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such that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48" y="2945101"/>
                <a:ext cx="3495252" cy="430887"/>
              </a:xfrm>
              <a:prstGeom prst="rect">
                <a:avLst/>
              </a:prstGeom>
              <a:blipFill rotWithShape="0">
                <a:blip r:embed="rId12"/>
                <a:stretch>
                  <a:fillRect l="-6283" t="-23944" r="-4887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左-右雙向箭號 31"/>
          <p:cNvSpPr/>
          <p:nvPr/>
        </p:nvSpPr>
        <p:spPr>
          <a:xfrm>
            <a:off x="991196" y="2938020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-右雙向箭號 32"/>
          <p:cNvSpPr/>
          <p:nvPr/>
        </p:nvSpPr>
        <p:spPr>
          <a:xfrm>
            <a:off x="994705" y="3537119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1973248" y="3530213"/>
                <a:ext cx="34952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Existing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such that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48" y="3530213"/>
                <a:ext cx="3495252" cy="430887"/>
              </a:xfrm>
              <a:prstGeom prst="rect">
                <a:avLst/>
              </a:prstGeom>
              <a:blipFill rotWithShape="0">
                <a:blip r:embed="rId13"/>
                <a:stretch>
                  <a:fillRect l="-6283" t="-23944" r="-4887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-右雙向箭號 34"/>
          <p:cNvSpPr/>
          <p:nvPr/>
        </p:nvSpPr>
        <p:spPr>
          <a:xfrm>
            <a:off x="1006667" y="4127069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左-右雙向箭號 35"/>
          <p:cNvSpPr/>
          <p:nvPr/>
        </p:nvSpPr>
        <p:spPr>
          <a:xfrm>
            <a:off x="1006667" y="4725102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左-右雙向箭號 37"/>
          <p:cNvSpPr/>
          <p:nvPr/>
        </p:nvSpPr>
        <p:spPr>
          <a:xfrm>
            <a:off x="1006667" y="5291275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左-右雙向箭號 38"/>
          <p:cNvSpPr/>
          <p:nvPr/>
        </p:nvSpPr>
        <p:spPr>
          <a:xfrm>
            <a:off x="1006667" y="5921533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5495" y="1693900"/>
            <a:ext cx="4573005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998711" y="5878350"/>
            <a:ext cx="2741734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878439" y="4688029"/>
            <a:ext cx="7130824" cy="556783"/>
            <a:chOff x="1878439" y="4688029"/>
            <a:chExt cx="7130824" cy="5567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878439" y="4688029"/>
                  <a:ext cx="71308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/>
                    <a:t>The columns of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sz="2800" dirty="0"/>
                    <a:t>  are independent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8439" y="4688029"/>
                  <a:ext cx="7130824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09" t="-10465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圓角矩形 4"/>
            <p:cNvSpPr/>
            <p:nvPr/>
          </p:nvSpPr>
          <p:spPr>
            <a:xfrm>
              <a:off x="6368686" y="4703527"/>
              <a:ext cx="1953905" cy="5412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Dependent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59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  <p:bldP spid="16" grpId="0"/>
      <p:bldP spid="17" grpId="0"/>
      <p:bldP spid="19" grpId="0"/>
      <p:bldP spid="21" grpId="0"/>
      <p:bldP spid="3" grpId="0" animBg="1"/>
      <p:bldP spid="31" grpId="0"/>
      <p:bldP spid="32" grpId="0" animBg="1"/>
      <p:bldP spid="33" grpId="0" animBg="1"/>
      <p:bldP spid="34" grpId="0"/>
      <p:bldP spid="35" grpId="0" animBg="1"/>
      <p:bldP spid="36" grpId="0" animBg="1"/>
      <p:bldP spid="38" grpId="0" animBg="1"/>
      <p:bldP spid="39" grpId="0" animBg="1"/>
      <p:bldP spid="7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 Find the eigenvalues of </a:t>
            </a:r>
            <a:endParaRPr lang="zh-TW" altLang="en-US" dirty="0"/>
          </a:p>
        </p:txBody>
      </p:sp>
      <p:pic>
        <p:nvPicPr>
          <p:cNvPr id="9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17" y="1669365"/>
            <a:ext cx="2536554" cy="832898"/>
          </a:xfrm>
          <a:prstGeom prst="rect">
            <a:avLst/>
          </a:prstGeom>
        </p:spPr>
      </p:pic>
      <p:pic>
        <p:nvPicPr>
          <p:cNvPr id="10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57932"/>
            <a:ext cx="3964956" cy="789403"/>
          </a:xfrm>
          <a:prstGeom prst="rect">
            <a:avLst/>
          </a:prstGeom>
        </p:spPr>
      </p:pic>
      <p:sp>
        <p:nvSpPr>
          <p:cNvPr id="12" name="TextBox 4"/>
          <p:cNvSpPr txBox="1"/>
          <p:nvPr/>
        </p:nvSpPr>
        <p:spPr>
          <a:xfrm>
            <a:off x="2213657" y="6030494"/>
            <a:ext cx="533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eigenvalues of </a:t>
            </a:r>
            <a:r>
              <a:rPr lang="en-US" sz="2800" i="1" dirty="0"/>
              <a:t>A</a:t>
            </a:r>
            <a:r>
              <a:rPr lang="en-US" sz="2800" dirty="0"/>
              <a:t> are -3 or 5.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4577616"/>
            <a:ext cx="7472462" cy="364817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01111" y="4450004"/>
            <a:ext cx="86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=0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78957" y="2680696"/>
            <a:ext cx="8195014" cy="642389"/>
            <a:chOff x="478957" y="2680696"/>
            <a:chExt cx="8195014" cy="642389"/>
          </a:xfrm>
        </p:grpSpPr>
        <p:grpSp>
          <p:nvGrpSpPr>
            <p:cNvPr id="4" name="群組 3"/>
            <p:cNvGrpSpPr/>
            <p:nvPr/>
          </p:nvGrpSpPr>
          <p:grpSpPr>
            <a:xfrm>
              <a:off x="582970" y="2761184"/>
              <a:ext cx="8091001" cy="523220"/>
              <a:chOff x="425059" y="2776622"/>
              <a:chExt cx="809100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800" b="0" dirty="0"/>
                      <a:t>A scalar </a:t>
                    </a:r>
                    <a14:m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zh-TW" altLang="en-US" sz="2800" dirty="0"/>
                      <a:t> </a:t>
                    </a:r>
                    <a:r>
                      <a:rPr lang="en-US" altLang="zh-TW" sz="2800" dirty="0"/>
                      <a:t>is an eigenvalue of A </a:t>
                    </a:r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31" t="-11628" r="-1691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左-右雙向箭號 17"/>
              <p:cNvSpPr/>
              <p:nvPr/>
            </p:nvSpPr>
            <p:spPr>
              <a:xfrm>
                <a:off x="4995847" y="2813656"/>
                <a:ext cx="825501" cy="423998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478957" y="2680696"/>
              <a:ext cx="8195014" cy="642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2213657" y="4494257"/>
            <a:ext cx="3765601" cy="43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5979258" y="4463466"/>
            <a:ext cx="2121853" cy="434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062570" y="5298088"/>
            <a:ext cx="2856272" cy="523220"/>
            <a:chOff x="6062570" y="5298088"/>
            <a:chExt cx="2856272" cy="523220"/>
          </a:xfrm>
        </p:grpSpPr>
        <p:sp>
          <p:nvSpPr>
            <p:cNvPr id="22" name="TextBox 4"/>
            <p:cNvSpPr txBox="1"/>
            <p:nvPr/>
          </p:nvSpPr>
          <p:spPr>
            <a:xfrm>
              <a:off x="7040184" y="5298088"/>
              <a:ext cx="1878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 = -3 or 5</a:t>
              </a:r>
            </a:p>
          </p:txBody>
        </p:sp>
        <p:sp>
          <p:nvSpPr>
            <p:cNvPr id="7" name="向右箭號 6"/>
            <p:cNvSpPr/>
            <p:nvPr/>
          </p:nvSpPr>
          <p:spPr>
            <a:xfrm>
              <a:off x="6062570" y="5335672"/>
              <a:ext cx="902767" cy="448052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272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6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 Find the eigenvalues of </a:t>
            </a:r>
            <a:endParaRPr lang="zh-TW" altLang="en-US" dirty="0"/>
          </a:p>
        </p:txBody>
      </p:sp>
      <p:sp>
        <p:nvSpPr>
          <p:cNvPr id="12" name="TextBox 4"/>
          <p:cNvSpPr txBox="1"/>
          <p:nvPr/>
        </p:nvSpPr>
        <p:spPr>
          <a:xfrm>
            <a:off x="2318426" y="2642586"/>
            <a:ext cx="5115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eigenvalues of </a:t>
            </a:r>
            <a:r>
              <a:rPr lang="en-US" sz="2800" i="1" dirty="0"/>
              <a:t>A</a:t>
            </a:r>
            <a:r>
              <a:rPr lang="en-US" sz="2800" dirty="0"/>
              <a:t> are -3 or 5.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07376" y="3339042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Eigenspace</a:t>
            </a:r>
            <a:r>
              <a:rPr lang="en-US" altLang="zh-TW" sz="2800" b="1" i="1" u="sng" dirty="0"/>
              <a:t> of -3</a:t>
            </a:r>
            <a:endParaRPr lang="zh-TW" altLang="en-US" sz="28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50692" y="4932704"/>
            <a:ext cx="272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Eigenspace</a:t>
            </a:r>
            <a:r>
              <a:rPr lang="en-US" altLang="zh-TW" sz="2800" b="1" i="1" u="sng" dirty="0"/>
              <a:t> of 5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28429" y="4035499"/>
                <a:ext cx="16464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429" y="4035499"/>
                <a:ext cx="164641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21740" y="4035499"/>
                <a:ext cx="2252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40" y="4035499"/>
                <a:ext cx="22522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981951" y="5575452"/>
                <a:ext cx="13787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51" y="5575452"/>
                <a:ext cx="137871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521740" y="5588364"/>
                <a:ext cx="2252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740" y="5588364"/>
                <a:ext cx="22522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向右箭號 5"/>
          <p:cNvSpPr/>
          <p:nvPr/>
        </p:nvSpPr>
        <p:spPr>
          <a:xfrm>
            <a:off x="3783070" y="4009673"/>
            <a:ext cx="689547" cy="482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718218" y="5549626"/>
            <a:ext cx="689547" cy="482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72284" y="4520693"/>
            <a:ext cx="253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the solution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72284" y="6064832"/>
            <a:ext cx="269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the solution</a:t>
            </a:r>
            <a:endParaRPr lang="zh-TW" altLang="en-US" sz="2400" dirty="0"/>
          </a:p>
        </p:txBody>
      </p:sp>
      <p:pic>
        <p:nvPicPr>
          <p:cNvPr id="16" name="Picture 1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17" y="1669365"/>
            <a:ext cx="2536554" cy="83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5" grpId="0"/>
      <p:bldP spid="23" grpId="0"/>
      <p:bldP spid="24" grpId="0"/>
      <p:bldP spid="25" grpId="0"/>
      <p:bldP spid="6" grpId="0" animBg="1"/>
      <p:bldP spid="13" grpId="0" animBg="1"/>
      <p:bldP spid="7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2: find the eigenvalues of linear operator </a:t>
            </a:r>
            <a:endParaRPr lang="zh-TW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38733" y="3036117"/>
            <a:ext cx="1284069" cy="88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standard</a:t>
            </a:r>
          </a:p>
          <a:p>
            <a:pPr algn="ctr">
              <a:lnSpc>
                <a:spcPct val="70000"/>
              </a:lnSpc>
            </a:pPr>
            <a:endParaRPr lang="en-US" altLang="zh-TW" sz="2400" dirty="0"/>
          </a:p>
          <a:p>
            <a:pPr algn="ctr">
              <a:lnSpc>
                <a:spcPct val="30000"/>
              </a:lnSpc>
            </a:pPr>
            <a:r>
              <a:rPr lang="en-US" altLang="zh-TW" sz="2400" dirty="0"/>
              <a:t>matrix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12527" y="2912980"/>
            <a:ext cx="1419225" cy="93663"/>
          </a:xfrm>
          <a:prstGeom prst="rightArrow">
            <a:avLst>
              <a:gd name="adj1" fmla="val 50000"/>
              <a:gd name="adj2" fmla="val 37881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" name="Picture 1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1" y="2572567"/>
            <a:ext cx="3886200" cy="927100"/>
          </a:xfrm>
          <a:prstGeom prst="rect">
            <a:avLst/>
          </a:prstGeom>
        </p:spPr>
      </p:pic>
      <p:pic>
        <p:nvPicPr>
          <p:cNvPr id="10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26" y="2543093"/>
            <a:ext cx="2514600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41516" y="4762477"/>
                <a:ext cx="4969309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6" y="4762477"/>
                <a:ext cx="4969309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517712" y="3971110"/>
            <a:ext cx="8195014" cy="642389"/>
            <a:chOff x="478957" y="2680696"/>
            <a:chExt cx="8195014" cy="642389"/>
          </a:xfrm>
        </p:grpSpPr>
        <p:grpSp>
          <p:nvGrpSpPr>
            <p:cNvPr id="18" name="群組 17"/>
            <p:cNvGrpSpPr/>
            <p:nvPr/>
          </p:nvGrpSpPr>
          <p:grpSpPr>
            <a:xfrm>
              <a:off x="582970" y="2761184"/>
              <a:ext cx="8091001" cy="523220"/>
              <a:chOff x="425059" y="2776622"/>
              <a:chExt cx="809100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800" b="0" dirty="0"/>
                      <a:t>A scalar </a:t>
                    </a:r>
                    <a14:m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zh-TW" altLang="en-US" sz="2800" dirty="0"/>
                      <a:t> </a:t>
                    </a:r>
                    <a:r>
                      <a:rPr lang="en-US" altLang="zh-TW" sz="2800" dirty="0"/>
                      <a:t>is an eigenvalue of A </a:t>
                    </a:r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31" t="-11765" r="-1691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左-右雙向箭號 21"/>
              <p:cNvSpPr/>
              <p:nvPr/>
            </p:nvSpPr>
            <p:spPr>
              <a:xfrm>
                <a:off x="4995847" y="2813656"/>
                <a:ext cx="825501" cy="423998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78957" y="2680696"/>
              <a:ext cx="8195014" cy="642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535720" y="6066140"/>
            <a:ext cx="4734974" cy="408390"/>
            <a:chOff x="3535720" y="6066140"/>
            <a:chExt cx="4734974" cy="408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/>
                <p:cNvSpPr txBox="1"/>
                <p:nvPr/>
              </p:nvSpPr>
              <p:spPr>
                <a:xfrm>
                  <a:off x="4838536" y="6079909"/>
                  <a:ext cx="34321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8536" y="6079909"/>
                  <a:ext cx="3432158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76" r="-355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向右箭號 3"/>
            <p:cNvSpPr/>
            <p:nvPr/>
          </p:nvSpPr>
          <p:spPr>
            <a:xfrm>
              <a:off x="3535720" y="6066140"/>
              <a:ext cx="1107521" cy="4083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70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Looking for Eigenvalues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3: linear operator on </a:t>
            </a:r>
            <a:r>
              <a:rPr lang="en-US" altLang="zh-TW" dirty="0">
                <a:latin typeface="Script MT Bold" pitchFamily="66" charset="0"/>
                <a:sym typeface="Symbol" pitchFamily="18" charset="2"/>
              </a:rPr>
              <a:t>R</a:t>
            </a:r>
            <a:r>
              <a:rPr lang="en-US" altLang="zh-TW" baseline="40000" dirty="0">
                <a:sym typeface="Symbol" pitchFamily="18" charset="2"/>
              </a:rPr>
              <a:t>2</a:t>
            </a:r>
            <a:r>
              <a:rPr lang="en-US" altLang="zh-TW" dirty="0"/>
              <a:t> that rotates a vector by 90</a:t>
            </a:r>
            <a:r>
              <a:rPr lang="en-US" altLang="zh-TW" baseline="30000" dirty="0"/>
              <a:t>◦</a:t>
            </a:r>
          </a:p>
        </p:txBody>
      </p:sp>
      <p:pic>
        <p:nvPicPr>
          <p:cNvPr id="6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1" y="4990509"/>
            <a:ext cx="7518098" cy="822292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976422" y="3892340"/>
            <a:ext cx="6920811" cy="811459"/>
            <a:chOff x="798622" y="3671585"/>
            <a:chExt cx="6920811" cy="811459"/>
          </a:xfrm>
        </p:grpSpPr>
        <p:pic>
          <p:nvPicPr>
            <p:cNvPr id="5" name="Picture 11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680" y="3671585"/>
              <a:ext cx="1440753" cy="811459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798622" y="3772258"/>
              <a:ext cx="541558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standard matrix of the 90</a:t>
              </a:r>
              <a:r>
                <a:rPr lang="en-US" altLang="zh-TW" sz="2800" baseline="30000" dirty="0"/>
                <a:t>◦</a:t>
              </a:r>
              <a:r>
                <a:rPr lang="en-US" altLang="zh-TW" sz="2800" dirty="0"/>
                <a:t>-rotation:</a:t>
              </a:r>
              <a:endParaRPr lang="zh-TW" altLang="en-US" sz="2800" dirty="0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4018080" y="6025467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 eigenvalues, no eigenvectors</a:t>
            </a:r>
            <a:endParaRPr lang="zh-TW" altLang="en-US" sz="28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60164" y="2919895"/>
            <a:ext cx="8195014" cy="642389"/>
            <a:chOff x="478957" y="2680696"/>
            <a:chExt cx="8195014" cy="642389"/>
          </a:xfrm>
        </p:grpSpPr>
        <p:grpSp>
          <p:nvGrpSpPr>
            <p:cNvPr id="13" name="群組 12"/>
            <p:cNvGrpSpPr/>
            <p:nvPr/>
          </p:nvGrpSpPr>
          <p:grpSpPr>
            <a:xfrm>
              <a:off x="582970" y="2761184"/>
              <a:ext cx="8091001" cy="523220"/>
              <a:chOff x="425059" y="2776622"/>
              <a:chExt cx="809100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/>
                  <p:cNvSpPr txBox="1"/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5" name="文字方塊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/>
                  <p:cNvSpPr/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800" b="0" dirty="0"/>
                      <a:t>A scalar </a:t>
                    </a:r>
                    <a14:m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zh-TW" altLang="en-US" sz="2800" dirty="0"/>
                      <a:t> </a:t>
                    </a:r>
                    <a:r>
                      <a:rPr lang="en-US" altLang="zh-TW" sz="2800" dirty="0"/>
                      <a:t>is an eigenvalue of A </a:t>
                    </a:r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6" name="矩形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731" t="-10465" r="-1691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左-右雙向箭號 16"/>
              <p:cNvSpPr/>
              <p:nvPr/>
            </p:nvSpPr>
            <p:spPr>
              <a:xfrm>
                <a:off x="4995847" y="2813656"/>
                <a:ext cx="825501" cy="423998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78957" y="2680696"/>
              <a:ext cx="8195014" cy="642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4509207" y="4857764"/>
            <a:ext cx="2628194" cy="106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271167" y="4838735"/>
            <a:ext cx="1576494" cy="106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153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05016" y="5609993"/>
            <a:ext cx="753396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Eigenvalues are the roots of characteristic polynomial or solutions of characteristic equation.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210262" y="3216987"/>
                <a:ext cx="21232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62" y="3216987"/>
                <a:ext cx="212327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3503206" y="3170820"/>
            <a:ext cx="453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Characteristic polynomial of 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48209" y="4385007"/>
                <a:ext cx="27892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9" y="4385007"/>
                <a:ext cx="278929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503206" y="4317730"/>
            <a:ext cx="4539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Characteristic equation of A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8209" y="2477801"/>
            <a:ext cx="684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 is the standard matrix of linear operator T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008547" y="3639108"/>
            <a:ext cx="270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operator T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045360" y="4786018"/>
            <a:ext cx="270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operator T</a:t>
            </a:r>
            <a:endParaRPr lang="zh-TW" altLang="en-US" sz="28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44196" y="1760335"/>
            <a:ext cx="8195014" cy="642389"/>
            <a:chOff x="478957" y="2680696"/>
            <a:chExt cx="8195014" cy="642389"/>
          </a:xfrm>
        </p:grpSpPr>
        <p:grpSp>
          <p:nvGrpSpPr>
            <p:cNvPr id="23" name="群組 22"/>
            <p:cNvGrpSpPr/>
            <p:nvPr/>
          </p:nvGrpSpPr>
          <p:grpSpPr>
            <a:xfrm>
              <a:off x="582970" y="2761184"/>
              <a:ext cx="8091001" cy="523220"/>
              <a:chOff x="425059" y="2776622"/>
              <a:chExt cx="809100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8" name="文字方塊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1348" y="2813656"/>
                    <a:ext cx="2694712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TW" sz="2800" b="0" dirty="0"/>
                      <a:t>A scalar </a:t>
                    </a:r>
                    <a14:m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r>
                      <a:rPr lang="zh-TW" altLang="en-US" sz="2800" dirty="0"/>
                      <a:t> </a:t>
                    </a:r>
                    <a:r>
                      <a:rPr lang="en-US" altLang="zh-TW" sz="2800" dirty="0"/>
                      <a:t>is an eigenvalue of A </a:t>
                    </a:r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059" y="2776622"/>
                    <a:ext cx="4690387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31" t="-11628" r="-1691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左-右雙向箭號 29"/>
              <p:cNvSpPr/>
              <p:nvPr/>
            </p:nvSpPr>
            <p:spPr>
              <a:xfrm>
                <a:off x="4995847" y="2813656"/>
                <a:ext cx="825501" cy="423998"/>
              </a:xfrm>
              <a:prstGeom prst="left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478957" y="2680696"/>
              <a:ext cx="8195014" cy="6423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025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9" grpId="0"/>
      <p:bldP spid="20" grpId="0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general, a matrix A and RREF of A have different characteristic polynomials.  </a:t>
            </a:r>
          </a:p>
          <a:p>
            <a:r>
              <a:rPr lang="en-US" altLang="zh-TW" dirty="0"/>
              <a:t>Similar matrices have the same characteristic polynomials</a:t>
            </a:r>
          </a:p>
          <a:p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4920343" y="2278744"/>
            <a:ext cx="52251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478262" y="2208337"/>
            <a:ext cx="333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Different Eigenvalues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73287" y="3816628"/>
                <a:ext cx="1608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𝑡𝐼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87" y="3816628"/>
                <a:ext cx="160883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904678" y="5826840"/>
                <a:ext cx="19118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𝑡𝐼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78" y="5826840"/>
                <a:ext cx="191187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78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147832" y="3824660"/>
                <a:ext cx="1577548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832" y="3824660"/>
                <a:ext cx="157754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247" r="-3475"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2655562" y="3858748"/>
                <a:ext cx="36645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𝐴𝑃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𝑡𝐼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62" y="3858748"/>
                <a:ext cx="366452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045649" y="5071343"/>
                <a:ext cx="52408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𝑡𝐼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49" y="5071343"/>
                <a:ext cx="524084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655562" y="4478763"/>
                <a:ext cx="2931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𝑡𝐼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562" y="4478763"/>
                <a:ext cx="2931379" cy="369332"/>
              </a:xfrm>
              <a:prstGeom prst="rect">
                <a:avLst/>
              </a:prstGeom>
              <a:blipFill>
                <a:blip r:embed="rId8"/>
                <a:stretch>
                  <a:fillRect l="-625" t="-1667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89192" y="5585678"/>
                <a:ext cx="5240843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𝑡𝐼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192" y="5585678"/>
                <a:ext cx="5240843" cy="8298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2854799" y="3155252"/>
            <a:ext cx="52251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3412718" y="3084845"/>
            <a:ext cx="3338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same Eigenvalues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462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7997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Question: What is the order of the characteristic polynomial of an </a:t>
            </a:r>
            <a:r>
              <a:rPr lang="en-US" altLang="zh-TW" sz="2400" i="1" dirty="0" err="1"/>
              <a:t>n</a:t>
            </a:r>
            <a:r>
              <a:rPr lang="en-US" altLang="zh-TW" sz="2400" dirty="0" err="1">
                <a:sym typeface="Symbol" pitchFamily="18" charset="2"/>
              </a:rPr>
              <a:t></a:t>
            </a:r>
            <a:r>
              <a:rPr lang="en-US" altLang="zh-TW" sz="2400" i="1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matrix </a:t>
            </a:r>
            <a:r>
              <a:rPr lang="en-US" altLang="zh-TW" sz="2400" i="1" dirty="0"/>
              <a:t>A</a:t>
            </a:r>
            <a:r>
              <a:rPr lang="en-US" altLang="zh-TW" sz="2400" dirty="0"/>
              <a:t>?</a:t>
            </a:r>
          </a:p>
          <a:p>
            <a:pPr lvl="1"/>
            <a:r>
              <a:rPr lang="en-US" altLang="zh-TW" dirty="0">
                <a:sym typeface="Symbol" pitchFamily="18" charset="2"/>
              </a:rPr>
              <a:t>The </a:t>
            </a:r>
            <a:r>
              <a:rPr lang="en-US" altLang="zh-TW" dirty="0"/>
              <a:t>characteristic polynomial of an </a:t>
            </a:r>
            <a:r>
              <a:rPr lang="en-US" altLang="zh-TW" i="1" dirty="0" err="1"/>
              <a:t>n</a:t>
            </a:r>
            <a:r>
              <a:rPr lang="en-US" altLang="zh-TW" dirty="0" err="1">
                <a:sym typeface="Symbol" pitchFamily="18" charset="2"/>
              </a:rPr>
              <a:t></a:t>
            </a:r>
            <a:r>
              <a:rPr lang="en-US" altLang="zh-TW" i="1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 matrix is indeed a polynomial with degree </a:t>
            </a:r>
            <a:r>
              <a:rPr lang="en-US" altLang="zh-TW" i="1" dirty="0">
                <a:sym typeface="Symbol" pitchFamily="18" charset="2"/>
              </a:rPr>
              <a:t>n</a:t>
            </a:r>
          </a:p>
          <a:p>
            <a:pPr lvl="1"/>
            <a:r>
              <a:rPr lang="en-US" altLang="zh-TW" dirty="0">
                <a:sym typeface="Symbol" pitchFamily="18" charset="2"/>
              </a:rPr>
              <a:t>Consider</a:t>
            </a:r>
            <a:r>
              <a:rPr lang="en-US" altLang="zh-TW" i="1" dirty="0">
                <a:sym typeface="Symbol" pitchFamily="18" charset="2"/>
              </a:rPr>
              <a:t> </a:t>
            </a:r>
            <a:r>
              <a:rPr lang="en-US" altLang="zh-TW" dirty="0" err="1">
                <a:sym typeface="Symbol" pitchFamily="18" charset="2"/>
              </a:rPr>
              <a:t>det</a:t>
            </a:r>
            <a:r>
              <a:rPr lang="en-US" altLang="zh-TW" dirty="0">
                <a:sym typeface="Symbol" pitchFamily="18" charset="2"/>
              </a:rPr>
              <a:t>(</a:t>
            </a:r>
            <a:r>
              <a:rPr lang="en-US" altLang="zh-TW" i="1" dirty="0"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  </a:t>
            </a:r>
            <a:r>
              <a:rPr lang="en-US" altLang="zh-TW" i="1" dirty="0" err="1">
                <a:sym typeface="Symbol" pitchFamily="18" charset="2"/>
              </a:rPr>
              <a:t>tI</a:t>
            </a:r>
            <a:r>
              <a:rPr lang="en-US" altLang="zh-TW" i="1" baseline="-25000" dirty="0" err="1">
                <a:sym typeface="Symbol" pitchFamily="18" charset="2"/>
              </a:rPr>
              <a:t>n</a:t>
            </a:r>
            <a:r>
              <a:rPr lang="en-US" altLang="zh-TW" dirty="0">
                <a:sym typeface="Symbol" pitchFamily="18" charset="2"/>
              </a:rPr>
              <a:t>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Question: What is the number of eigenvalues of an </a:t>
            </a:r>
            <a:r>
              <a:rPr lang="en-US" altLang="zh-TW" sz="2400" i="1" dirty="0" err="1"/>
              <a:t>n</a:t>
            </a:r>
            <a:r>
              <a:rPr lang="en-US" altLang="zh-TW" sz="2400" dirty="0" err="1">
                <a:sym typeface="Symbol" pitchFamily="18" charset="2"/>
              </a:rPr>
              <a:t></a:t>
            </a:r>
            <a:r>
              <a:rPr lang="en-US" altLang="zh-TW" sz="2400" i="1" dirty="0" err="1">
                <a:sym typeface="Symbol" pitchFamily="18" charset="2"/>
              </a:rPr>
              <a:t>n</a:t>
            </a:r>
            <a:r>
              <a:rPr lang="en-US" altLang="zh-TW" sz="2400" dirty="0">
                <a:sym typeface="Symbol" pitchFamily="18" charset="2"/>
              </a:rPr>
              <a:t> matrix </a:t>
            </a:r>
            <a:r>
              <a:rPr lang="en-US" altLang="zh-TW" sz="2400" i="1" dirty="0"/>
              <a:t>A</a:t>
            </a:r>
            <a:r>
              <a:rPr lang="en-US" altLang="zh-TW" sz="2400" dirty="0"/>
              <a:t>?</a:t>
            </a:r>
          </a:p>
          <a:p>
            <a:pPr lvl="1"/>
            <a:r>
              <a:rPr lang="en-US" altLang="zh-TW" dirty="0"/>
              <a:t>Fact: An </a:t>
            </a:r>
            <a:r>
              <a:rPr lang="en-US" altLang="zh-TW" i="1" dirty="0"/>
              <a:t>n</a:t>
            </a:r>
            <a:r>
              <a:rPr lang="en-US" altLang="zh-TW" dirty="0"/>
              <a:t> x </a:t>
            </a:r>
            <a:r>
              <a:rPr lang="en-US" altLang="zh-TW" i="1" dirty="0"/>
              <a:t>n</a:t>
            </a:r>
            <a:r>
              <a:rPr lang="en-US" altLang="zh-TW" dirty="0"/>
              <a:t> matrix </a:t>
            </a:r>
            <a:r>
              <a:rPr lang="en-US" altLang="zh-TW" i="1" dirty="0"/>
              <a:t>A</a:t>
            </a:r>
            <a:r>
              <a:rPr lang="en-US" altLang="zh-TW" dirty="0"/>
              <a:t> have less than or equal to </a:t>
            </a:r>
            <a:r>
              <a:rPr lang="en-US" altLang="zh-TW" i="1" dirty="0"/>
              <a:t>n </a:t>
            </a:r>
            <a:r>
              <a:rPr lang="en-US" altLang="zh-TW" dirty="0"/>
              <a:t>eigenvalues</a:t>
            </a:r>
          </a:p>
          <a:p>
            <a:pPr lvl="1"/>
            <a:r>
              <a:rPr lang="en-US" altLang="zh-TW" dirty="0"/>
              <a:t>Consider complex roots and multiple roots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5CB1143-04AA-4519-8D68-E8BFAB18B074}"/>
                  </a:ext>
                </a:extLst>
              </p:cNvPr>
              <p:cNvSpPr txBox="1"/>
              <p:nvPr/>
            </p:nvSpPr>
            <p:spPr>
              <a:xfrm>
                <a:off x="5042452" y="3327165"/>
                <a:ext cx="278319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?−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?−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F5CB1143-04AA-4519-8D68-E8BFAB18B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452" y="3327165"/>
                <a:ext cx="2783198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圓角 4">
            <a:extLst>
              <a:ext uri="{FF2B5EF4-FFF2-40B4-BE49-F238E27FC236}">
                <a16:creationId xmlns:a16="http://schemas.microsoft.com/office/drawing/2014/main" id="{2AD34FFD-62D5-4F6F-BA23-75A168795D8C}"/>
              </a:ext>
            </a:extLst>
          </p:cNvPr>
          <p:cNvSpPr/>
          <p:nvPr/>
        </p:nvSpPr>
        <p:spPr>
          <a:xfrm rot="1415682">
            <a:off x="5491278" y="3631822"/>
            <a:ext cx="2359490" cy="3672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79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 </a:t>
            </a:r>
            <a:br>
              <a:rPr lang="en-US" altLang="zh-TW" dirty="0"/>
            </a:br>
            <a:r>
              <a:rPr lang="en-US" altLang="zh-TW" dirty="0" err="1"/>
              <a:t>v.s</a:t>
            </a:r>
            <a:r>
              <a:rPr lang="en-US" altLang="zh-TW" dirty="0"/>
              <a:t>. </a:t>
            </a:r>
            <a:r>
              <a:rPr lang="en-US" altLang="zh-TW" dirty="0" err="1"/>
              <a:t>Eigenspace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Characteristic polynomial of A 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98" y="2490566"/>
                <a:ext cx="202869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612" y="4654401"/>
                <a:ext cx="42659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60" y="4654401"/>
                <a:ext cx="4348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74" y="5344933"/>
                <a:ext cx="471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>
            <a:endCxn id="5" idx="0"/>
          </p:cNvCxnSpPr>
          <p:nvPr/>
        </p:nvCxnSpPr>
        <p:spPr>
          <a:xfrm>
            <a:off x="2335526" y="3931015"/>
            <a:ext cx="873382" cy="723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6" idx="0"/>
          </p:cNvCxnSpPr>
          <p:nvPr/>
        </p:nvCxnSpPr>
        <p:spPr>
          <a:xfrm>
            <a:off x="3955613" y="3939254"/>
            <a:ext cx="861279" cy="715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6008392" y="3960053"/>
            <a:ext cx="857224" cy="694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……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22" y="3482922"/>
                <a:ext cx="6630213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017545" y="2475178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Factorization</a:t>
            </a:r>
            <a:endParaRPr lang="zh-TW" altLang="en-US" sz="24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6719748" y="3903317"/>
            <a:ext cx="10432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91092" y="463243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Eigenvalue: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09605" y="5310825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Eigenspace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53025" y="575907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(dimension)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095" y="5344934"/>
                <a:ext cx="44903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044" y="5369548"/>
                <a:ext cx="457305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6" y="4654401"/>
                <a:ext cx="448969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30"/>
          <p:cNvSpPr txBox="1"/>
          <p:nvPr/>
        </p:nvSpPr>
        <p:spPr>
          <a:xfrm>
            <a:off x="6009131" y="2640759"/>
            <a:ext cx="187613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multiplicity</a:t>
            </a:r>
            <a:endParaRPr lang="zh-TW" altLang="en-US" sz="2400" dirty="0"/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6536711" y="3102424"/>
            <a:ext cx="955246" cy="383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31" idx="2"/>
          </p:cNvCxnSpPr>
          <p:nvPr/>
        </p:nvCxnSpPr>
        <p:spPr>
          <a:xfrm flipV="1">
            <a:off x="4668456" y="3102424"/>
            <a:ext cx="2278743" cy="4183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2908663" y="3076979"/>
            <a:ext cx="3117905" cy="4243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203" y="5829521"/>
                <a:ext cx="7788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73" y="5829521"/>
                <a:ext cx="77880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594" r="-312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8" y="5825880"/>
                <a:ext cx="798937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9160" r="-305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8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2" grpId="0"/>
      <p:bldP spid="8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8" grpId="0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 Polynomial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ym typeface="Symbol" pitchFamily="18" charset="2"/>
              </a:rPr>
              <a:t>The eigenvalues of an upper triangular matrix are its diagonal entries.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39371" y="5460312"/>
            <a:ext cx="71918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ym typeface="Symbol" pitchFamily="18" charset="2"/>
              </a:rPr>
              <a:t>The determinant of an upper triangular matrix  is the product of its diagonal entries.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559865" y="3638585"/>
                <a:ext cx="1663019" cy="10680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865" y="3638585"/>
                <a:ext cx="1663019" cy="10680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3368420" y="2783101"/>
            <a:ext cx="4786839" cy="1734330"/>
            <a:chOff x="3368420" y="2783101"/>
            <a:chExt cx="4786839" cy="1734330"/>
          </a:xfrm>
        </p:grpSpPr>
        <p:sp>
          <p:nvSpPr>
            <p:cNvPr id="6" name="矩形 5"/>
            <p:cNvSpPr/>
            <p:nvPr/>
          </p:nvSpPr>
          <p:spPr>
            <a:xfrm>
              <a:off x="3368420" y="2783101"/>
              <a:ext cx="39597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dirty="0"/>
                <a:t>Characteristic Polynomial: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4154099" y="3399881"/>
                  <a:ext cx="4001160" cy="11175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099" y="3399881"/>
                  <a:ext cx="4001160" cy="11175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323632" y="4754887"/>
                <a:ext cx="3662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632" y="4754887"/>
                <a:ext cx="366209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18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Eigenvalue and Eigenvector?</a:t>
            </a:r>
          </a:p>
          <a:p>
            <a:pPr lvl="1"/>
            <a:r>
              <a:rPr lang="en-US" altLang="zh-TW" sz="2800" dirty="0"/>
              <a:t>Eigen (German word): "unique to”</a:t>
            </a:r>
          </a:p>
          <a:p>
            <a:r>
              <a:rPr lang="en-US" altLang="zh-TW" dirty="0"/>
              <a:t>How to find eigenvectors (given eigenvalues)?</a:t>
            </a:r>
          </a:p>
          <a:p>
            <a:r>
              <a:rPr lang="en-US" altLang="zh-TW" dirty="0"/>
              <a:t>Check whether a scalar is an eigenvalue</a:t>
            </a:r>
          </a:p>
          <a:p>
            <a:r>
              <a:rPr lang="en-US" altLang="zh-TW" dirty="0"/>
              <a:t>How to find all eigenvalues?</a:t>
            </a:r>
          </a:p>
          <a:p>
            <a:endParaRPr lang="en-US" altLang="zh-TW" dirty="0"/>
          </a:p>
          <a:p>
            <a:r>
              <a:rPr lang="en-US" altLang="zh-TW" dirty="0"/>
              <a:t>Reference: Textbook Chapter 5.1</a:t>
            </a:r>
            <a:r>
              <a:rPr lang="zh-TW" altLang="en-US" dirty="0"/>
              <a:t> </a:t>
            </a:r>
            <a:r>
              <a:rPr lang="en-US" altLang="zh-TW" dirty="0"/>
              <a:t>and 5.2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3691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are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nonzero</a:t>
                </a:r>
                <a:r>
                  <a:rPr lang="en-US" altLang="zh-TW" dirty="0"/>
                  <a:t> solution of </a:t>
                </a:r>
                <a:r>
                  <a:rPr lang="en-US" altLang="zh-TW" dirty="0">
                    <a:sym typeface="Symbol" pitchFamily="18" charset="2"/>
                  </a:rPr>
                  <a:t>(</a:t>
                </a:r>
                <a:r>
                  <a:rPr lang="en-US" altLang="zh-TW" i="1" dirty="0">
                    <a:sym typeface="Symbol" pitchFamily="18" charset="2"/>
                  </a:rPr>
                  <a:t>A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</a:t>
                </a:r>
                <a:r>
                  <a:rPr lang="en-US" altLang="zh-TW" b="1" dirty="0">
                    <a:sym typeface="Symbol" pitchFamily="18" charset="2"/>
                  </a:rPr>
                  <a:t> </a:t>
                </a:r>
                <a:r>
                  <a:rPr lang="en-US" altLang="zh-TW" dirty="0">
                    <a:sym typeface="Symbol" pitchFamily="18" charset="2"/>
                  </a:rPr>
                  <a:t></a:t>
                </a:r>
                <a:r>
                  <a:rPr lang="en-US" altLang="zh-TW" i="1" dirty="0">
                    <a:sym typeface="Symbol" pitchFamily="18" charset="2"/>
                  </a:rPr>
                  <a:t>I</a:t>
                </a:r>
                <a:r>
                  <a:rPr lang="en-US" altLang="zh-TW" i="1" baseline="-25000" dirty="0">
                    <a:sym typeface="Symbol" pitchFamily="18" charset="2"/>
                  </a:rPr>
                  <a:t>n</a:t>
                </a:r>
                <a:r>
                  <a:rPr lang="en-US" altLang="zh-TW" dirty="0">
                    <a:sym typeface="Symbol" pitchFamily="18" charset="2"/>
                  </a:rPr>
                  <a:t>)</a:t>
                </a:r>
                <a:r>
                  <a:rPr lang="en-US" altLang="zh-TW" b="1" dirty="0">
                    <a:sym typeface="Symbol" pitchFamily="18" charset="2"/>
                  </a:rPr>
                  <a:t>v </a:t>
                </a:r>
                <a:r>
                  <a:rPr lang="en-US" altLang="zh-TW" dirty="0"/>
                  <a:t>= </a:t>
                </a:r>
                <a:r>
                  <a:rPr lang="en-US" altLang="zh-TW" b="1" dirty="0"/>
                  <a:t>0</a:t>
                </a:r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endParaRPr lang="en-US" altLang="zh-TW" b="1" dirty="0"/>
              </a:p>
              <a:p>
                <a:r>
                  <a:rPr lang="en-US" altLang="zh-TW" dirty="0"/>
                  <a:t>A scalar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an eigenvalue of A </a:t>
                </a:r>
                <a:endParaRPr lang="zh-TW" altLang="en-US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391" t="-20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43" y="3986926"/>
                <a:ext cx="3150644" cy="830997"/>
              </a:xfrm>
              <a:prstGeom prst="rect">
                <a:avLst/>
              </a:prstGeom>
              <a:blipFill>
                <a:blip r:embed="rId3"/>
                <a:stretch>
                  <a:fillRect l="-309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1" dirty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</m:t>
                      </m:r>
                      <m:r>
                        <m:rPr>
                          <m:nor/>
                        </m:rPr>
                        <a:rPr lang="en-US" altLang="zh-TW" sz="2400" i="1" dirty="0">
                          <a:sym typeface="Symbol" pitchFamily="18" charset="2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TW" sz="2400" i="1" baseline="-25000" dirty="0">
                          <a:sym typeface="Symbol" pitchFamily="18" charset="2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dirty="0">
                          <a:sym typeface="Symbol" pitchFamily="18" charset="2"/>
                        </a:rPr>
                        <m:t></m:t>
                      </m:r>
                      <m:r>
                        <m:rPr>
                          <m:nor/>
                        </m:rPr>
                        <a:rPr lang="en-US" altLang="zh-TW" sz="2400" b="0" i="0" dirty="0" smtClean="0">
                          <a:sym typeface="Symbol" pitchFamily="18" charset="2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69" y="4817923"/>
                <a:ext cx="2731582" cy="369332"/>
              </a:xfrm>
              <a:prstGeom prst="rect">
                <a:avLst/>
              </a:prstGeom>
              <a:blipFill>
                <a:blip r:embed="rId4"/>
                <a:stretch>
                  <a:fillRect l="-670" b="-295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/>
          <p:cNvGrpSpPr/>
          <p:nvPr/>
        </p:nvGrpSpPr>
        <p:grpSpPr>
          <a:xfrm>
            <a:off x="2146377" y="5157434"/>
            <a:ext cx="2021810" cy="523220"/>
            <a:chOff x="5495224" y="5103856"/>
            <a:chExt cx="2021810" cy="523220"/>
          </a:xfrm>
        </p:grpSpPr>
        <p:cxnSp>
          <p:nvCxnSpPr>
            <p:cNvPr id="10" name="直線接點 9"/>
            <p:cNvCxnSpPr/>
            <p:nvPr/>
          </p:nvCxnSpPr>
          <p:spPr>
            <a:xfrm>
              <a:off x="5726678" y="5185411"/>
              <a:ext cx="1558903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495224" y="5103856"/>
              <a:ext cx="2021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err="1">
                  <a:solidFill>
                    <a:srgbClr val="0000FF"/>
                  </a:solidFill>
                </a:rPr>
                <a:t>eigenspace</a:t>
              </a:r>
              <a:endParaRPr lang="zh-TW" altLang="en-US" sz="28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0000FF"/>
                    </a:solidFill>
                  </a:rPr>
                  <a:t>Eigenspace of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: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006" y="3986926"/>
                <a:ext cx="2645893" cy="523220"/>
              </a:xfrm>
              <a:prstGeom prst="rect">
                <a:avLst/>
              </a:prstGeom>
              <a:blipFill>
                <a:blip r:embed="rId5"/>
                <a:stretch>
                  <a:fillRect l="-2765" t="-10465" r="-2304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Eigenvectors corresponding to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b="0" i="0" dirty="0" smtClean="0">
                        <a:sym typeface="Symbol" pitchFamily="18" charset="2"/>
                      </a:rPr>
                      <m:t> +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zh-TW" sz="2400" b="1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𝟎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57" y="4597696"/>
                <a:ext cx="3363608" cy="738664"/>
              </a:xfrm>
              <a:prstGeom prst="rect">
                <a:avLst/>
              </a:prstGeom>
              <a:blipFill>
                <a:blip r:embed="rId6"/>
                <a:stretch>
                  <a:fillRect l="-5616" t="-12397" b="-24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/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D29896A-FD5B-465E-91A1-0DF962FD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637" y="6087666"/>
                <a:ext cx="269471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-右雙向箭號 38">
            <a:extLst>
              <a:ext uri="{FF2B5EF4-FFF2-40B4-BE49-F238E27FC236}">
                <a16:creationId xmlns:a16="http://schemas.microsoft.com/office/drawing/2014/main" id="{CE40CAFF-1DAF-4A64-8477-0BC3C37F3372}"/>
              </a:ext>
            </a:extLst>
          </p:cNvPr>
          <p:cNvSpPr/>
          <p:nvPr/>
        </p:nvSpPr>
        <p:spPr>
          <a:xfrm>
            <a:off x="4936006" y="6099913"/>
            <a:ext cx="776444" cy="4058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3A3389-41E8-426F-9A6D-4C0DE335DABC}"/>
              </a:ext>
            </a:extLst>
          </p:cNvPr>
          <p:cNvSpPr/>
          <p:nvPr/>
        </p:nvSpPr>
        <p:spPr>
          <a:xfrm>
            <a:off x="5773616" y="6044483"/>
            <a:ext cx="2741734" cy="49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4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370013"/>
            <a:ext cx="7772400" cy="2387600"/>
          </a:xfrm>
        </p:spPr>
        <p:txBody>
          <a:bodyPr/>
          <a:lstStyle/>
          <a:p>
            <a:r>
              <a:rPr lang="en-US" altLang="zh-TW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70585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8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pPr lvl="2"/>
                <a:endParaRPr lang="en-US" altLang="zh-TW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8375"/>
              </a:xfrm>
              <a:blipFill rotWithShape="0">
                <a:blip r:embed="rId3"/>
                <a:stretch>
                  <a:fillRect l="-1391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07" y="4205179"/>
            <a:ext cx="2202942" cy="11239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690" y="4205179"/>
            <a:ext cx="1033126" cy="11239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442" y="4214811"/>
            <a:ext cx="1438656" cy="11239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093" y="4211761"/>
            <a:ext cx="1613132" cy="113600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5562362" y="3510856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Eigen value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029109" y="6037326"/>
            <a:ext cx="171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Eigen vector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023254" y="5279388"/>
            <a:ext cx="2467994" cy="8189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225031" y="5253688"/>
            <a:ext cx="138809" cy="8186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30782" y="3625933"/>
            <a:ext cx="253708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must be square</a:t>
            </a:r>
            <a:endParaRPr lang="zh-TW" altLang="en-US" sz="2400" dirty="0"/>
          </a:p>
        </p:txBody>
      </p:sp>
      <p:cxnSp>
        <p:nvCxnSpPr>
          <p:cNvPr id="16" name="直線單箭頭接點 15"/>
          <p:cNvCxnSpPr>
            <a:endCxn id="12" idx="2"/>
          </p:cNvCxnSpPr>
          <p:nvPr/>
        </p:nvCxnSpPr>
        <p:spPr>
          <a:xfrm flipH="1" flipV="1">
            <a:off x="6419612" y="3972521"/>
            <a:ext cx="201238" cy="6320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EC1D31B-1EC3-4B42-B1DD-DFD1FB28CE87}"/>
                  </a:ext>
                </a:extLst>
              </p:cNvPr>
              <p:cNvSpPr txBox="1"/>
              <p:nvPr/>
            </p:nvSpPr>
            <p:spPr>
              <a:xfrm>
                <a:off x="7225031" y="1676952"/>
                <a:ext cx="13921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EC1D31B-1EC3-4B42-B1DD-DFD1FB28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031" y="1676952"/>
                <a:ext cx="139217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26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1" grpId="0" animBg="1"/>
      <p:bldP spid="20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8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A 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A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r>
                  <a:rPr lang="en-US" altLang="zh-TW" dirty="0"/>
                  <a:t>T is a </a:t>
                </a:r>
                <a:r>
                  <a:rPr lang="en-US" altLang="zh-TW" b="1" i="1" u="sng" dirty="0"/>
                  <a:t>linear operator.</a:t>
                </a:r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/>
                  <a:t> is a vector,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dirty="0"/>
                  <a:t> is a scalar)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eigenvector of 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eigenvalue of T that corresponds to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/>
                  <a:t> </a:t>
                </a:r>
              </a:p>
              <a:p>
                <a:pPr lvl="2"/>
                <a:endParaRPr lang="en-US" altLang="zh-TW" sz="2800" dirty="0"/>
              </a:p>
              <a:p>
                <a:pPr lvl="2"/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8375"/>
              </a:xfrm>
              <a:blipFill rotWithShape="0">
                <a:blip r:embed="rId3"/>
                <a:stretch>
                  <a:fillRect l="-1391" t="-2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91003" y="2241678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891003" y="3953201"/>
            <a:ext cx="3258456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excluding zero vector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491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Shear Transform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4935201" y="1669513"/>
                <a:ext cx="4092338" cy="824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eqAr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𝑚𝑦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01" y="1669513"/>
                <a:ext cx="4092338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2" y="2819057"/>
            <a:ext cx="2897567" cy="348593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757" y="2819057"/>
            <a:ext cx="2869120" cy="34928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15656" y="5430969"/>
            <a:ext cx="3265715" cy="5515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This is an eigenvector.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715655" y="6036127"/>
            <a:ext cx="3265715" cy="551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Its eigenvalue is 1.</a:t>
            </a:r>
            <a:endParaRPr lang="zh-TW" altLang="en-US" sz="2400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468914" y="5036457"/>
            <a:ext cx="246741" cy="65314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6995883" y="5020262"/>
            <a:ext cx="173354" cy="73290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2706189" y="3763554"/>
            <a:ext cx="116115" cy="11611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8317" y="3740580"/>
            <a:ext cx="116115" cy="11611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69762" y="3301889"/>
            <a:ext cx="63642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06510" y="3301888"/>
            <a:ext cx="7861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</a:t>
            </a:r>
            <a:r>
              <a:rPr lang="en-US" altLang="zh-TW" sz="2400" dirty="0" err="1"/>
              <a:t>x’,y</a:t>
            </a:r>
            <a:r>
              <a:rPr lang="en-US" altLang="zh-TW" sz="2400" dirty="0"/>
              <a:t>’)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169237" y="1571735"/>
            <a:ext cx="1858302" cy="102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851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10" grpId="0" animBg="1"/>
      <p:bldP spid="14" grpId="0" animBg="1"/>
      <p:bldP spid="12" grpId="0" animBg="1"/>
      <p:bldP spid="18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Reflection</a:t>
            </a:r>
            <a:endParaRPr lang="zh-TW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62182" y="2484190"/>
            <a:ext cx="58307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/>
              <a:t>reflection operator </a:t>
            </a:r>
            <a:r>
              <a:rPr lang="en-US" altLang="zh-TW" sz="2400" i="1" dirty="0"/>
              <a:t>T</a:t>
            </a:r>
            <a:r>
              <a:rPr lang="en-US" altLang="zh-TW" sz="2400" dirty="0"/>
              <a:t> about the line </a:t>
            </a:r>
            <a:r>
              <a:rPr lang="en-US" altLang="zh-TW" sz="2400" i="1" dirty="0"/>
              <a:t>y</a:t>
            </a:r>
            <a:r>
              <a:rPr lang="en-US" altLang="zh-TW" sz="2400" dirty="0"/>
              <a:t> = (1/2)</a:t>
            </a:r>
            <a:r>
              <a:rPr lang="en-US" altLang="zh-TW" sz="2400" i="1" dirty="0"/>
              <a:t>x</a:t>
            </a:r>
            <a:endParaRPr lang="en-US" altLang="zh-TW" sz="2400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132304" y="3730411"/>
            <a:ext cx="3555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400" b="1" dirty="0"/>
              <a:t>b</a:t>
            </a:r>
            <a:r>
              <a:rPr lang="en-US" altLang="zh-TW" sz="2400" baseline="-25000" dirty="0">
                <a:sym typeface="Symbol" pitchFamily="18" charset="2"/>
              </a:rPr>
              <a:t>1</a:t>
            </a:r>
            <a:r>
              <a:rPr lang="en-US" altLang="zh-TW" sz="2400" dirty="0"/>
              <a:t> is an eigenvector of </a:t>
            </a:r>
            <a:r>
              <a:rPr lang="en-US" altLang="zh-TW" sz="2400" i="1" dirty="0"/>
              <a:t>T</a:t>
            </a:r>
            <a:r>
              <a:rPr lang="en-US" altLang="zh-TW" sz="2400" dirty="0"/>
              <a:t> 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132304" y="5075710"/>
            <a:ext cx="32406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/>
              <a:t>b</a:t>
            </a:r>
            <a:r>
              <a:rPr lang="en-US" altLang="zh-TW" sz="2400" baseline="-25000" dirty="0">
                <a:sym typeface="Symbol" pitchFamily="18" charset="2"/>
              </a:rPr>
              <a:t>2</a:t>
            </a:r>
            <a:r>
              <a:rPr lang="en-US" altLang="zh-TW" sz="2400" dirty="0"/>
              <a:t> is an eigenvector of </a:t>
            </a:r>
            <a:r>
              <a:rPr lang="en-US" altLang="zh-TW" sz="2400" i="1" dirty="0"/>
              <a:t>T</a:t>
            </a:r>
            <a:r>
              <a:rPr lang="en-US" altLang="zh-TW" sz="2400" dirty="0"/>
              <a:t> </a:t>
            </a:r>
          </a:p>
        </p:txBody>
      </p:sp>
      <p:sp>
        <p:nvSpPr>
          <p:cNvPr id="21" name="矩形 20"/>
          <p:cNvSpPr/>
          <p:nvPr/>
        </p:nvSpPr>
        <p:spPr>
          <a:xfrm>
            <a:off x="3333985" y="3624021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 = (1/2)</a:t>
            </a:r>
            <a:r>
              <a:rPr lang="en-US" altLang="zh-TW" sz="2400" i="1" dirty="0"/>
              <a:t>x</a:t>
            </a:r>
            <a:endParaRPr lang="en-US" altLang="zh-TW" sz="2400" dirty="0"/>
          </a:p>
        </p:txBody>
      </p:sp>
      <p:cxnSp>
        <p:nvCxnSpPr>
          <p:cNvPr id="22" name="Straight Connector 86"/>
          <p:cNvCxnSpPr/>
          <p:nvPr/>
        </p:nvCxnSpPr>
        <p:spPr>
          <a:xfrm flipH="1">
            <a:off x="603841" y="4119940"/>
            <a:ext cx="3153372" cy="15036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2"/>
          <p:cNvCxnSpPr/>
          <p:nvPr/>
        </p:nvCxnSpPr>
        <p:spPr>
          <a:xfrm>
            <a:off x="2097732" y="3379149"/>
            <a:ext cx="0" cy="300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83"/>
          <p:cNvCxnSpPr/>
          <p:nvPr/>
        </p:nvCxnSpPr>
        <p:spPr>
          <a:xfrm flipH="1" flipV="1">
            <a:off x="603842" y="4924632"/>
            <a:ext cx="3071333" cy="14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ine 10"/>
          <p:cNvSpPr>
            <a:spLocks noChangeShapeType="1"/>
          </p:cNvSpPr>
          <p:nvPr/>
        </p:nvSpPr>
        <p:spPr bwMode="auto">
          <a:xfrm rot="18886727">
            <a:off x="2067897" y="4436856"/>
            <a:ext cx="1182622" cy="40257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" name="Line 11"/>
          <p:cNvSpPr>
            <a:spLocks noChangeShapeType="1"/>
          </p:cNvSpPr>
          <p:nvPr/>
        </p:nvSpPr>
        <p:spPr bwMode="auto">
          <a:xfrm rot="13486727">
            <a:off x="1309387" y="4232428"/>
            <a:ext cx="1074927" cy="35923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597268" y="408568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68" y="4085686"/>
                <a:ext cx="36138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66538" y="3853309"/>
                <a:ext cx="36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538" y="3853309"/>
                <a:ext cx="368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72" r="-49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3161237" y="4453251"/>
                <a:ext cx="1498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37" y="4453251"/>
                <a:ext cx="149893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490" r="-16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2679955" y="5807631"/>
                <a:ext cx="1742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55" y="5807631"/>
                <a:ext cx="17424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60" r="-105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11"/>
          <p:cNvSpPr>
            <a:spLocks noChangeShapeType="1"/>
          </p:cNvSpPr>
          <p:nvPr/>
        </p:nvSpPr>
        <p:spPr bwMode="auto">
          <a:xfrm rot="13486727" flipH="1" flipV="1">
            <a:off x="1872337" y="5250382"/>
            <a:ext cx="1026406" cy="2941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041896" y="4225403"/>
            <a:ext cx="2701746" cy="551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Its eigenvalue is 1.</a:t>
            </a:r>
            <a:endParaRPr lang="zh-TW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6035487" y="5613163"/>
            <a:ext cx="2701746" cy="551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Its eigenvalue is -1.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033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6" grpId="0" animBg="1"/>
      <p:bldP spid="27" grpId="0" animBg="1"/>
      <p:bldP spid="28" grpId="0"/>
      <p:bldP spid="29" grpId="0"/>
      <p:bldP spid="30" grpId="0"/>
      <p:bldP spid="31" grpId="0"/>
      <p:bldP spid="35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</a:p>
        </p:txBody>
      </p:sp>
      <p:pic>
        <p:nvPicPr>
          <p:cNvPr id="9" name="Picture 2" descr="https://img.mengniang.org/common/thumb/6/67/6770373.jpg/250px-67703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51" y="1360772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37612" y="2370437"/>
            <a:ext cx="24304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Expansion and </a:t>
            </a:r>
          </a:p>
          <a:p>
            <a:r>
              <a:rPr lang="en-US" altLang="zh-TW" sz="2800" b="1" i="1" u="sng" dirty="0"/>
              <a:t>Compression</a:t>
            </a:r>
            <a:endParaRPr lang="zh-TW" altLang="en-US" sz="2800" b="1" i="1" u="sng" dirty="0"/>
          </a:p>
        </p:txBody>
      </p:sp>
      <p:pic>
        <p:nvPicPr>
          <p:cNvPr id="10" name="Picture 2" descr="https://img.mengniang.org/common/thumb/6/67/6770373.jpg/250px-677037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51" y="52064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接點 12"/>
          <p:cNvCxnSpPr/>
          <p:nvPr/>
        </p:nvCxnSpPr>
        <p:spPr>
          <a:xfrm>
            <a:off x="4943751" y="2810249"/>
            <a:ext cx="216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6023751" y="1730249"/>
            <a:ext cx="0" cy="216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249128" y="5576766"/>
            <a:ext cx="234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6405351" y="4338000"/>
            <a:ext cx="0" cy="252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2" name="群組 2051"/>
          <p:cNvGrpSpPr/>
          <p:nvPr/>
        </p:nvGrpSpPr>
        <p:grpSpPr>
          <a:xfrm>
            <a:off x="1344650" y="3413630"/>
            <a:ext cx="2160000" cy="2160000"/>
            <a:chOff x="1344650" y="3413630"/>
            <a:chExt cx="2160000" cy="2160000"/>
          </a:xfrm>
        </p:grpSpPr>
        <p:pic>
          <p:nvPicPr>
            <p:cNvPr id="2050" name="Picture 2" descr="https://img.mengniang.org/common/thumb/6/67/6770373.jpg/250px-677037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512" y="3766407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直線接點 20"/>
            <p:cNvCxnSpPr/>
            <p:nvPr/>
          </p:nvCxnSpPr>
          <p:spPr>
            <a:xfrm>
              <a:off x="1344650" y="4493630"/>
              <a:ext cx="2160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2424650" y="3413630"/>
              <a:ext cx="0" cy="21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向右箭號 15"/>
          <p:cNvSpPr/>
          <p:nvPr/>
        </p:nvSpPr>
        <p:spPr>
          <a:xfrm rot="19127958">
            <a:off x="3412688" y="3031663"/>
            <a:ext cx="848402" cy="580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 rot="1165097">
            <a:off x="3683863" y="4962269"/>
            <a:ext cx="1080677" cy="580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240661" y="2253469"/>
                <a:ext cx="94134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661" y="2253469"/>
                <a:ext cx="941348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422333" y="5581195"/>
                <a:ext cx="1406219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33" y="5581195"/>
                <a:ext cx="1406219" cy="6233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/>
          <p:nvPr/>
        </p:nvCxnSpPr>
        <p:spPr>
          <a:xfrm flipH="1" flipV="1">
            <a:off x="2048512" y="4240772"/>
            <a:ext cx="376138" cy="2528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5380097" y="2279521"/>
            <a:ext cx="630852" cy="5066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6223819" y="5442155"/>
            <a:ext cx="201705" cy="1390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文字方塊 2050"/>
          <p:cNvSpPr txBox="1"/>
          <p:nvPr/>
        </p:nvSpPr>
        <p:spPr>
          <a:xfrm>
            <a:off x="6966613" y="3827489"/>
            <a:ext cx="1971617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All vectors are eigenvectors.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889750" y="2050284"/>
            <a:ext cx="209817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Eigenvalue is 2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696374" y="5993069"/>
            <a:ext cx="228952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Eigenvalue is 0.5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933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3" grpId="0"/>
      <p:bldP spid="26" grpId="0"/>
      <p:bldP spid="2051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2090</Words>
  <Application>Microsoft Office PowerPoint</Application>
  <PresentationFormat>如螢幕大小 (4:3)</PresentationFormat>
  <Paragraphs>348</Paragraphs>
  <Slides>30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Script MT Bold</vt:lpstr>
      <vt:lpstr>Office 佈景主題</vt:lpstr>
      <vt:lpstr>Eigenvalues and Eigenvectors</vt:lpstr>
      <vt:lpstr>Chapter 5</vt:lpstr>
      <vt:lpstr>Outline</vt:lpstr>
      <vt:lpstr>Definition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</vt:lpstr>
      <vt:lpstr>How to find eigenvectors (given eigenvalues)</vt:lpstr>
      <vt:lpstr>Eigenvalues and Eigenvectors</vt:lpstr>
      <vt:lpstr>PowerPoint 簡報</vt:lpstr>
      <vt:lpstr>Eigenspace</vt:lpstr>
      <vt:lpstr>Check whether a scalar is an eigenvalue</vt:lpstr>
      <vt:lpstr>Check Eigenvalues</vt:lpstr>
      <vt:lpstr>Check Eigenvalues</vt:lpstr>
      <vt:lpstr>Check Eigenvalues</vt:lpstr>
      <vt:lpstr>Looking for Eigenvalues</vt:lpstr>
      <vt:lpstr>Looking for Eigenvalues</vt:lpstr>
      <vt:lpstr>Looking for Eigenvalues</vt:lpstr>
      <vt:lpstr>Looking for Eigenvalues</vt:lpstr>
      <vt:lpstr>Looking for Eigenvalues</vt:lpstr>
      <vt:lpstr>Looking for Eigenvalues</vt:lpstr>
      <vt:lpstr>Characteristic Polynomial</vt:lpstr>
      <vt:lpstr>Characteristic Polynomial</vt:lpstr>
      <vt:lpstr>Characteristic Polynomial</vt:lpstr>
      <vt:lpstr>Characteristic Polynomial  v.s. Eigenspace</vt:lpstr>
      <vt:lpstr>Characteristic Polynomial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Eigenvalues and Eigenvectors</dc:title>
  <dc:creator>Hung-yi Lee</dc:creator>
  <cp:lastModifiedBy>Hung-yi Lee</cp:lastModifiedBy>
  <cp:revision>5</cp:revision>
  <dcterms:created xsi:type="dcterms:W3CDTF">2020-11-25T18:12:11Z</dcterms:created>
  <dcterms:modified xsi:type="dcterms:W3CDTF">2020-11-25T18:54:03Z</dcterms:modified>
</cp:coreProperties>
</file>