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311" r:id="rId4"/>
    <p:sldId id="257" r:id="rId5"/>
    <p:sldId id="287" r:id="rId6"/>
    <p:sldId id="261" r:id="rId7"/>
    <p:sldId id="297" r:id="rId8"/>
    <p:sldId id="299" r:id="rId9"/>
    <p:sldId id="300" r:id="rId10"/>
    <p:sldId id="301" r:id="rId11"/>
    <p:sldId id="302" r:id="rId12"/>
    <p:sldId id="304" r:id="rId13"/>
    <p:sldId id="293" r:id="rId14"/>
    <p:sldId id="294" r:id="rId15"/>
    <p:sldId id="313" r:id="rId16"/>
    <p:sldId id="314" r:id="rId17"/>
    <p:sldId id="312" r:id="rId18"/>
    <p:sldId id="308" r:id="rId19"/>
    <p:sldId id="272" r:id="rId20"/>
    <p:sldId id="273" r:id="rId21"/>
    <p:sldId id="288" r:id="rId22"/>
    <p:sldId id="289" r:id="rId23"/>
    <p:sldId id="290" r:id="rId24"/>
    <p:sldId id="277" r:id="rId25"/>
    <p:sldId id="274" r:id="rId26"/>
    <p:sldId id="275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5" autoAdjust="0"/>
    <p:restoredTop sz="82732" autoAdjust="0"/>
  </p:normalViewPr>
  <p:slideViewPr>
    <p:cSldViewPr snapToGrid="0">
      <p:cViewPr varScale="1">
        <p:scale>
          <a:sx n="51" d="100"/>
          <a:sy n="51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37C1-FCE2-488A-BFC8-BF400AF0423D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5E90-0FE3-4B96-9FBE-017D649A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0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ible_matri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Application 1: growth</a:t>
            </a:r>
          </a:p>
          <a:p>
            <a:pPr lvl="1"/>
            <a:r>
              <a:rPr lang="en-US" altLang="zh-TW" dirty="0"/>
              <a:t>Application 2: linear operator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 diagonalizable unique? No.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5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proof is not good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2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 diagonalizable unique? No.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7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following example shows that stochastic matrices do not need to be diagonalizable,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http://mathoverflow.net/questions/51887/non-diagonalizable-doubly-stochastic-matrices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following example shows that stochastic matrices do not need to be diagonalizable,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http://mathoverflow.net/questions/51887/non-diagonalizable-doubly-stochastic-matrices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"在這裡鍵入方程式。</a:t>
                </a:r>
                <a:r>
                  <a:rPr lang="zh-TW" altLang="en-US" i="0" smtClean="0">
                    <a:latin typeface="Cambria Math" panose="02040503050406030204" pitchFamily="18" charset="0"/>
                  </a:rPr>
                  <a:t>"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6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we have to do that?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6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vertible matrix"/>
              </a:rPr>
              <a:t>invertible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-by-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matrix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8772-7C8D-4B99-84A5-B1921F9DCAC4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2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51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38.png"/><Relationship Id="rId5" Type="http://schemas.openxmlformats.org/officeDocument/2006/relationships/image" Target="../media/image100.png"/><Relationship Id="rId10" Type="http://schemas.openxmlformats.org/officeDocument/2006/relationships/image" Target="../media/image37.png"/><Relationship Id="rId4" Type="http://schemas.openxmlformats.org/officeDocument/2006/relationships/image" Target="../media/image7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7.png"/><Relationship Id="rId3" Type="http://schemas.openxmlformats.org/officeDocument/2006/relationships/image" Target="../media/image60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1.png"/><Relationship Id="rId10" Type="http://schemas.openxmlformats.org/officeDocument/2006/relationships/image" Target="../media/image67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wmf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4" Type="http://schemas.openxmlformats.org/officeDocument/2006/relationships/image" Target="../media/image46.emf"/><Relationship Id="rId9" Type="http://schemas.openxmlformats.org/officeDocument/2006/relationships/image" Target="../media/image45.wmf"/><Relationship Id="rId14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8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530.png"/><Relationship Id="rId3" Type="http://schemas.openxmlformats.org/officeDocument/2006/relationships/image" Target="../media/image451.png"/><Relationship Id="rId7" Type="http://schemas.openxmlformats.org/officeDocument/2006/relationships/image" Target="../media/image492.png"/><Relationship Id="rId12" Type="http://schemas.openxmlformats.org/officeDocument/2006/relationships/image" Target="../media/image5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00.png"/><Relationship Id="rId5" Type="http://schemas.openxmlformats.org/officeDocument/2006/relationships/image" Target="../media/image471.png"/><Relationship Id="rId10" Type="http://schemas.openxmlformats.org/officeDocument/2006/relationships/image" Target="../media/image520.png"/><Relationship Id="rId4" Type="http://schemas.openxmlformats.org/officeDocument/2006/relationships/image" Target="../media/image461.png"/><Relationship Id="rId9" Type="http://schemas.openxmlformats.org/officeDocument/2006/relationships/image" Target="../media/image5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3" Type="http://schemas.openxmlformats.org/officeDocument/2006/relationships/image" Target="../media/image571.png"/><Relationship Id="rId7" Type="http://schemas.openxmlformats.org/officeDocument/2006/relationships/image" Target="../media/image550.png"/><Relationship Id="rId12" Type="http://schemas.openxmlformats.org/officeDocument/2006/relationships/image" Target="../media/image660.png"/><Relationship Id="rId17" Type="http://schemas.openxmlformats.org/officeDocument/2006/relationships/image" Target="../media/image710.png"/><Relationship Id="rId2" Type="http://schemas.openxmlformats.org/officeDocument/2006/relationships/image" Target="../media/image560.png"/><Relationship Id="rId16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5" Type="http://schemas.openxmlformats.org/officeDocument/2006/relationships/image" Target="../media/image611.png"/><Relationship Id="rId10" Type="http://schemas.openxmlformats.org/officeDocument/2006/relationships/image" Target="../media/image640.png"/><Relationship Id="rId4" Type="http://schemas.openxmlformats.org/officeDocument/2006/relationships/image" Target="../media/image581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220.png"/><Relationship Id="rId7" Type="http://schemas.openxmlformats.org/officeDocument/2006/relationships/image" Target="../media/image7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1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2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00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506" y="637953"/>
            <a:ext cx="7942376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FFFFFF"/>
                </a:solidFill>
              </a:rPr>
              <a:t>Diagonalization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對角化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6506" y="4377268"/>
            <a:ext cx="5978177" cy="1280582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3200" dirty="0">
                <a:solidFill>
                  <a:srgbClr val="FEFFFF"/>
                </a:solidFill>
              </a:rPr>
              <a:t>Hung-yi Lee</a:t>
            </a:r>
            <a:endParaRPr lang="zh-TW" altLang="en-US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592766" y="2634961"/>
            <a:ext cx="4798649" cy="532552"/>
            <a:chOff x="1036239" y="2635343"/>
            <a:chExt cx="4798649" cy="53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666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72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1036239" y="2706230"/>
              <a:ext cx="1628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Eigenvalue: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/>
            <p:cNvSpPr txBox="1"/>
            <p:nvPr/>
          </p:nvSpPr>
          <p:spPr>
            <a:xfrm>
              <a:off x="4409258" y="263534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09551" y="3144172"/>
            <a:ext cx="5081864" cy="529840"/>
            <a:chOff x="758646" y="3168853"/>
            <a:chExt cx="5081864" cy="52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722" r="-2778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字方塊 12"/>
            <p:cNvSpPr txBox="1"/>
            <p:nvPr/>
          </p:nvSpPr>
          <p:spPr>
            <a:xfrm>
              <a:off x="758646" y="3237028"/>
              <a:ext cx="190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Eigenvector: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475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字方塊 17"/>
            <p:cNvSpPr txBox="1"/>
            <p:nvPr/>
          </p:nvSpPr>
          <p:spPr>
            <a:xfrm>
              <a:off x="4429252" y="316885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5743861" y="2721216"/>
            <a:ext cx="261478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Assume dependent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644943" y="3716754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470653" y="4194570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ym typeface="Symbol" pitchFamily="18" charset="2"/>
              </a:rPr>
              <a:t>A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091" y="4694566"/>
            <a:ext cx="4661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4944" y="5145716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861252" y="4504032"/>
            <a:ext cx="708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chemeClr val="accent1"/>
                </a:solidFill>
                <a:sym typeface="Symbol" pitchFamily="18" charset="2"/>
              </a:rPr>
              <a:t></a:t>
            </a:r>
            <a:r>
              <a:rPr lang="en-US" altLang="zh-TW" sz="2800" i="1" baseline="-25000" dirty="0">
                <a:solidFill>
                  <a:schemeClr val="accent1"/>
                </a:solidFill>
                <a:sym typeface="Symbol" pitchFamily="18" charset="2"/>
              </a:rPr>
              <a:t>k</a:t>
            </a:r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)</a:t>
            </a:r>
            <a:endParaRPr lang="en-US" altLang="zh-TW" sz="2800" i="1" baseline="-25000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5106853" y="3996386"/>
            <a:ext cx="1739266" cy="1480457"/>
          </a:xfrm>
          <a:custGeom>
            <a:avLst/>
            <a:gdLst>
              <a:gd name="connsiteX0" fmla="*/ 0 w 1739266"/>
              <a:gd name="connsiteY0" fmla="*/ 0 h 1480457"/>
              <a:gd name="connsiteX1" fmla="*/ 1727200 w 1739266"/>
              <a:gd name="connsiteY1" fmla="*/ 769257 h 1480457"/>
              <a:gd name="connsiteX2" fmla="*/ 812800 w 1739266"/>
              <a:gd name="connsiteY2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266" h="1480457">
                <a:moveTo>
                  <a:pt x="0" y="0"/>
                </a:moveTo>
                <a:cubicBezTo>
                  <a:pt x="795866" y="261257"/>
                  <a:pt x="1591733" y="522514"/>
                  <a:pt x="1727200" y="769257"/>
                </a:cubicBezTo>
                <a:cubicBezTo>
                  <a:pt x="1862667" y="1016000"/>
                  <a:pt x="812800" y="1480457"/>
                  <a:pt x="812800" y="148045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65169" y="5121828"/>
            <a:ext cx="54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980648" y="5689693"/>
            <a:ext cx="518861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233795" y="5723351"/>
            <a:ext cx="675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 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 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7586" y="6216580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Not c</a:t>
            </a:r>
            <a:r>
              <a:rPr lang="en-US" altLang="zh-TW" sz="2400" baseline="-25000" dirty="0">
                <a:sym typeface="Symbol" pitchFamily="18" charset="2"/>
              </a:rPr>
              <a:t>1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031694" y="3239875"/>
            <a:ext cx="2781650" cy="461665"/>
            <a:chOff x="6196654" y="3285508"/>
            <a:chExt cx="2781650" cy="461665"/>
          </a:xfrm>
        </p:grpSpPr>
        <p:sp>
          <p:nvSpPr>
            <p:cNvPr id="19" name="矩形 18"/>
            <p:cNvSpPr/>
            <p:nvPr/>
          </p:nvSpPr>
          <p:spPr>
            <a:xfrm>
              <a:off x="6918638" y="3285508"/>
              <a:ext cx="2059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sym typeface="Symbol" pitchFamily="18" charset="2"/>
                </a:rPr>
                <a:t>a contradiction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6196654" y="3355521"/>
              <a:ext cx="692339" cy="3548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向右箭號 32"/>
          <p:cNvSpPr/>
          <p:nvPr/>
        </p:nvSpPr>
        <p:spPr>
          <a:xfrm>
            <a:off x="3482016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377863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944899" y="6232274"/>
            <a:ext cx="2293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Same eigenvalue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864333" y="6214625"/>
            <a:ext cx="205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a contradiction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1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30" grpId="0"/>
      <p:bldP spid="31" grpId="0"/>
      <p:bldP spid="33" grpId="0" animBg="1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6705100" y="4607733"/>
            <a:ext cx="1295437" cy="782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80756" y="4581389"/>
            <a:ext cx="1407363" cy="8086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65791" y="4601446"/>
            <a:ext cx="1406939" cy="7885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807989" y="4128533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07095" y="466275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811110" y="405816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31104" y="459167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>
            <a:off x="8254074" y="5291919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右大括弧 47"/>
          <p:cNvSpPr/>
          <p:nvPr/>
        </p:nvSpPr>
        <p:spPr>
          <a:xfrm flipH="1">
            <a:off x="2455207" y="5327544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39100" y="5897275"/>
            <a:ext cx="432064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Eigenvectors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232581" y="6143078"/>
            <a:ext cx="328902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You can’t find more!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00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8" grpId="0"/>
      <p:bldP spid="29" grpId="0"/>
      <p:bldP spid="34" grpId="0"/>
      <p:bldP spid="41" grpId="0"/>
      <p:bldP spid="42" grpId="0"/>
      <p:bldP spid="7" grpId="0"/>
      <p:bldP spid="46" grpId="0"/>
      <p:bldP spid="47" grpId="0"/>
      <p:bldP spid="9" grpId="0" animBg="1"/>
      <p:bldP spid="48" grpId="0" animBg="1"/>
      <p:bldP spid="1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4895329" y="1327124"/>
          <a:ext cx="2138363" cy="147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329" y="1327124"/>
                        <a:ext cx="2138363" cy="147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01370" y="2926060"/>
            <a:ext cx="546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3)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277970" y="2926060"/>
            <a:ext cx="2495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eigenvalues: 3, 1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64229" y="3458989"/>
            <a:ext cx="1823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3 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44019" y="4750295"/>
            <a:ext cx="1922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1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766773" y="3542853"/>
            <a:ext cx="1396887" cy="1438275"/>
            <a:chOff x="3897219" y="3534478"/>
            <a:chExt cx="1396887" cy="1438275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897219" y="4073443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1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4476544" y="3534478"/>
            <a:ext cx="817562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419040" imgH="736560" progId="Equation.DSMT4">
                    <p:embed/>
                  </p:oleObj>
                </mc:Choice>
                <mc:Fallback>
                  <p:oleObj name="Equation" r:id="rId5" imgW="419040" imgH="736560" progId="Equation.DSMT4">
                    <p:embed/>
                    <p:pic>
                      <p:nvPicPr>
                        <p:cNvPr id="1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544" y="3534478"/>
                          <a:ext cx="817562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群組 18"/>
          <p:cNvGrpSpPr/>
          <p:nvPr/>
        </p:nvGrpSpPr>
        <p:grpSpPr>
          <a:xfrm>
            <a:off x="2766773" y="5187940"/>
            <a:ext cx="2081930" cy="1438275"/>
            <a:chOff x="3340034" y="4961495"/>
            <a:chExt cx="2081930" cy="1438275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40034" y="5524056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2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3909077" y="4961495"/>
            <a:ext cx="1512887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Equation" r:id="rId7" imgW="774360" imgH="736560" progId="Equation.DSMT4">
                    <p:embed/>
                  </p:oleObj>
                </mc:Choice>
                <mc:Fallback>
                  <p:oleObj name="Equation" r:id="rId7" imgW="774360" imgH="736560" progId="Equation.DSMT4">
                    <p:embed/>
                    <p:pic>
                      <p:nvPicPr>
                        <p:cNvPr id="1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077" y="4961495"/>
                          <a:ext cx="1512887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95329" y="3475449"/>
            <a:ext cx="17447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, where</a:t>
            </a:r>
            <a:r>
              <a:rPr lang="en-US" altLang="zh-TW" sz="2400" baseline="40000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6500224" y="3585710"/>
          <a:ext cx="19685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224" y="3585710"/>
                        <a:ext cx="19685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6461125" y="5096232"/>
          <a:ext cx="2054225" cy="13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104840" imgH="711000" progId="Equation.DSMT4">
                  <p:embed/>
                </p:oleObj>
              </mc:Choice>
              <mc:Fallback>
                <p:oleObj name="Equation" r:id="rId11" imgW="1104840" imgH="711000" progId="Equation.DSMT4">
                  <p:embed/>
                  <p:pic>
                    <p:nvPicPr>
                      <p:cNvPr id="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096232"/>
                        <a:ext cx="2054225" cy="13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向右箭號 16"/>
          <p:cNvSpPr/>
          <p:nvPr/>
        </p:nvSpPr>
        <p:spPr>
          <a:xfrm>
            <a:off x="5848505" y="3000877"/>
            <a:ext cx="429465" cy="338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for a Diagonalizable Matrix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n</a:t>
            </a:r>
            <a:r>
              <a:rPr lang="en-US" altLang="zh-TW" dirty="0"/>
              <a:t> x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is diagonalizable if and only if </a:t>
            </a:r>
            <a:r>
              <a:rPr lang="en-US" altLang="zh-TW" u="sng" dirty="0"/>
              <a:t>both the following conditions are met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913" y="2837485"/>
            <a:ext cx="70321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The characteristic polynomial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factors into a product of linear factors.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462996" y="4091377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7024579" y="4781935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39093" y="4900906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7935" y="5364848"/>
            <a:ext cx="806812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For each eigenvalue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, the multiplicity of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equals the dimension of the corresponding </a:t>
            </a:r>
            <a:r>
              <a:rPr lang="en-US" altLang="zh-TW" sz="2800" dirty="0" err="1"/>
              <a:t>eigenspace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2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6929" y="3260272"/>
            <a:ext cx="7886700" cy="3232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058005" y="4646448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57111" y="518067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7970" y="562892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906" r="-23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906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17" r="-229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87484" y="43272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16258" y="43399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16508" y="4321594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61126" y="457608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81120" y="510959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057098" y="1449466"/>
            <a:ext cx="520636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An </a:t>
            </a:r>
            <a:r>
              <a:rPr lang="en-US" altLang="zh-TW" sz="2800" i="1" dirty="0"/>
              <a:t>n</a:t>
            </a:r>
            <a:r>
              <a:rPr lang="en-US" altLang="zh-TW" sz="2800" dirty="0"/>
              <a:t> x </a:t>
            </a:r>
            <a:r>
              <a:rPr lang="en-US" altLang="zh-TW" sz="2800" i="1" dirty="0"/>
              <a:t>n</a:t>
            </a:r>
            <a:r>
              <a:rPr lang="en-US" altLang="zh-TW" sz="2800" dirty="0"/>
              <a:t> matrix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diagonalizable </a:t>
            </a:r>
            <a:endParaRPr lang="zh-TW" altLang="en-US" sz="28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429871" y="2007664"/>
            <a:ext cx="6809749" cy="1057690"/>
            <a:chOff x="1429871" y="2007664"/>
            <a:chExt cx="6809749" cy="1057690"/>
          </a:xfrm>
        </p:grpSpPr>
        <p:sp>
          <p:nvSpPr>
            <p:cNvPr id="15" name="文字方塊 14"/>
            <p:cNvSpPr txBox="1"/>
            <p:nvPr/>
          </p:nvSpPr>
          <p:spPr>
            <a:xfrm rot="5400000">
              <a:off x="4151294" y="2244121"/>
              <a:ext cx="1057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29871" y="2410524"/>
              <a:ext cx="6809749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800" dirty="0"/>
                <a:t>The eigenvectors of A can form a basis for R</a:t>
              </a:r>
              <a:r>
                <a:rPr lang="en-US" altLang="zh-TW" sz="2800" baseline="30000" dirty="0"/>
                <a:t>n</a:t>
              </a:r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</p:grpSp>
      <p:sp>
        <p:nvSpPr>
          <p:cNvPr id="29" name="文字方塊 28"/>
          <p:cNvSpPr txBox="1"/>
          <p:nvPr/>
        </p:nvSpPr>
        <p:spPr>
          <a:xfrm rot="5400000">
            <a:off x="4162571" y="3145250"/>
            <a:ext cx="105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6829933" y="4220929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44447" y="4339900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9D3756E-1BF1-4E3E-837F-552E920A673E}"/>
                  </a:ext>
                </a:extLst>
              </p:cNvPr>
              <p:cNvSpPr txBox="1"/>
              <p:nvPr/>
            </p:nvSpPr>
            <p:spPr>
              <a:xfrm>
                <a:off x="3788969" y="5834531"/>
                <a:ext cx="34639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9D3756E-1BF1-4E3E-837F-552E920A6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69" y="5834531"/>
                <a:ext cx="346396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/>
      <p:bldP spid="9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29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弧形 16"/>
          <p:cNvSpPr/>
          <p:nvPr/>
        </p:nvSpPr>
        <p:spPr>
          <a:xfrm>
            <a:off x="5120955" y="30737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of 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diagonalizable,</a:t>
            </a:r>
          </a:p>
          <a:p>
            <a:endParaRPr lang="en-US" altLang="zh-TW" dirty="0"/>
          </a:p>
          <a:p>
            <a:r>
              <a:rPr lang="en-US" altLang="zh-TW" dirty="0"/>
              <a:t>Example: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46" r="-115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93" r="-11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020977" y="2422280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4"/>
          <p:cNvSpPr/>
          <p:nvPr/>
        </p:nvSpPr>
        <p:spPr>
          <a:xfrm>
            <a:off x="4409755" y="3403929"/>
            <a:ext cx="1320800" cy="622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Study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15"/>
          <p:cNvSpPr/>
          <p:nvPr/>
        </p:nvSpPr>
        <p:spPr>
          <a:xfrm>
            <a:off x="6162355" y="3403929"/>
            <a:ext cx="1320800" cy="622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IG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弧形 31"/>
          <p:cNvSpPr/>
          <p:nvPr/>
        </p:nvSpPr>
        <p:spPr>
          <a:xfrm rot="10800000">
            <a:off x="5082855" y="36833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弧形 32"/>
          <p:cNvSpPr/>
          <p:nvPr/>
        </p:nvSpPr>
        <p:spPr>
          <a:xfrm>
            <a:off x="3927155" y="3391229"/>
            <a:ext cx="520700" cy="6731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33"/>
          <p:cNvSpPr/>
          <p:nvPr/>
        </p:nvSpPr>
        <p:spPr>
          <a:xfrm flipH="1">
            <a:off x="7470455" y="3442029"/>
            <a:ext cx="457200" cy="6096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34"/>
          <p:cNvSpPr txBox="1"/>
          <p:nvPr/>
        </p:nvSpPr>
        <p:spPr>
          <a:xfrm>
            <a:off x="5578155" y="3917114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16" name="文字方塊 35"/>
          <p:cNvSpPr txBox="1"/>
          <p:nvPr/>
        </p:nvSpPr>
        <p:spPr>
          <a:xfrm>
            <a:off x="3348262" y="35059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17" name="文字方塊 35"/>
          <p:cNvSpPr txBox="1"/>
          <p:nvPr/>
        </p:nvSpPr>
        <p:spPr>
          <a:xfrm>
            <a:off x="7937180" y="3505934"/>
            <a:ext cx="5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56" name="橢圓 14"/>
          <p:cNvSpPr/>
          <p:nvPr/>
        </p:nvSpPr>
        <p:spPr>
          <a:xfrm>
            <a:off x="7241422" y="4715985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88078" y="4707441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64120" y="5908536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644009" y="6357810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644010" y="510522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438441" y="4740694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93120" y="5858435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79345" y="5008876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72675" y="4913866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07512" y="4949169"/>
            <a:ext cx="1721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2643860" y="4984538"/>
            <a:ext cx="1708703" cy="95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610422" y="6100117"/>
            <a:ext cx="1684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2643860" y="5080605"/>
            <a:ext cx="1699744" cy="97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35"/>
          <p:cNvSpPr txBox="1"/>
          <p:nvPr/>
        </p:nvSpPr>
        <p:spPr>
          <a:xfrm>
            <a:off x="6044094" y="446908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136911" y="45317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759283" y="51551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94998" y="508060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915514" y="545116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72102" y="611159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58543" y="5155164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509937" y="6228291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61277" y="4585759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74318" y="5756572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5" name="文字方塊 34"/>
          <p:cNvSpPr txBox="1"/>
          <p:nvPr/>
        </p:nvSpPr>
        <p:spPr>
          <a:xfrm>
            <a:off x="5575566" y="2995932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3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915514" y="404749"/>
            <a:ext cx="5157563" cy="1305050"/>
            <a:chOff x="7529376" y="349837"/>
            <a:chExt cx="5157563" cy="1305050"/>
          </a:xfrm>
        </p:grpSpPr>
        <p:sp>
          <p:nvSpPr>
            <p:cNvPr id="11" name="弧形 16"/>
            <p:cNvSpPr/>
            <p:nvPr/>
          </p:nvSpPr>
          <p:spPr>
            <a:xfrm>
              <a:off x="9302069" y="3498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.15</a:t>
              </a:r>
              <a:endParaRPr lang="zh-TW" altLang="en-US" sz="2400" dirty="0"/>
            </a:p>
          </p:txBody>
        </p:sp>
        <p:sp>
          <p:nvSpPr>
            <p:cNvPr id="9" name="橢圓 14"/>
            <p:cNvSpPr/>
            <p:nvPr/>
          </p:nvSpPr>
          <p:spPr>
            <a:xfrm>
              <a:off x="8590869" y="680037"/>
              <a:ext cx="1320800" cy="622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Study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15"/>
            <p:cNvSpPr/>
            <p:nvPr/>
          </p:nvSpPr>
          <p:spPr>
            <a:xfrm>
              <a:off x="10343469" y="680037"/>
              <a:ext cx="1320800" cy="6223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IG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弧形 31"/>
            <p:cNvSpPr/>
            <p:nvPr/>
          </p:nvSpPr>
          <p:spPr>
            <a:xfrm rot="10800000">
              <a:off x="9263969" y="9594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弧形 32"/>
            <p:cNvSpPr/>
            <p:nvPr/>
          </p:nvSpPr>
          <p:spPr>
            <a:xfrm>
              <a:off x="8108269" y="667337"/>
              <a:ext cx="520700" cy="6731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33"/>
            <p:cNvSpPr/>
            <p:nvPr/>
          </p:nvSpPr>
          <p:spPr>
            <a:xfrm flipH="1">
              <a:off x="11651569" y="718137"/>
              <a:ext cx="457200" cy="6096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34"/>
            <p:cNvSpPr txBox="1"/>
            <p:nvPr/>
          </p:nvSpPr>
          <p:spPr>
            <a:xfrm>
              <a:off x="9759269" y="1193222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.03</a:t>
              </a:r>
              <a:endParaRPr lang="zh-TW" altLang="en-US" sz="2400" dirty="0"/>
            </a:p>
          </p:txBody>
        </p:sp>
        <p:sp>
          <p:nvSpPr>
            <p:cNvPr id="16" name="文字方塊 35"/>
            <p:cNvSpPr txBox="1"/>
            <p:nvPr/>
          </p:nvSpPr>
          <p:spPr>
            <a:xfrm>
              <a:off x="7529376" y="782041"/>
              <a:ext cx="67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.85</a:t>
              </a:r>
              <a:endParaRPr lang="zh-TW" altLang="en-US" sz="2400" dirty="0"/>
            </a:p>
          </p:txBody>
        </p:sp>
        <p:sp>
          <p:nvSpPr>
            <p:cNvPr id="17" name="文字方塊 35"/>
            <p:cNvSpPr txBox="1"/>
            <p:nvPr/>
          </p:nvSpPr>
          <p:spPr>
            <a:xfrm>
              <a:off x="12118294" y="782042"/>
              <a:ext cx="56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.97</a:t>
              </a:r>
              <a:endParaRPr lang="zh-TW" altLang="en-US" sz="2400" dirty="0"/>
            </a:p>
          </p:txBody>
        </p:sp>
      </p:grpSp>
      <p:sp>
        <p:nvSpPr>
          <p:cNvPr id="56" name="橢圓 14"/>
          <p:cNvSpPr/>
          <p:nvPr/>
        </p:nvSpPr>
        <p:spPr>
          <a:xfrm>
            <a:off x="7197295" y="2443243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43951" y="2434699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19993" y="3635794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IG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599882" y="404533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599883" y="2832486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394314" y="2467952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48993" y="3585693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IG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35218" y="2736134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28548" y="2641124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 flipH="1">
            <a:off x="2563385" y="2676427"/>
            <a:ext cx="1745051" cy="1150948"/>
            <a:chOff x="1395294" y="8360170"/>
            <a:chExt cx="1745051" cy="115094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1419210" y="8360170"/>
              <a:ext cx="1721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1395294" y="8395539"/>
              <a:ext cx="1708703" cy="9524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>
              <a:off x="1453231" y="9511118"/>
              <a:ext cx="16842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 flipV="1">
              <a:off x="1404253" y="8491606"/>
              <a:ext cx="1699744" cy="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35"/>
          <p:cNvSpPr txBox="1"/>
          <p:nvPr/>
        </p:nvSpPr>
        <p:spPr>
          <a:xfrm>
            <a:off x="5999967" y="219634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092784" y="2258991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831018" y="286378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50871" y="28078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871387" y="317842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27975" y="383885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14416" y="2882422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465810" y="395554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17150" y="2313017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30191" y="3483830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79776" y="-8644"/>
            <a:ext cx="3956401" cy="1854114"/>
            <a:chOff x="179776" y="-8644"/>
            <a:chExt cx="3956401" cy="1854114"/>
          </a:xfrm>
        </p:grpSpPr>
        <p:sp>
          <p:nvSpPr>
            <p:cNvPr id="44" name="TextBox 31"/>
            <p:cNvSpPr txBox="1"/>
            <p:nvPr/>
          </p:nvSpPr>
          <p:spPr>
            <a:xfrm>
              <a:off x="2044412" y="-8644"/>
              <a:ext cx="20917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</a:t>
              </a:r>
              <a:br>
                <a:rPr lang="en-US" sz="2800" dirty="0"/>
              </a:br>
              <a:r>
                <a:rPr lang="en-US" sz="2800" dirty="0"/>
                <a:t>Study    IG</a:t>
              </a:r>
            </a:p>
          </p:txBody>
        </p:sp>
        <p:sp>
          <p:nvSpPr>
            <p:cNvPr id="45" name="TextBox 32"/>
            <p:cNvSpPr txBox="1"/>
            <p:nvPr/>
          </p:nvSpPr>
          <p:spPr>
            <a:xfrm>
              <a:off x="179776" y="891363"/>
              <a:ext cx="18258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To     Study</a:t>
              </a:r>
              <a:br>
                <a:rPr lang="en-US" sz="2800" dirty="0"/>
              </a:br>
              <a:r>
                <a:rPr lang="en-US" sz="2800" dirty="0"/>
                <a:t>	IG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591" y="1028994"/>
              <a:ext cx="1739516" cy="794425"/>
            </a:xfrm>
            <a:prstGeom prst="rect">
              <a:avLst/>
            </a:prstGeom>
          </p:spPr>
        </p:pic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82" y="4840536"/>
            <a:ext cx="1739516" cy="794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20" y="4840536"/>
            <a:ext cx="1739516" cy="79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向右箭號 50"/>
          <p:cNvSpPr/>
          <p:nvPr/>
        </p:nvSpPr>
        <p:spPr>
          <a:xfrm>
            <a:off x="4071730" y="6121784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.85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.727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.273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20" grpId="0"/>
      <p:bldP spid="21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15" y="1649544"/>
            <a:ext cx="2464048" cy="815800"/>
          </a:xfrm>
          <a:prstGeom prst="rect">
            <a:avLst/>
          </a:prstGeom>
        </p:spPr>
      </p:pic>
      <p:pic>
        <p:nvPicPr>
          <p:cNvPr id="7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" y="2856636"/>
            <a:ext cx="7483020" cy="723211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47752" y="4106103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08027" y="4027799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74643" y="3670255"/>
          <a:ext cx="14001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方程式" r:id="rId6" imgW="799920" imgH="457200" progId="Equation.3">
                  <p:embed/>
                </p:oleObj>
              </mc:Choice>
              <mc:Fallback>
                <p:oleObj name="方程式" r:id="rId6" imgW="79992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643" y="3670255"/>
                        <a:ext cx="14001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47752" y="5158535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581336" y="5087293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8151" y="4727421"/>
          <a:ext cx="1289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方程式" r:id="rId8" imgW="736560" imgH="457200" progId="Equation.3">
                  <p:embed/>
                </p:oleObj>
              </mc:Choice>
              <mc:Fallback>
                <p:oleObj name="方程式" r:id="rId8" imgW="73656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151" y="4727421"/>
                        <a:ext cx="1289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60280" y="4120093"/>
            <a:ext cx="409575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093605" y="4567768"/>
            <a:ext cx="466725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8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5" y="4990099"/>
            <a:ext cx="698500" cy="228600"/>
          </a:xfrm>
          <a:prstGeom prst="rect">
            <a:avLst/>
          </a:prstGeom>
        </p:spPr>
      </p:pic>
      <p:pic>
        <p:nvPicPr>
          <p:cNvPr id="19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" y="3950805"/>
            <a:ext cx="1016000" cy="228600"/>
          </a:xfrm>
          <a:prstGeom prst="rect">
            <a:avLst/>
          </a:prstGeom>
        </p:spPr>
      </p:pic>
      <p:pic>
        <p:nvPicPr>
          <p:cNvPr id="20" name="Picture 3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4237905"/>
            <a:ext cx="1689100" cy="622300"/>
          </a:xfrm>
          <a:prstGeom prst="rect">
            <a:avLst/>
          </a:prstGeom>
        </p:spPr>
      </p:pic>
      <p:pic>
        <p:nvPicPr>
          <p:cNvPr id="21" name="Picture 3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27" y="3725595"/>
            <a:ext cx="993549" cy="676165"/>
          </a:xfrm>
          <a:prstGeom prst="rect">
            <a:avLst/>
          </a:prstGeom>
        </p:spPr>
      </p:pic>
      <p:pic>
        <p:nvPicPr>
          <p:cNvPr id="22" name="Picture 3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83" y="4795877"/>
            <a:ext cx="1247800" cy="657443"/>
          </a:xfrm>
          <a:prstGeom prst="rect">
            <a:avLst/>
          </a:prstGeom>
        </p:spPr>
      </p:pic>
      <p:pic>
        <p:nvPicPr>
          <p:cNvPr id="24" name="Picture 2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5448196"/>
            <a:ext cx="1714500" cy="6223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085427" y="4812511"/>
            <a:ext cx="15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(invertible)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0501" y="2730500"/>
            <a:ext cx="3436700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248413" y="2819246"/>
            <a:ext cx="2549901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 animBg="1"/>
      <p:bldP spid="15" grpId="0" animBg="1"/>
      <p:bldP spid="16" grpId="0" animBg="1"/>
      <p:bldP spid="25" grpId="0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4" y="520437"/>
            <a:ext cx="7155769" cy="760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4" y="1444320"/>
            <a:ext cx="2925989" cy="3748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47" y="1888678"/>
            <a:ext cx="6148474" cy="9330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447" y="2891256"/>
            <a:ext cx="5427661" cy="898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91535" y="4006638"/>
                <a:ext cx="3120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sz="2800" dirty="0"/>
                  <a:t>,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5" y="4006638"/>
                <a:ext cx="3120685" cy="523220"/>
              </a:xfrm>
              <a:prstGeom prst="rect">
                <a:avLst/>
              </a:prstGeom>
              <a:blipFill>
                <a:blip r:embed="rId6"/>
                <a:stretch>
                  <a:fillRect l="-4102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055200" y="4412421"/>
                <a:ext cx="3120685" cy="91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200" y="4412421"/>
                <a:ext cx="3120685" cy="9119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537206" y="4268248"/>
            <a:ext cx="246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beginning condition does not influence.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B0D92F3-660C-4EBE-9C25-4786802D750C}"/>
                  </a:ext>
                </a:extLst>
              </p:cNvPr>
              <p:cNvSpPr txBox="1"/>
              <p:nvPr/>
            </p:nvSpPr>
            <p:spPr>
              <a:xfrm>
                <a:off x="760122" y="5608362"/>
                <a:ext cx="4016945" cy="91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B0D92F3-660C-4EBE-9C25-4786802D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2" y="5608362"/>
                <a:ext cx="4016945" cy="9119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5FCC001-F937-4708-88D7-CEA2A6E2609A}"/>
                  </a:ext>
                </a:extLst>
              </p:cNvPr>
              <p:cNvSpPr txBox="1"/>
              <p:nvPr/>
            </p:nvSpPr>
            <p:spPr>
              <a:xfrm>
                <a:off x="4723328" y="5608362"/>
                <a:ext cx="4016945" cy="91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5FCC001-F937-4708-88D7-CEA2A6E26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8" y="5608362"/>
                <a:ext cx="4016945" cy="911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276065" y="3178845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37512" y="4046048"/>
            <a:ext cx="6259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1, 2 </a:t>
            </a:r>
          </a:p>
        </p:txBody>
      </p:sp>
      <p:sp>
        <p:nvSpPr>
          <p:cNvPr id="12" name="矩形 11"/>
          <p:cNvSpPr/>
          <p:nvPr/>
        </p:nvSpPr>
        <p:spPr>
          <a:xfrm>
            <a:off x="5213280" y="5513415"/>
            <a:ext cx="3657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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is a basis of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 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2488" y="5106079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-1: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2884" y="5106078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2: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3084" y="4487594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11124" y="5970760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77288" y="2828244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42290" y="317884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7363" y="353452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45244" y="2828244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12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4" grpId="0"/>
      <p:bldP spid="13" grpId="0"/>
      <p:bldP spid="5" grpId="0" animBg="1"/>
      <p:bldP spid="14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dirty="0"/>
                  <a:t> solution of 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A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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</a:t>
                </a:r>
                <a:r>
                  <a:rPr lang="en-US" altLang="zh-TW" i="1" dirty="0">
                    <a:sym typeface="Symbol" pitchFamily="18" charset="2"/>
                  </a:rPr>
                  <a:t>I</a:t>
                </a:r>
                <a:r>
                  <a:rPr lang="en-US" altLang="zh-TW" i="1" baseline="-25000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)</a:t>
                </a:r>
                <a:r>
                  <a:rPr lang="en-US" altLang="zh-TW" b="1" dirty="0">
                    <a:sym typeface="Symbol" pitchFamily="18" charset="2"/>
                  </a:rPr>
                  <a:t>v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0</a:t>
                </a:r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r>
                  <a:rPr lang="en-US" altLang="zh-TW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eigenvalue of A 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391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  <a:blipFill>
                <a:blip r:embed="rId3"/>
                <a:stretch>
                  <a:fillRect l="-30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blipFill>
                <a:blip r:embed="rId4"/>
                <a:stretch>
                  <a:fillRect l="-670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46377" y="5157434"/>
            <a:ext cx="2021810" cy="523220"/>
            <a:chOff x="5495224" y="5103856"/>
            <a:chExt cx="2021810" cy="52322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0000FF"/>
                    </a:solidFill>
                  </a:rPr>
                  <a:t>Eigenspace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blipFill>
                <a:blip r:embed="rId5"/>
                <a:stretch>
                  <a:fillRect l="-2765" t="-10465" r="-230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blipFill>
                <a:blip r:embed="rId6"/>
                <a:stretch>
                  <a:fillRect l="-5616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/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-右雙向箭號 38">
            <a:extLst>
              <a:ext uri="{FF2B5EF4-FFF2-40B4-BE49-F238E27FC236}">
                <a16:creationId xmlns:a16="http://schemas.microsoft.com/office/drawing/2014/main" id="{CE40CAFF-1DAF-4A64-8477-0BC3C37F3372}"/>
              </a:ext>
            </a:extLst>
          </p:cNvPr>
          <p:cNvSpPr/>
          <p:nvPr/>
        </p:nvSpPr>
        <p:spPr>
          <a:xfrm>
            <a:off x="4936006" y="609991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3A3389-41E8-426F-9A6D-4C0DE335DABC}"/>
              </a:ext>
            </a:extLst>
          </p:cNvPr>
          <p:cNvSpPr/>
          <p:nvPr/>
        </p:nvSpPr>
        <p:spPr>
          <a:xfrm>
            <a:off x="5773616" y="6044483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237049" y="2812182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46208" y="3578294"/>
            <a:ext cx="630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0, 2</a:t>
            </a:r>
          </a:p>
          <a:p>
            <a:r>
              <a:rPr lang="en-US" altLang="zh-TW" sz="2400" dirty="0">
                <a:sym typeface="Symbol" pitchFamily="18" charset="2"/>
              </a:rPr>
              <a:t> the reduced row echelon form of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0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is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6208" y="5517197"/>
            <a:ext cx="78691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the </a:t>
            </a:r>
            <a:r>
              <a:rPr lang="en-US" altLang="zh-TW" sz="2400" dirty="0" err="1">
                <a:sym typeface="Symbol" pitchFamily="18" charset="2"/>
              </a:rPr>
              <a:t>eigenspaces</a:t>
            </a:r>
            <a:r>
              <a:rPr lang="en-US" altLang="zh-TW" sz="2400" dirty="0">
                <a:sym typeface="Symbol" pitchFamily="18" charset="2"/>
              </a:rPr>
              <a:t> corresponding to the eigenvalue 0 has the</a:t>
            </a:r>
          </a:p>
          <a:p>
            <a:r>
              <a:rPr lang="en-US" altLang="zh-TW" sz="2400" dirty="0">
                <a:sym typeface="Symbol" pitchFamily="18" charset="2"/>
              </a:rPr>
              <a:t>     dimension 1 &lt; 2 = algebraic multiplicity of the eigenvalue 0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not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46208" y="3578294"/>
            <a:ext cx="5541353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320125" y="2447482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2313" y="284556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2452" y="316996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66381" y="2473449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91548" y="3962889"/>
            <a:ext cx="2915927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18477" y="4349550"/>
            <a:ext cx="6252769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1548" y="5608105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6208" y="6254049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125756-6AA4-41B1-BAC8-8A3FCF5816E8}"/>
                  </a:ext>
                </a:extLst>
              </p:cNvPr>
              <p:cNvSpPr txBox="1"/>
              <p:nvPr/>
            </p:nvSpPr>
            <p:spPr>
              <a:xfrm>
                <a:off x="916158" y="4777221"/>
                <a:ext cx="1604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125756-6AA4-41B1-BAC8-8A3FCF58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58" y="4777221"/>
                <a:ext cx="1604157" cy="369332"/>
              </a:xfrm>
              <a:prstGeom prst="rect">
                <a:avLst/>
              </a:prstGeom>
              <a:blipFill>
                <a:blip r:embed="rId5"/>
                <a:stretch>
                  <a:fillRect l="-1901" r="-456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7971DEA-5F72-4B39-A11C-9110DFA290DC}"/>
                  </a:ext>
                </a:extLst>
              </p:cNvPr>
              <p:cNvSpPr txBox="1"/>
              <p:nvPr/>
            </p:nvSpPr>
            <p:spPr>
              <a:xfrm>
                <a:off x="1578452" y="5127763"/>
                <a:ext cx="942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7971DEA-5F72-4B39-A11C-9110DFA2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52" y="5127763"/>
                <a:ext cx="942117" cy="369332"/>
              </a:xfrm>
              <a:prstGeom prst="rect">
                <a:avLst/>
              </a:prstGeom>
              <a:blipFill>
                <a:blip r:embed="rId6"/>
                <a:stretch>
                  <a:fillRect l="-4545" r="-77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BE8A703-A0CD-40AB-87BA-2A6BD6285EE6}"/>
                  </a:ext>
                </a:extLst>
              </p:cNvPr>
              <p:cNvSpPr txBox="1"/>
              <p:nvPr/>
            </p:nvSpPr>
            <p:spPr>
              <a:xfrm>
                <a:off x="2818262" y="4658980"/>
                <a:ext cx="178055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BE8A703-A0CD-40AB-87BA-2A6BD62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4658980"/>
                <a:ext cx="1780552" cy="977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7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8748" y="4610817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16216" y="5472592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Complex Function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66264" y="4921237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5236" y="494937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4252167" y="494937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2578488" y="368018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 flipH="1">
            <a:off x="6788215" y="373645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-522515" y="3918857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4347" y="2142116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Another coordinate system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0670" y="2337949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Input’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69667" y="225171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output’</a:t>
            </a:r>
            <a:endParaRPr lang="zh-TW" altLang="en-US" sz="2800" dirty="0"/>
          </a:p>
        </p:txBody>
      </p:sp>
      <p:sp>
        <p:nvSpPr>
          <p:cNvPr id="18" name="向右箭號 17"/>
          <p:cNvSpPr/>
          <p:nvPr/>
        </p:nvSpPr>
        <p:spPr>
          <a:xfrm>
            <a:off x="4346598" y="234462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116216" y="1825625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Simple Function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8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4" grpId="0"/>
      <p:bldP spid="15" grpId="0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296537" y="-163773"/>
            <a:ext cx="11286698" cy="45447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-401404" y="2431251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925902" y="371418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2540196" y="226622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613860" y="233796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347417" y="82886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379559" y="3276857"/>
                <a:ext cx="5543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9" y="3276857"/>
                <a:ext cx="55431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91069" y="131052"/>
            <a:ext cx="181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Flowchart</a:t>
            </a:r>
            <a:endParaRPr lang="zh-TW" altLang="en-US" sz="2800" b="1" i="1" u="sng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5714" y="2676692"/>
            <a:ext cx="197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252525"/>
                    </a:solidFill>
                    <a:latin typeface="Arial" panose="020B0604020202020204" pitchFamily="34" charset="0"/>
                  </a:rPr>
                  <a:t>coordinate system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630" t="-5109" r="-5864" b="-14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886836" y="4973216"/>
            <a:ext cx="3468915" cy="901601"/>
            <a:chOff x="1100746" y="5159954"/>
            <a:chExt cx="3468915" cy="901601"/>
          </a:xfrm>
        </p:grpSpPr>
        <p:sp>
          <p:nvSpPr>
            <p:cNvPr id="37" name="矩形 36"/>
            <p:cNvSpPr/>
            <p:nvPr/>
          </p:nvSpPr>
          <p:spPr>
            <a:xfrm>
              <a:off x="1100746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373339" y="5327067"/>
                  <a:ext cx="2960455" cy="5384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339" y="5327067"/>
                  <a:ext cx="2960455" cy="5384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/>
          <p:cNvGrpSpPr/>
          <p:nvPr/>
        </p:nvGrpSpPr>
        <p:grpSpPr>
          <a:xfrm>
            <a:off x="4534932" y="4973216"/>
            <a:ext cx="3885752" cy="901601"/>
            <a:chOff x="4748842" y="5159954"/>
            <a:chExt cx="3885752" cy="901601"/>
          </a:xfrm>
        </p:grpSpPr>
        <p:sp>
          <p:nvSpPr>
            <p:cNvPr id="38" name="矩形 37"/>
            <p:cNvSpPr/>
            <p:nvPr/>
          </p:nvSpPr>
          <p:spPr>
            <a:xfrm>
              <a:off x="4957261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4748842" y="5327067"/>
                  <a:ext cx="3885752" cy="5384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842" y="5327067"/>
                  <a:ext cx="3885752" cy="53848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線接點 41"/>
          <p:cNvCxnSpPr/>
          <p:nvPr/>
        </p:nvCxnSpPr>
        <p:spPr>
          <a:xfrm>
            <a:off x="2427584" y="572835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274436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119984" y="574170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134584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95339" y="5997539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55674" y="6061555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1" name="手繪多邊形 50"/>
          <p:cNvSpPr/>
          <p:nvPr/>
        </p:nvSpPr>
        <p:spPr>
          <a:xfrm>
            <a:off x="1393371" y="5776686"/>
            <a:ext cx="1407886" cy="261590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5542038" y="5814163"/>
            <a:ext cx="1749078" cy="247392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  <p:bldP spid="48" grpId="0"/>
      <p:bldP spid="49" grpId="0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77" y="84154"/>
            <a:ext cx="7886700" cy="68932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the line </a:t>
            </a:r>
            <a:r>
              <a:rPr lang="en-US" altLang="zh-TW" i="1" dirty="0"/>
              <a:t>y</a:t>
            </a:r>
            <a:r>
              <a:rPr lang="en-US" altLang="zh-TW" dirty="0"/>
              <a:t> = (1/2)</a:t>
            </a:r>
            <a:r>
              <a:rPr lang="en-US" altLang="zh-TW" i="1" dirty="0"/>
              <a:t>x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6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091928" y="5109962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3701409" y="3577148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976929" y="3725266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向右箭號 26"/>
          <p:cNvSpPr/>
          <p:nvPr/>
        </p:nvSpPr>
        <p:spPr>
          <a:xfrm>
            <a:off x="5187106" y="2182098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32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blipFill>
                <a:blip r:embed="rId7"/>
                <a:stretch>
                  <a:fillRect r="-7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09002" y="1144040"/>
            <a:ext cx="3245453" cy="2234068"/>
            <a:chOff x="486348" y="4529028"/>
            <a:chExt cx="3245453" cy="223406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18048" y="5265091"/>
              <a:ext cx="2539920" cy="1211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62237" y="4529028"/>
              <a:ext cx="0" cy="2234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6348" y="5987051"/>
              <a:ext cx="3245453" cy="11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rot="13486727">
              <a:off x="1111205" y="5503835"/>
              <a:ext cx="751345" cy="2510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rot="18886727">
              <a:off x="1644330" y="5690951"/>
              <a:ext cx="717483" cy="244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2591581" y="1415752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y</a:t>
            </a:r>
            <a:r>
              <a:rPr lang="en-US" altLang="zh-TW" sz="2400" dirty="0">
                <a:solidFill>
                  <a:srgbClr val="0070C0"/>
                </a:solidFill>
              </a:rPr>
              <a:t> = (1/2)</a:t>
            </a:r>
            <a:r>
              <a:rPr lang="en-US" altLang="zh-TW" sz="2400" i="1" dirty="0">
                <a:solidFill>
                  <a:srgbClr val="0070C0"/>
                </a:solidFill>
              </a:rPr>
              <a:t>x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39"/>
          <p:cNvCxnSpPr/>
          <p:nvPr/>
        </p:nvCxnSpPr>
        <p:spPr>
          <a:xfrm flipH="1">
            <a:off x="840702" y="4752477"/>
            <a:ext cx="2539920" cy="1211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5"/>
          <p:cNvCxnSpPr/>
          <p:nvPr/>
        </p:nvCxnSpPr>
        <p:spPr>
          <a:xfrm>
            <a:off x="1884891" y="4016414"/>
            <a:ext cx="0" cy="22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6"/>
          <p:cNvCxnSpPr/>
          <p:nvPr/>
        </p:nvCxnSpPr>
        <p:spPr>
          <a:xfrm flipH="1" flipV="1">
            <a:off x="709002" y="5474437"/>
            <a:ext cx="3245453" cy="1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Line 11"/>
          <p:cNvSpPr>
            <a:spLocks noChangeShapeType="1"/>
          </p:cNvSpPr>
          <p:nvPr/>
        </p:nvSpPr>
        <p:spPr bwMode="auto">
          <a:xfrm rot="13486727">
            <a:off x="1733475" y="5102941"/>
            <a:ext cx="305704" cy="30399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rot="18886727">
            <a:off x="1954342" y="5318560"/>
            <a:ext cx="293434" cy="3137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2591581" y="4288126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y</a:t>
            </a:r>
            <a:r>
              <a:rPr lang="en-US" altLang="zh-TW" sz="2400" dirty="0">
                <a:solidFill>
                  <a:srgbClr val="0070C0"/>
                </a:solidFill>
              </a:rPr>
              <a:t> = (1/2)</a:t>
            </a:r>
            <a:r>
              <a:rPr lang="en-US" altLang="zh-TW" sz="2400" i="1" dirty="0">
                <a:solidFill>
                  <a:srgbClr val="0070C0"/>
                </a:solidFill>
              </a:rPr>
              <a:t>x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48" grpId="0"/>
      <p:bldP spid="65" grpId="0"/>
      <p:bldP spid="67" grpId="0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Chapter 5.4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915967" y="5832241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530261" y="4384275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603925" y="4456023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337482" y="2946919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7983" y="4541507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35062" y="4541506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82164" y="3235574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linear operator T is diagonalizable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61377" y="59389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75671" y="44909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49335" y="45627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82892" y="30536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63393" y="46482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80472" y="46482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7574" y="33422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188986" y="38824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17484" y="41782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55080" y="41527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54211" y="1352704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-1: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6631" y="1382971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2: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>
            <a:off x="3031014" y="6226292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5400000" flipH="1">
            <a:off x="1645308" y="4778326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 flipH="1" flipV="1">
            <a:off x="5718972" y="4850074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3452529" y="3340970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9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 polynomial of A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5" idx="0"/>
          </p:cNvCxnSpPr>
          <p:nvPr/>
        </p:nvCxnSpPr>
        <p:spPr>
          <a:xfrm>
            <a:off x="2335526" y="3931015"/>
            <a:ext cx="873382" cy="72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55613" y="3939254"/>
            <a:ext cx="861279" cy="715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08392" y="3960053"/>
            <a:ext cx="857224" cy="694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017545" y="2475178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719748" y="3903317"/>
            <a:ext cx="1043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1092" y="463243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9605" y="531082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3025" y="575907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009131" y="2640759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multiplicity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6536711" y="3102424"/>
            <a:ext cx="955246" cy="38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1" idx="2"/>
          </p:cNvCxnSpPr>
          <p:nvPr/>
        </p:nvCxnSpPr>
        <p:spPr>
          <a:xfrm flipV="1">
            <a:off x="4668456" y="3102424"/>
            <a:ext cx="2278743" cy="418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908663" y="3076979"/>
            <a:ext cx="3117905" cy="424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 </a:t>
                </a:r>
                <a:r>
                  <a:rPr lang="en-US" altLang="zh-TW" dirty="0" err="1"/>
                  <a:t>nxn</a:t>
                </a:r>
                <a:r>
                  <a:rPr lang="en-US" altLang="zh-TW" dirty="0"/>
                  <a:t> matrix A is called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diagonalizable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diagonal matrix</a:t>
                </a:r>
              </a:p>
              <a:p>
                <a:pPr lvl="1"/>
                <a:r>
                  <a:rPr lang="en-US" altLang="zh-TW" sz="2800" dirty="0"/>
                  <a:t>P: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invertible matrix</a:t>
                </a:r>
              </a:p>
              <a:p>
                <a:r>
                  <a:rPr lang="en-US" altLang="zh-TW" dirty="0"/>
                  <a:t>Is a matrix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diagonalizable</a:t>
                </a:r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/>
                  <a:t>If yes, find D and P</a:t>
                </a:r>
              </a:p>
              <a:p>
                <a:r>
                  <a:rPr lang="en-US" altLang="zh-TW" dirty="0"/>
                  <a:t>Reference: Textbook 5.3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 all matrices are diagonalizable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85173" y="1672076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3" y="739219"/>
            <a:ext cx="1787582" cy="7486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1589" y="2546136"/>
            <a:ext cx="684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for some invertible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dirty="0">
                <a:sym typeface="Symbol" pitchFamily="18" charset="2"/>
              </a:rPr>
              <a:t> and diagonal </a:t>
            </a:r>
            <a:r>
              <a:rPr lang="en-US" altLang="zh-TW" sz="2400" i="1" dirty="0">
                <a:sym typeface="Symbol" pitchFamily="18" charset="2"/>
              </a:rPr>
              <a:t>D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937083" y="3144914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585534" y="1649713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1225639" y="3141228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492338" y="3142737"/>
            <a:ext cx="707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4415474" y="3127928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968073" y="3130945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422980" y="3127928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085173" y="314273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1262148" y="393991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964080" y="3939910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6386" name="Picture 2" descr="http://www.iconpng.com/png/graphic-icons/er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40" y="3829962"/>
            <a:ext cx="818126" cy="8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0760" y="160773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(?)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71780" y="3653145"/>
            <a:ext cx="19177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 is diagonal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FB98628-872F-4F9B-92B3-FC5E47BD8A67}"/>
                  </a:ext>
                </a:extLst>
              </p:cNvPr>
              <p:cNvSpPr txBox="1"/>
              <p:nvPr/>
            </p:nvSpPr>
            <p:spPr>
              <a:xfrm>
                <a:off x="4498307" y="5022353"/>
                <a:ext cx="341356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FB98628-872F-4F9B-92B3-FC5E47BD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307" y="5022353"/>
                <a:ext cx="341356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73047B7-0CBE-4617-B8AD-345F6DDEB889}"/>
                  </a:ext>
                </a:extLst>
              </p:cNvPr>
              <p:cNvSpPr txBox="1"/>
              <p:nvPr/>
            </p:nvSpPr>
            <p:spPr>
              <a:xfrm>
                <a:off x="1314271" y="5091190"/>
                <a:ext cx="2469202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73047B7-0CBE-4617-B8AD-345F6DDE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71" y="5091190"/>
                <a:ext cx="2469202" cy="1046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A6B9036F-17A7-44D0-9CAC-ACB594ED7D0B}"/>
              </a:ext>
            </a:extLst>
          </p:cNvPr>
          <p:cNvSpPr txBox="1"/>
          <p:nvPr/>
        </p:nvSpPr>
        <p:spPr>
          <a:xfrm>
            <a:off x="5317756" y="4659278"/>
            <a:ext cx="81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0B1803-3D16-4ADE-AC84-E14A71617D7F}"/>
              </a:ext>
            </a:extLst>
          </p:cNvPr>
          <p:cNvSpPr txBox="1"/>
          <p:nvPr/>
        </p:nvSpPr>
        <p:spPr>
          <a:xfrm>
            <a:off x="6948866" y="6091460"/>
            <a:ext cx="81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2FF035-9A30-453E-89E7-EBBE266140F5}"/>
              </a:ext>
            </a:extLst>
          </p:cNvPr>
          <p:cNvSpPr txBox="1"/>
          <p:nvPr/>
        </p:nvSpPr>
        <p:spPr>
          <a:xfrm>
            <a:off x="1838234" y="4714858"/>
            <a:ext cx="81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AE6AD1-AD6B-404F-87CF-2AF4E5DE0DC8}"/>
              </a:ext>
            </a:extLst>
          </p:cNvPr>
          <p:cNvSpPr txBox="1"/>
          <p:nvPr/>
        </p:nvSpPr>
        <p:spPr>
          <a:xfrm>
            <a:off x="3037786" y="6077041"/>
            <a:ext cx="81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4" grpId="0"/>
      <p:bldP spid="6" grpId="0" animBg="1"/>
      <p:bldP spid="7" grpId="0"/>
      <p:bldP spid="22" grpId="0"/>
      <p:bldP spid="8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10907" y="2372438"/>
                <a:ext cx="1674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907" y="2372438"/>
                <a:ext cx="16746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21573" y="181817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73" y="181817"/>
                <a:ext cx="305102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79062" y="780071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62" y="780071"/>
                <a:ext cx="3136051" cy="1310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3280105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80104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031183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31182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>
            <a:off x="3253643" y="2452909"/>
            <a:ext cx="525670" cy="378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1406055" y="301093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420569" y="367666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6046573" y="5479210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BAACE3E-FDB5-4E82-ADEF-97A5EBFD50AF}"/>
                  </a:ext>
                </a:extLst>
              </p:cNvPr>
              <p:cNvSpPr/>
              <p:nvPr/>
            </p:nvSpPr>
            <p:spPr>
              <a:xfrm>
                <a:off x="5784747" y="2141944"/>
                <a:ext cx="3359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BAACE3E-FDB5-4E82-ADEF-97A5EBFD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47" y="2141944"/>
                <a:ext cx="335925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30" grpId="0" animBg="1"/>
      <p:bldP spid="19" grpId="0" animBg="1"/>
      <p:bldP spid="23" grpId="0" animBg="1"/>
      <p:bldP spid="25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28650" y="3639950"/>
            <a:ext cx="82950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eigenvectors that form an invertible matrix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628650" y="5607188"/>
            <a:ext cx="680974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 eigenvectors of A can form a basis for R</a:t>
            </a:r>
            <a:r>
              <a:rPr lang="en-US" altLang="zh-TW" sz="2800" baseline="30000" dirty="0"/>
              <a:t>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628650" y="4593279"/>
            <a:ext cx="57185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independent eigenvectors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 rot="5400000">
            <a:off x="1927482" y="2971300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927481" y="410997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7" name="文字方塊 36"/>
          <p:cNvSpPr txBox="1"/>
          <p:nvPr/>
        </p:nvSpPr>
        <p:spPr>
          <a:xfrm rot="5400000">
            <a:off x="1927480" y="512106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112985" y="5095733"/>
            <a:ext cx="22181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38139" y="6091646"/>
            <a:ext cx="19773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23820" y="3652135"/>
            <a:ext cx="479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</a:t>
            </a:r>
            <a:r>
              <a:rPr lang="en-US" altLang="zh-TW" sz="2800" dirty="0" err="1"/>
              <a:t>diagonalize</a:t>
            </a:r>
            <a:r>
              <a:rPr lang="en-US" altLang="zh-TW" sz="2800" dirty="0"/>
              <a:t> a matrix A?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2405115" y="5467105"/>
            <a:ext cx="64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eigenvalues corresponding to the eigenvectors in P form the </a:t>
            </a:r>
            <a:r>
              <a:rPr lang="en-US" altLang="zh-TW" sz="2400" dirty="0">
                <a:sym typeface="Symbol" pitchFamily="18" charset="2"/>
              </a:rPr>
              <a:t> diagonal matrix </a:t>
            </a:r>
            <a:r>
              <a:rPr lang="en-US" altLang="zh-TW" sz="2400" i="1" dirty="0">
                <a:sym typeface="Symbol" pitchFamily="18" charset="2"/>
              </a:rPr>
              <a:t>D.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2405115" y="4385175"/>
            <a:ext cx="6738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i="1"/>
              <a:t>n</a:t>
            </a:r>
            <a:r>
              <a:rPr lang="en-US" altLang="zh-TW" sz="2400"/>
              <a:t> independent </a:t>
            </a:r>
            <a:r>
              <a:rPr lang="en-US" altLang="zh-TW" sz="2400" dirty="0"/>
              <a:t>eigenvectors corresponding if possible, and form an invertible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6547" y="4569842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1: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16547" y="5529479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2: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7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6904317" y="4506976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579973" y="4480632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965008" y="4500688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175756" y="2821924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7206" y="402777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312" y="456200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2866" y="501025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449" r="-39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8397" r="-30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36685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365459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65709" y="3702922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10327" y="395741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30321" y="449092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4766110" y="5898074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3564073" y="5168890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541294" y="5127355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429190" y="5135212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708465" y="5279604"/>
            <a:ext cx="1454065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4" idx="5"/>
          </p:cNvCxnSpPr>
          <p:nvPr/>
        </p:nvCxnSpPr>
        <p:spPr>
          <a:xfrm>
            <a:off x="5664540" y="5250601"/>
            <a:ext cx="251095" cy="752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6553229" y="5279604"/>
            <a:ext cx="918889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6" grpId="0"/>
      <p:bldP spid="7" grpId="0"/>
      <p:bldP spid="8" grpId="0"/>
      <p:bldP spid="9" grpId="0"/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1450</Words>
  <Application>Microsoft Office PowerPoint</Application>
  <PresentationFormat>如螢幕大小 (4:3)</PresentationFormat>
  <Paragraphs>415</Paragraphs>
  <Slides>26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Academy Engraved LET</vt:lpstr>
      <vt:lpstr>微軟正黑體</vt:lpstr>
      <vt:lpstr>Arial</vt:lpstr>
      <vt:lpstr>Calibri</vt:lpstr>
      <vt:lpstr>Calibri Light</vt:lpstr>
      <vt:lpstr>Cambria Math</vt:lpstr>
      <vt:lpstr>Script MT Bold</vt:lpstr>
      <vt:lpstr>Symbol</vt:lpstr>
      <vt:lpstr>Office 佈景主題</vt:lpstr>
      <vt:lpstr>方程式</vt:lpstr>
      <vt:lpstr>Equation</vt:lpstr>
      <vt:lpstr>Diagonalization (對角化)</vt:lpstr>
      <vt:lpstr>Review</vt:lpstr>
      <vt:lpstr>Review</vt:lpstr>
      <vt:lpstr>Outline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 - Example</vt:lpstr>
      <vt:lpstr>Test for a Diagonalizable Matrix </vt:lpstr>
      <vt:lpstr>Independent Eigenvectors</vt:lpstr>
      <vt:lpstr>Application of Diagonalization</vt:lpstr>
      <vt:lpstr>PowerPoint 簡報</vt:lpstr>
      <vt:lpstr>Diagonalizable</vt:lpstr>
      <vt:lpstr>PowerPoint 簡報</vt:lpstr>
      <vt:lpstr>Diagonalization of Linear Operator</vt:lpstr>
      <vt:lpstr>Diagonalization of Linear Operator</vt:lpstr>
      <vt:lpstr>Review</vt:lpstr>
      <vt:lpstr>PowerPoint 簡報</vt:lpstr>
      <vt:lpstr>PowerPoint 簡報</vt:lpstr>
      <vt:lpstr>Diagonalization of Linear Operator</vt:lpstr>
      <vt:lpstr>Diagonalization of Linear Operator</vt:lpstr>
      <vt:lpstr>Diagonalization of Linear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Diagonalization (對角化)</dc:title>
  <dc:creator>Hung-yi Lee</dc:creator>
  <cp:lastModifiedBy>Hung-yi Lee</cp:lastModifiedBy>
  <cp:revision>8</cp:revision>
  <dcterms:created xsi:type="dcterms:W3CDTF">2020-11-26T14:03:32Z</dcterms:created>
  <dcterms:modified xsi:type="dcterms:W3CDTF">2021-11-22T12:08:25Z</dcterms:modified>
</cp:coreProperties>
</file>