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62" r:id="rId5"/>
    <p:sldId id="263" r:id="rId6"/>
    <p:sldId id="315" r:id="rId7"/>
    <p:sldId id="264" r:id="rId8"/>
    <p:sldId id="289" r:id="rId9"/>
    <p:sldId id="288" r:id="rId10"/>
    <p:sldId id="305" r:id="rId11"/>
    <p:sldId id="259" r:id="rId12"/>
    <p:sldId id="303" r:id="rId13"/>
    <p:sldId id="304" r:id="rId14"/>
    <p:sldId id="306" r:id="rId15"/>
    <p:sldId id="270" r:id="rId16"/>
    <p:sldId id="260" r:id="rId17"/>
    <p:sldId id="290" r:id="rId18"/>
    <p:sldId id="291" r:id="rId19"/>
    <p:sldId id="273" r:id="rId20"/>
    <p:sldId id="307" r:id="rId21"/>
    <p:sldId id="309" r:id="rId22"/>
    <p:sldId id="313" r:id="rId23"/>
    <p:sldId id="287" r:id="rId24"/>
    <p:sldId id="314" r:id="rId25"/>
    <p:sldId id="261" r:id="rId26"/>
    <p:sldId id="312" r:id="rId27"/>
    <p:sldId id="294" r:id="rId28"/>
    <p:sldId id="298" r:id="rId29"/>
    <p:sldId id="299" r:id="rId30"/>
    <p:sldId id="300" r:id="rId31"/>
    <p:sldId id="301" r:id="rId32"/>
    <p:sldId id="302" r:id="rId33"/>
    <p:sldId id="311" r:id="rId34"/>
    <p:sldId id="282" r:id="rId35"/>
    <p:sldId id="296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0438" autoAdjust="0"/>
  </p:normalViewPr>
  <p:slideViewPr>
    <p:cSldViewPr snapToGrid="0">
      <p:cViewPr varScale="1">
        <p:scale>
          <a:sx n="79" d="100"/>
          <a:sy n="79" d="100"/>
        </p:scale>
        <p:origin x="10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F4222-3E82-412A-A412-7F4D3CE81BF5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A901B8-A830-429B-88C2-76B0DCD1C6ED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Complement</a:t>
          </a:r>
          <a:endParaRPr lang="zh-TW" altLang="en-US" sz="3200" dirty="0"/>
        </a:p>
      </dgm:t>
    </dgm:pt>
    <dgm:pt modelId="{9506B884-F139-4DBB-A06D-EB2381CBCA1C}" type="par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5EE9E166-CC71-4920-B61E-5A321D9F65CF}" type="sib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163444FA-F2F4-43AC-B206-6506F091053A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Projection</a:t>
          </a:r>
          <a:endParaRPr lang="zh-TW" altLang="en-US" sz="3200" dirty="0"/>
        </a:p>
      </dgm:t>
    </dgm:pt>
    <dgm:pt modelId="{20668738-5D43-41CF-9F9D-4F438FFD9984}" type="parTrans" cxnId="{4F1BA2C7-3AA7-4C87-8C60-44C08D59FE82}">
      <dgm:prSet/>
      <dgm:spPr/>
      <dgm:t>
        <a:bodyPr/>
        <a:lstStyle/>
        <a:p>
          <a:endParaRPr lang="zh-TW" altLang="en-US"/>
        </a:p>
      </dgm:t>
    </dgm:pt>
    <dgm:pt modelId="{2A709AA2-DE75-460D-8B55-A2A7CB62C5FE}" type="sibTrans" cxnId="{4F1BA2C7-3AA7-4C87-8C60-44C08D59FE82}">
      <dgm:prSet/>
      <dgm:spPr/>
      <dgm:t>
        <a:bodyPr/>
        <a:lstStyle/>
        <a:p>
          <a:endParaRPr lang="zh-TW" altLang="en-US"/>
        </a:p>
      </dgm:t>
    </dgm:pt>
    <dgm:pt modelId="{ACF5154C-B0C1-4DCE-9F36-A255DC4C4819}">
      <dgm:prSet phldrT="[文字]" custT="1"/>
      <dgm:spPr/>
      <dgm:t>
        <a:bodyPr/>
        <a:lstStyle/>
        <a:p>
          <a:pPr algn="ctr"/>
          <a:r>
            <a:rPr lang="en-US" altLang="zh-TW" sz="3200" dirty="0"/>
            <a:t>How to do Orthogonal Projection</a:t>
          </a:r>
          <a:endParaRPr lang="zh-TW" altLang="en-US" sz="3200" dirty="0"/>
        </a:p>
      </dgm:t>
    </dgm:pt>
    <dgm:pt modelId="{54E635C1-8590-45B0-9C92-FF0221FEF458}" type="parTrans" cxnId="{2AA9C9BB-0EFC-4D5B-98E1-EB331DC7F847}">
      <dgm:prSet/>
      <dgm:spPr/>
      <dgm:t>
        <a:bodyPr/>
        <a:lstStyle/>
        <a:p>
          <a:endParaRPr lang="zh-TW" altLang="en-US"/>
        </a:p>
      </dgm:t>
    </dgm:pt>
    <dgm:pt modelId="{4D5138E1-F529-4C70-A22A-A31809B1F45F}" type="sibTrans" cxnId="{2AA9C9BB-0EFC-4D5B-98E1-EB331DC7F847}">
      <dgm:prSet/>
      <dgm:spPr/>
      <dgm:t>
        <a:bodyPr/>
        <a:lstStyle/>
        <a:p>
          <a:endParaRPr lang="zh-TW" altLang="en-US"/>
        </a:p>
      </dgm:t>
    </dgm:pt>
    <dgm:pt modelId="{7CC5AB24-A614-45F5-B9BC-9E54894116F0}">
      <dgm:prSet phldrT="[文字]" custT="1"/>
      <dgm:spPr/>
      <dgm:t>
        <a:bodyPr/>
        <a:lstStyle/>
        <a:p>
          <a:pPr algn="ctr"/>
          <a:r>
            <a:rPr lang="en-US" altLang="zh-TW" sz="3200" dirty="0"/>
            <a:t>Application of Orthogonal Projection</a:t>
          </a:r>
          <a:endParaRPr lang="zh-TW" altLang="en-US" sz="3200" dirty="0"/>
        </a:p>
      </dgm:t>
    </dgm:pt>
    <dgm:pt modelId="{A3CDA81B-9B66-4E40-B450-99C8BBF6942C}" type="parTrans" cxnId="{3BA25CC5-8DF1-42A9-9829-2C1854F950A3}">
      <dgm:prSet/>
      <dgm:spPr/>
      <dgm:t>
        <a:bodyPr/>
        <a:lstStyle/>
        <a:p>
          <a:endParaRPr lang="zh-TW" altLang="en-US"/>
        </a:p>
      </dgm:t>
    </dgm:pt>
    <dgm:pt modelId="{4A5B9097-3455-4BA6-8ADB-9F861E11BB6B}" type="sibTrans" cxnId="{3BA25CC5-8DF1-42A9-9829-2C1854F950A3}">
      <dgm:prSet/>
      <dgm:spPr/>
      <dgm:t>
        <a:bodyPr/>
        <a:lstStyle/>
        <a:p>
          <a:endParaRPr lang="zh-TW" altLang="en-US"/>
        </a:p>
      </dgm:t>
    </dgm:pt>
    <dgm:pt modelId="{917684B6-6BEA-4040-991D-5A9002B6C0A9}" type="pres">
      <dgm:prSet presAssocID="{C26F4222-3E82-412A-A412-7F4D3CE81BF5}" presName="linear" presStyleCnt="0">
        <dgm:presLayoutVars>
          <dgm:animLvl val="lvl"/>
          <dgm:resizeHandles val="exact"/>
        </dgm:presLayoutVars>
      </dgm:prSet>
      <dgm:spPr/>
    </dgm:pt>
    <dgm:pt modelId="{06232858-2C18-44D0-B396-1FC8356EBD62}" type="pres">
      <dgm:prSet presAssocID="{80A901B8-A830-429B-88C2-76B0DCD1C6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AB62DD-F18D-4A81-BB92-EC3EC2D3CED6}" type="pres">
      <dgm:prSet presAssocID="{5EE9E166-CC71-4920-B61E-5A321D9F65CF}" presName="spacer" presStyleCnt="0"/>
      <dgm:spPr/>
    </dgm:pt>
    <dgm:pt modelId="{D71E7401-7174-412A-AFBA-48636308CF5B}" type="pres">
      <dgm:prSet presAssocID="{163444FA-F2F4-43AC-B206-6506F091053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F97F8C-381F-4E1A-8D1D-ABBE87F023A5}" type="pres">
      <dgm:prSet presAssocID="{2A709AA2-DE75-460D-8B55-A2A7CB62C5FE}" presName="spacer" presStyleCnt="0"/>
      <dgm:spPr/>
    </dgm:pt>
    <dgm:pt modelId="{AF76D8E4-2F28-4529-AA64-D4A7866844B8}" type="pres">
      <dgm:prSet presAssocID="{ACF5154C-B0C1-4DCE-9F36-A255DC4C48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CAA9804-3614-41E3-8FBE-53006C5CFF19}" type="pres">
      <dgm:prSet presAssocID="{4D5138E1-F529-4C70-A22A-A31809B1F45F}" presName="spacer" presStyleCnt="0"/>
      <dgm:spPr/>
    </dgm:pt>
    <dgm:pt modelId="{A51679AE-F022-4946-AF9A-8BB93EAA3E00}" type="pres">
      <dgm:prSet presAssocID="{7CC5AB24-A614-45F5-B9BC-9E54894116F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881401D-75FE-4482-A618-1F350F4544E8}" type="presOf" srcId="{163444FA-F2F4-43AC-B206-6506F091053A}" destId="{D71E7401-7174-412A-AFBA-48636308CF5B}" srcOrd="0" destOrd="0" presId="urn:microsoft.com/office/officeart/2005/8/layout/vList2"/>
    <dgm:cxn modelId="{9338D35F-136B-48B1-91A8-57F6072F5D0A}" type="presOf" srcId="{80A901B8-A830-429B-88C2-76B0DCD1C6ED}" destId="{06232858-2C18-44D0-B396-1FC8356EBD62}" srcOrd="0" destOrd="0" presId="urn:microsoft.com/office/officeart/2005/8/layout/vList2"/>
    <dgm:cxn modelId="{F6F08152-C9FF-4035-8CB7-3C6A47CF61E3}" type="presOf" srcId="{C26F4222-3E82-412A-A412-7F4D3CE81BF5}" destId="{917684B6-6BEA-4040-991D-5A9002B6C0A9}" srcOrd="0" destOrd="0" presId="urn:microsoft.com/office/officeart/2005/8/layout/vList2"/>
    <dgm:cxn modelId="{0F1F1455-3A10-405C-9B01-E3D5981E2FCF}" type="presOf" srcId="{ACF5154C-B0C1-4DCE-9F36-A255DC4C4819}" destId="{AF76D8E4-2F28-4529-AA64-D4A7866844B8}" srcOrd="0" destOrd="0" presId="urn:microsoft.com/office/officeart/2005/8/layout/vList2"/>
    <dgm:cxn modelId="{2AA9C9BB-0EFC-4D5B-98E1-EB331DC7F847}" srcId="{C26F4222-3E82-412A-A412-7F4D3CE81BF5}" destId="{ACF5154C-B0C1-4DCE-9F36-A255DC4C4819}" srcOrd="2" destOrd="0" parTransId="{54E635C1-8590-45B0-9C92-FF0221FEF458}" sibTransId="{4D5138E1-F529-4C70-A22A-A31809B1F45F}"/>
    <dgm:cxn modelId="{3BA25CC5-8DF1-42A9-9829-2C1854F950A3}" srcId="{C26F4222-3E82-412A-A412-7F4D3CE81BF5}" destId="{7CC5AB24-A614-45F5-B9BC-9E54894116F0}" srcOrd="3" destOrd="0" parTransId="{A3CDA81B-9B66-4E40-B450-99C8BBF6942C}" sibTransId="{4A5B9097-3455-4BA6-8ADB-9F861E11BB6B}"/>
    <dgm:cxn modelId="{4F1BA2C7-3AA7-4C87-8C60-44C08D59FE82}" srcId="{C26F4222-3E82-412A-A412-7F4D3CE81BF5}" destId="{163444FA-F2F4-43AC-B206-6506F091053A}" srcOrd="1" destOrd="0" parTransId="{20668738-5D43-41CF-9F9D-4F438FFD9984}" sibTransId="{2A709AA2-DE75-460D-8B55-A2A7CB62C5FE}"/>
    <dgm:cxn modelId="{808F68D6-6EAB-4244-BB5A-D9B2E07067CB}" type="presOf" srcId="{7CC5AB24-A614-45F5-B9BC-9E54894116F0}" destId="{A51679AE-F022-4946-AF9A-8BB93EAA3E00}" srcOrd="0" destOrd="0" presId="urn:microsoft.com/office/officeart/2005/8/layout/vList2"/>
    <dgm:cxn modelId="{34BEE8EB-6830-4A3E-9FCA-258CE089F25D}" srcId="{C26F4222-3E82-412A-A412-7F4D3CE81BF5}" destId="{80A901B8-A830-429B-88C2-76B0DCD1C6ED}" srcOrd="0" destOrd="0" parTransId="{9506B884-F139-4DBB-A06D-EB2381CBCA1C}" sibTransId="{5EE9E166-CC71-4920-B61E-5A321D9F65CF}"/>
    <dgm:cxn modelId="{57EDDB3D-58FB-45C5-B4DF-ADAB04581CE4}" type="presParOf" srcId="{917684B6-6BEA-4040-991D-5A9002B6C0A9}" destId="{06232858-2C18-44D0-B396-1FC8356EBD62}" srcOrd="0" destOrd="0" presId="urn:microsoft.com/office/officeart/2005/8/layout/vList2"/>
    <dgm:cxn modelId="{41A86EBB-7A9E-4BA8-BAEC-4679F1FFDB20}" type="presParOf" srcId="{917684B6-6BEA-4040-991D-5A9002B6C0A9}" destId="{E1AB62DD-F18D-4A81-BB92-EC3EC2D3CED6}" srcOrd="1" destOrd="0" presId="urn:microsoft.com/office/officeart/2005/8/layout/vList2"/>
    <dgm:cxn modelId="{3DCC6EA6-F470-4C6C-8E24-F53947E15A47}" type="presParOf" srcId="{917684B6-6BEA-4040-991D-5A9002B6C0A9}" destId="{D71E7401-7174-412A-AFBA-48636308CF5B}" srcOrd="2" destOrd="0" presId="urn:microsoft.com/office/officeart/2005/8/layout/vList2"/>
    <dgm:cxn modelId="{C9743484-F659-4CD4-AF59-1EEC3CB1804D}" type="presParOf" srcId="{917684B6-6BEA-4040-991D-5A9002B6C0A9}" destId="{39F97F8C-381F-4E1A-8D1D-ABBE87F023A5}" srcOrd="3" destOrd="0" presId="urn:microsoft.com/office/officeart/2005/8/layout/vList2"/>
    <dgm:cxn modelId="{76745F7C-9050-4604-828A-192BDDF05B62}" type="presParOf" srcId="{917684B6-6BEA-4040-991D-5A9002B6C0A9}" destId="{AF76D8E4-2F28-4529-AA64-D4A7866844B8}" srcOrd="4" destOrd="0" presId="urn:microsoft.com/office/officeart/2005/8/layout/vList2"/>
    <dgm:cxn modelId="{623BE99D-8FB0-49FF-883A-03A54F9B21DB}" type="presParOf" srcId="{917684B6-6BEA-4040-991D-5A9002B6C0A9}" destId="{ACAA9804-3614-41E3-8FBE-53006C5CFF19}" srcOrd="5" destOrd="0" presId="urn:microsoft.com/office/officeart/2005/8/layout/vList2"/>
    <dgm:cxn modelId="{9A4F6F9E-AAA6-45AF-9A1A-05226FF4EAD6}" type="presParOf" srcId="{917684B6-6BEA-4040-991D-5A9002B6C0A9}" destId="{A51679AE-F022-4946-AF9A-8BB93EAA3E0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6F4222-3E82-412A-A412-7F4D3CE81BF5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A901B8-A830-429B-88C2-76B0DCD1C6ED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Complement</a:t>
          </a:r>
          <a:endParaRPr lang="zh-TW" altLang="en-US" sz="3200" dirty="0"/>
        </a:p>
      </dgm:t>
    </dgm:pt>
    <dgm:pt modelId="{9506B884-F139-4DBB-A06D-EB2381CBCA1C}" type="par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5EE9E166-CC71-4920-B61E-5A321D9F65CF}" type="sib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2D174C50-0C73-4D9C-B654-8FDD1DED3355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Projection</a:t>
          </a:r>
          <a:endParaRPr lang="zh-TW" altLang="en-US" sz="3200" dirty="0"/>
        </a:p>
      </dgm:t>
    </dgm:pt>
    <dgm:pt modelId="{1F60D206-A92A-419A-84B8-E785221FC4AC}" type="parTrans" cxnId="{63054641-A305-4568-A990-8BA2D4197AEF}">
      <dgm:prSet/>
      <dgm:spPr/>
      <dgm:t>
        <a:bodyPr/>
        <a:lstStyle/>
        <a:p>
          <a:endParaRPr lang="zh-TW" altLang="en-US"/>
        </a:p>
      </dgm:t>
    </dgm:pt>
    <dgm:pt modelId="{2011120E-A0E1-451D-9A94-2F946489E70C}" type="sibTrans" cxnId="{63054641-A305-4568-A990-8BA2D4197AEF}">
      <dgm:prSet/>
      <dgm:spPr/>
      <dgm:t>
        <a:bodyPr/>
        <a:lstStyle/>
        <a:p>
          <a:endParaRPr lang="zh-TW" altLang="en-US"/>
        </a:p>
      </dgm:t>
    </dgm:pt>
    <dgm:pt modelId="{BEEDEE52-53D7-4284-AF52-6EFD8F0BD26A}">
      <dgm:prSet phldrT="[文字]" custT="1"/>
      <dgm:spPr/>
      <dgm:t>
        <a:bodyPr/>
        <a:lstStyle/>
        <a:p>
          <a:pPr algn="ctr"/>
          <a:r>
            <a:rPr lang="en-US" altLang="zh-TW" sz="3200" dirty="0"/>
            <a:t>How to do Orthogonal Projection</a:t>
          </a:r>
          <a:endParaRPr lang="zh-TW" altLang="en-US" sz="3200" dirty="0"/>
        </a:p>
      </dgm:t>
    </dgm:pt>
    <dgm:pt modelId="{2F812A5C-DEA8-4F48-9F19-605ABD9BDFB4}" type="parTrans" cxnId="{A6CB1C2A-7843-4808-94E5-74EDACA44DB5}">
      <dgm:prSet/>
      <dgm:spPr/>
      <dgm:t>
        <a:bodyPr/>
        <a:lstStyle/>
        <a:p>
          <a:endParaRPr lang="zh-TW" altLang="en-US"/>
        </a:p>
      </dgm:t>
    </dgm:pt>
    <dgm:pt modelId="{EC1BF146-7DB1-44E7-B5B1-43C7D2A09899}" type="sibTrans" cxnId="{A6CB1C2A-7843-4808-94E5-74EDACA44DB5}">
      <dgm:prSet/>
      <dgm:spPr/>
      <dgm:t>
        <a:bodyPr/>
        <a:lstStyle/>
        <a:p>
          <a:endParaRPr lang="zh-TW" altLang="en-US"/>
        </a:p>
      </dgm:t>
    </dgm:pt>
    <dgm:pt modelId="{6CBDFE1F-C103-4496-812B-EAF8F99B1097}">
      <dgm:prSet phldrT="[文字]" custT="1"/>
      <dgm:spPr/>
      <dgm:t>
        <a:bodyPr/>
        <a:lstStyle/>
        <a:p>
          <a:pPr algn="ctr"/>
          <a:r>
            <a:rPr lang="en-US" altLang="zh-TW" sz="3200" dirty="0"/>
            <a:t>Application of Orthogonal Projection</a:t>
          </a:r>
          <a:endParaRPr lang="zh-TW" altLang="en-US" sz="3200" dirty="0"/>
        </a:p>
      </dgm:t>
    </dgm:pt>
    <dgm:pt modelId="{F7C5F0E7-AEB6-41FE-B0C5-C50518B5C291}" type="parTrans" cxnId="{70BBC20A-B8E1-42CF-8EA8-7042F3EE1AC9}">
      <dgm:prSet/>
      <dgm:spPr/>
      <dgm:t>
        <a:bodyPr/>
        <a:lstStyle/>
        <a:p>
          <a:endParaRPr lang="zh-TW" altLang="en-US"/>
        </a:p>
      </dgm:t>
    </dgm:pt>
    <dgm:pt modelId="{D37CFF86-A7B7-4913-A1CA-9BC71E053D11}" type="sibTrans" cxnId="{70BBC20A-B8E1-42CF-8EA8-7042F3EE1AC9}">
      <dgm:prSet/>
      <dgm:spPr/>
      <dgm:t>
        <a:bodyPr/>
        <a:lstStyle/>
        <a:p>
          <a:endParaRPr lang="zh-TW" altLang="en-US"/>
        </a:p>
      </dgm:t>
    </dgm:pt>
    <dgm:pt modelId="{917684B6-6BEA-4040-991D-5A9002B6C0A9}" type="pres">
      <dgm:prSet presAssocID="{C26F4222-3E82-412A-A412-7F4D3CE81BF5}" presName="linear" presStyleCnt="0">
        <dgm:presLayoutVars>
          <dgm:animLvl val="lvl"/>
          <dgm:resizeHandles val="exact"/>
        </dgm:presLayoutVars>
      </dgm:prSet>
      <dgm:spPr/>
    </dgm:pt>
    <dgm:pt modelId="{06232858-2C18-44D0-B396-1FC8356EBD62}" type="pres">
      <dgm:prSet presAssocID="{80A901B8-A830-429B-88C2-76B0DCD1C6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AB62DD-F18D-4A81-BB92-EC3EC2D3CED6}" type="pres">
      <dgm:prSet presAssocID="{5EE9E166-CC71-4920-B61E-5A321D9F65CF}" presName="spacer" presStyleCnt="0"/>
      <dgm:spPr/>
    </dgm:pt>
    <dgm:pt modelId="{5EFB0D23-7EC8-4533-920E-F726D3AEE066}" type="pres">
      <dgm:prSet presAssocID="{2D174C50-0C73-4D9C-B654-8FDD1DED335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860D3F-E5AE-4BAA-8EB5-643B4B44EC91}" type="pres">
      <dgm:prSet presAssocID="{2011120E-A0E1-451D-9A94-2F946489E70C}" presName="spacer" presStyleCnt="0"/>
      <dgm:spPr/>
    </dgm:pt>
    <dgm:pt modelId="{0DF772D5-D3EF-436D-AE39-647239F562C7}" type="pres">
      <dgm:prSet presAssocID="{BEEDEE52-53D7-4284-AF52-6EFD8F0BD26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8073C93-72AD-4491-AB0D-6D73030A0D6C}" type="pres">
      <dgm:prSet presAssocID="{EC1BF146-7DB1-44E7-B5B1-43C7D2A09899}" presName="spacer" presStyleCnt="0"/>
      <dgm:spPr/>
    </dgm:pt>
    <dgm:pt modelId="{209103DC-E6AB-4187-B5C6-57351ABF222A}" type="pres">
      <dgm:prSet presAssocID="{6CBDFE1F-C103-4496-812B-EAF8F99B109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0BBC20A-B8E1-42CF-8EA8-7042F3EE1AC9}" srcId="{C26F4222-3E82-412A-A412-7F4D3CE81BF5}" destId="{6CBDFE1F-C103-4496-812B-EAF8F99B1097}" srcOrd="3" destOrd="0" parTransId="{F7C5F0E7-AEB6-41FE-B0C5-C50518B5C291}" sibTransId="{D37CFF86-A7B7-4913-A1CA-9BC71E053D11}"/>
    <dgm:cxn modelId="{A6CB1C2A-7843-4808-94E5-74EDACA44DB5}" srcId="{C26F4222-3E82-412A-A412-7F4D3CE81BF5}" destId="{BEEDEE52-53D7-4284-AF52-6EFD8F0BD26A}" srcOrd="2" destOrd="0" parTransId="{2F812A5C-DEA8-4F48-9F19-605ABD9BDFB4}" sibTransId="{EC1BF146-7DB1-44E7-B5B1-43C7D2A09899}"/>
    <dgm:cxn modelId="{46C8B260-7D23-469F-8B0B-7431CC2BD879}" type="presOf" srcId="{BEEDEE52-53D7-4284-AF52-6EFD8F0BD26A}" destId="{0DF772D5-D3EF-436D-AE39-647239F562C7}" srcOrd="0" destOrd="0" presId="urn:microsoft.com/office/officeart/2005/8/layout/vList2"/>
    <dgm:cxn modelId="{63054641-A305-4568-A990-8BA2D4197AEF}" srcId="{C26F4222-3E82-412A-A412-7F4D3CE81BF5}" destId="{2D174C50-0C73-4D9C-B654-8FDD1DED3355}" srcOrd="1" destOrd="0" parTransId="{1F60D206-A92A-419A-84B8-E785221FC4AC}" sibTransId="{2011120E-A0E1-451D-9A94-2F946489E70C}"/>
    <dgm:cxn modelId="{AA7E236D-EEBB-4DAB-B9DB-0BE3C29BB43C}" type="presOf" srcId="{80A901B8-A830-429B-88C2-76B0DCD1C6ED}" destId="{06232858-2C18-44D0-B396-1FC8356EBD62}" srcOrd="0" destOrd="0" presId="urn:microsoft.com/office/officeart/2005/8/layout/vList2"/>
    <dgm:cxn modelId="{F92B5C52-5197-443B-A0C5-A7E9EC435734}" type="presOf" srcId="{2D174C50-0C73-4D9C-B654-8FDD1DED3355}" destId="{5EFB0D23-7EC8-4533-920E-F726D3AEE066}" srcOrd="0" destOrd="0" presId="urn:microsoft.com/office/officeart/2005/8/layout/vList2"/>
    <dgm:cxn modelId="{89EE52A6-4D9C-4324-B9DD-7FD738E5562A}" type="presOf" srcId="{C26F4222-3E82-412A-A412-7F4D3CE81BF5}" destId="{917684B6-6BEA-4040-991D-5A9002B6C0A9}" srcOrd="0" destOrd="0" presId="urn:microsoft.com/office/officeart/2005/8/layout/vList2"/>
    <dgm:cxn modelId="{16D25BD3-09EF-4A36-9C09-865F85985659}" type="presOf" srcId="{6CBDFE1F-C103-4496-812B-EAF8F99B1097}" destId="{209103DC-E6AB-4187-B5C6-57351ABF222A}" srcOrd="0" destOrd="0" presId="urn:microsoft.com/office/officeart/2005/8/layout/vList2"/>
    <dgm:cxn modelId="{34BEE8EB-6830-4A3E-9FCA-258CE089F25D}" srcId="{C26F4222-3E82-412A-A412-7F4D3CE81BF5}" destId="{80A901B8-A830-429B-88C2-76B0DCD1C6ED}" srcOrd="0" destOrd="0" parTransId="{9506B884-F139-4DBB-A06D-EB2381CBCA1C}" sibTransId="{5EE9E166-CC71-4920-B61E-5A321D9F65CF}"/>
    <dgm:cxn modelId="{85BCCC5D-2D34-4DB7-9D28-3FA316461E5A}" type="presParOf" srcId="{917684B6-6BEA-4040-991D-5A9002B6C0A9}" destId="{06232858-2C18-44D0-B396-1FC8356EBD62}" srcOrd="0" destOrd="0" presId="urn:microsoft.com/office/officeart/2005/8/layout/vList2"/>
    <dgm:cxn modelId="{FFBB418D-11DA-4C7C-8508-AEDCE78561CD}" type="presParOf" srcId="{917684B6-6BEA-4040-991D-5A9002B6C0A9}" destId="{E1AB62DD-F18D-4A81-BB92-EC3EC2D3CED6}" srcOrd="1" destOrd="0" presId="urn:microsoft.com/office/officeart/2005/8/layout/vList2"/>
    <dgm:cxn modelId="{E3AB71B0-5CCE-4A71-9C22-C6FCA4DD0E90}" type="presParOf" srcId="{917684B6-6BEA-4040-991D-5A9002B6C0A9}" destId="{5EFB0D23-7EC8-4533-920E-F726D3AEE066}" srcOrd="2" destOrd="0" presId="urn:microsoft.com/office/officeart/2005/8/layout/vList2"/>
    <dgm:cxn modelId="{0DC99F12-EA88-4775-8A48-570C202DB071}" type="presParOf" srcId="{917684B6-6BEA-4040-991D-5A9002B6C0A9}" destId="{B0860D3F-E5AE-4BAA-8EB5-643B4B44EC91}" srcOrd="3" destOrd="0" presId="urn:microsoft.com/office/officeart/2005/8/layout/vList2"/>
    <dgm:cxn modelId="{0CCAF389-624A-45D5-BEAD-21047B9EC545}" type="presParOf" srcId="{917684B6-6BEA-4040-991D-5A9002B6C0A9}" destId="{0DF772D5-D3EF-436D-AE39-647239F562C7}" srcOrd="4" destOrd="0" presId="urn:microsoft.com/office/officeart/2005/8/layout/vList2"/>
    <dgm:cxn modelId="{783C5437-E8D5-480D-BA1A-5C6AD8D71D59}" type="presParOf" srcId="{917684B6-6BEA-4040-991D-5A9002B6C0A9}" destId="{78073C93-72AD-4491-AB0D-6D73030A0D6C}" srcOrd="5" destOrd="0" presId="urn:microsoft.com/office/officeart/2005/8/layout/vList2"/>
    <dgm:cxn modelId="{5B385B34-DDF8-4E4A-A508-2119CE3B1400}" type="presParOf" srcId="{917684B6-6BEA-4040-991D-5A9002B6C0A9}" destId="{209103DC-E6AB-4187-B5C6-57351ABF22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6F4222-3E82-412A-A412-7F4D3CE81BF5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A901B8-A830-429B-88C2-76B0DCD1C6ED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Projection</a:t>
          </a:r>
          <a:endParaRPr lang="zh-TW" altLang="en-US" sz="3200" dirty="0"/>
        </a:p>
      </dgm:t>
    </dgm:pt>
    <dgm:pt modelId="{9506B884-F139-4DBB-A06D-EB2381CBCA1C}" type="par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5EE9E166-CC71-4920-B61E-5A321D9F65CF}" type="sib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AE1CF834-3C7E-452A-B180-BC75006309B5}">
      <dgm:prSet phldrT="[文字]" custT="1"/>
      <dgm:spPr/>
      <dgm:t>
        <a:bodyPr/>
        <a:lstStyle/>
        <a:p>
          <a:pPr algn="ctr"/>
          <a:r>
            <a:rPr lang="en-US" altLang="zh-TW" sz="3200" dirty="0"/>
            <a:t>How to do Orthogonal Projection</a:t>
          </a:r>
          <a:endParaRPr lang="zh-TW" altLang="en-US" sz="3200" dirty="0"/>
        </a:p>
      </dgm:t>
    </dgm:pt>
    <dgm:pt modelId="{E59C106B-F2CC-4D82-B36D-17FCE787BE34}" type="parTrans" cxnId="{6875456F-759A-49BE-8049-55F7FE582A54}">
      <dgm:prSet/>
      <dgm:spPr/>
      <dgm:t>
        <a:bodyPr/>
        <a:lstStyle/>
        <a:p>
          <a:endParaRPr lang="zh-TW" altLang="en-US"/>
        </a:p>
      </dgm:t>
    </dgm:pt>
    <dgm:pt modelId="{3B304760-9587-4D4E-BE0F-7DE390C72A78}" type="sibTrans" cxnId="{6875456F-759A-49BE-8049-55F7FE582A54}">
      <dgm:prSet/>
      <dgm:spPr/>
      <dgm:t>
        <a:bodyPr/>
        <a:lstStyle/>
        <a:p>
          <a:endParaRPr lang="zh-TW" altLang="en-US"/>
        </a:p>
      </dgm:t>
    </dgm:pt>
    <dgm:pt modelId="{B0A0AFA8-86B1-415E-9181-97351736BA43}">
      <dgm:prSet phldrT="[文字]" custT="1"/>
      <dgm:spPr/>
      <dgm:t>
        <a:bodyPr/>
        <a:lstStyle/>
        <a:p>
          <a:pPr algn="ctr"/>
          <a:r>
            <a:rPr lang="en-US" altLang="zh-TW" sz="3200" dirty="0"/>
            <a:t>Application of Orthogonal Projection</a:t>
          </a:r>
          <a:endParaRPr lang="zh-TW" altLang="en-US" sz="3200" dirty="0"/>
        </a:p>
      </dgm:t>
    </dgm:pt>
    <dgm:pt modelId="{1FBB0049-DB83-48DD-97B4-5F248095204B}" type="parTrans" cxnId="{FC96DC93-2CE1-474E-8FCE-34F9ED086F62}">
      <dgm:prSet/>
      <dgm:spPr/>
      <dgm:t>
        <a:bodyPr/>
        <a:lstStyle/>
        <a:p>
          <a:endParaRPr lang="zh-TW" altLang="en-US"/>
        </a:p>
      </dgm:t>
    </dgm:pt>
    <dgm:pt modelId="{63DFF886-A08D-4FCB-91CE-5638023EA30B}" type="sibTrans" cxnId="{FC96DC93-2CE1-474E-8FCE-34F9ED086F62}">
      <dgm:prSet/>
      <dgm:spPr/>
      <dgm:t>
        <a:bodyPr/>
        <a:lstStyle/>
        <a:p>
          <a:endParaRPr lang="zh-TW" altLang="en-US"/>
        </a:p>
      </dgm:t>
    </dgm:pt>
    <dgm:pt modelId="{681F5CC7-5D8E-4976-A844-D78778A0C372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Complement</a:t>
          </a:r>
          <a:endParaRPr lang="zh-TW" altLang="en-US" sz="3200" dirty="0"/>
        </a:p>
      </dgm:t>
    </dgm:pt>
    <dgm:pt modelId="{AC906F30-A9A0-4428-A11D-9C32214A1917}" type="parTrans" cxnId="{AF6C7FA4-3C3C-44F4-9788-EC4CD98EE736}">
      <dgm:prSet/>
      <dgm:spPr/>
      <dgm:t>
        <a:bodyPr/>
        <a:lstStyle/>
        <a:p>
          <a:endParaRPr lang="zh-TW" altLang="en-US"/>
        </a:p>
      </dgm:t>
    </dgm:pt>
    <dgm:pt modelId="{D65612A6-D0D4-46E8-B20C-67A7B4486051}" type="sibTrans" cxnId="{AF6C7FA4-3C3C-44F4-9788-EC4CD98EE736}">
      <dgm:prSet/>
      <dgm:spPr/>
      <dgm:t>
        <a:bodyPr/>
        <a:lstStyle/>
        <a:p>
          <a:endParaRPr lang="zh-TW" altLang="en-US"/>
        </a:p>
      </dgm:t>
    </dgm:pt>
    <dgm:pt modelId="{917684B6-6BEA-4040-991D-5A9002B6C0A9}" type="pres">
      <dgm:prSet presAssocID="{C26F4222-3E82-412A-A412-7F4D3CE81BF5}" presName="linear" presStyleCnt="0">
        <dgm:presLayoutVars>
          <dgm:animLvl val="lvl"/>
          <dgm:resizeHandles val="exact"/>
        </dgm:presLayoutVars>
      </dgm:prSet>
      <dgm:spPr/>
    </dgm:pt>
    <dgm:pt modelId="{8F0A29FB-BECC-42CF-AF5E-41695DAFA13C}" type="pres">
      <dgm:prSet presAssocID="{681F5CC7-5D8E-4976-A844-D78778A0C3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4C99BD4-6CD3-44B0-B16F-DA312D1F78E3}" type="pres">
      <dgm:prSet presAssocID="{D65612A6-D0D4-46E8-B20C-67A7B4486051}" presName="spacer" presStyleCnt="0"/>
      <dgm:spPr/>
    </dgm:pt>
    <dgm:pt modelId="{06232858-2C18-44D0-B396-1FC8356EBD62}" type="pres">
      <dgm:prSet presAssocID="{80A901B8-A830-429B-88C2-76B0DCD1C6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1AB62DD-F18D-4A81-BB92-EC3EC2D3CED6}" type="pres">
      <dgm:prSet presAssocID="{5EE9E166-CC71-4920-B61E-5A321D9F65CF}" presName="spacer" presStyleCnt="0"/>
      <dgm:spPr/>
    </dgm:pt>
    <dgm:pt modelId="{8F666C40-32C2-40E9-B64B-D2B50226DBEF}" type="pres">
      <dgm:prSet presAssocID="{AE1CF834-3C7E-452A-B180-BC75006309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20CA70-9127-446A-866C-31C83E24FE80}" type="pres">
      <dgm:prSet presAssocID="{3B304760-9587-4D4E-BE0F-7DE390C72A78}" presName="spacer" presStyleCnt="0"/>
      <dgm:spPr/>
    </dgm:pt>
    <dgm:pt modelId="{3B4EEF4D-1D41-4CDC-A204-90F54C35F089}" type="pres">
      <dgm:prSet presAssocID="{B0A0AFA8-86B1-415E-9181-97351736BA4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2F9AC20-98C5-4545-9FE3-B8EBC77BFBE8}" type="presOf" srcId="{AE1CF834-3C7E-452A-B180-BC75006309B5}" destId="{8F666C40-32C2-40E9-B64B-D2B50226DBEF}" srcOrd="0" destOrd="0" presId="urn:microsoft.com/office/officeart/2005/8/layout/vList2"/>
    <dgm:cxn modelId="{6875456F-759A-49BE-8049-55F7FE582A54}" srcId="{C26F4222-3E82-412A-A412-7F4D3CE81BF5}" destId="{AE1CF834-3C7E-452A-B180-BC75006309B5}" srcOrd="2" destOrd="0" parTransId="{E59C106B-F2CC-4D82-B36D-17FCE787BE34}" sibTransId="{3B304760-9587-4D4E-BE0F-7DE390C72A78}"/>
    <dgm:cxn modelId="{930E0C84-9AB6-40AF-958D-AAA783D6ACE2}" type="presOf" srcId="{80A901B8-A830-429B-88C2-76B0DCD1C6ED}" destId="{06232858-2C18-44D0-B396-1FC8356EBD62}" srcOrd="0" destOrd="0" presId="urn:microsoft.com/office/officeart/2005/8/layout/vList2"/>
    <dgm:cxn modelId="{2C05C984-B6E2-409A-AA71-AF08662D2722}" type="presOf" srcId="{B0A0AFA8-86B1-415E-9181-97351736BA43}" destId="{3B4EEF4D-1D41-4CDC-A204-90F54C35F089}" srcOrd="0" destOrd="0" presId="urn:microsoft.com/office/officeart/2005/8/layout/vList2"/>
    <dgm:cxn modelId="{FC96DC93-2CE1-474E-8FCE-34F9ED086F62}" srcId="{C26F4222-3E82-412A-A412-7F4D3CE81BF5}" destId="{B0A0AFA8-86B1-415E-9181-97351736BA43}" srcOrd="3" destOrd="0" parTransId="{1FBB0049-DB83-48DD-97B4-5F248095204B}" sibTransId="{63DFF886-A08D-4FCB-91CE-5638023EA30B}"/>
    <dgm:cxn modelId="{AF6C7FA4-3C3C-44F4-9788-EC4CD98EE736}" srcId="{C26F4222-3E82-412A-A412-7F4D3CE81BF5}" destId="{681F5CC7-5D8E-4976-A844-D78778A0C372}" srcOrd="0" destOrd="0" parTransId="{AC906F30-A9A0-4428-A11D-9C32214A1917}" sibTransId="{D65612A6-D0D4-46E8-B20C-67A7B4486051}"/>
    <dgm:cxn modelId="{6DF4C3BC-1E60-460F-91EA-8B9E7BDE5787}" type="presOf" srcId="{C26F4222-3E82-412A-A412-7F4D3CE81BF5}" destId="{917684B6-6BEA-4040-991D-5A9002B6C0A9}" srcOrd="0" destOrd="0" presId="urn:microsoft.com/office/officeart/2005/8/layout/vList2"/>
    <dgm:cxn modelId="{631B3BCA-70AC-4D8B-ACCC-A8CBAF8601BA}" type="presOf" srcId="{681F5CC7-5D8E-4976-A844-D78778A0C372}" destId="{8F0A29FB-BECC-42CF-AF5E-41695DAFA13C}" srcOrd="0" destOrd="0" presId="urn:microsoft.com/office/officeart/2005/8/layout/vList2"/>
    <dgm:cxn modelId="{34BEE8EB-6830-4A3E-9FCA-258CE089F25D}" srcId="{C26F4222-3E82-412A-A412-7F4D3CE81BF5}" destId="{80A901B8-A830-429B-88C2-76B0DCD1C6ED}" srcOrd="1" destOrd="0" parTransId="{9506B884-F139-4DBB-A06D-EB2381CBCA1C}" sibTransId="{5EE9E166-CC71-4920-B61E-5A321D9F65CF}"/>
    <dgm:cxn modelId="{EB09CCD0-3608-4D15-94D2-C9FE4A6C2573}" type="presParOf" srcId="{917684B6-6BEA-4040-991D-5A9002B6C0A9}" destId="{8F0A29FB-BECC-42CF-AF5E-41695DAFA13C}" srcOrd="0" destOrd="0" presId="urn:microsoft.com/office/officeart/2005/8/layout/vList2"/>
    <dgm:cxn modelId="{7E355C9B-B3ED-4004-9262-73A3340C8C33}" type="presParOf" srcId="{917684B6-6BEA-4040-991D-5A9002B6C0A9}" destId="{54C99BD4-6CD3-44B0-B16F-DA312D1F78E3}" srcOrd="1" destOrd="0" presId="urn:microsoft.com/office/officeart/2005/8/layout/vList2"/>
    <dgm:cxn modelId="{DCEC8FA9-7691-4E81-9B76-6132E4A6BABC}" type="presParOf" srcId="{917684B6-6BEA-4040-991D-5A9002B6C0A9}" destId="{06232858-2C18-44D0-B396-1FC8356EBD62}" srcOrd="2" destOrd="0" presId="urn:microsoft.com/office/officeart/2005/8/layout/vList2"/>
    <dgm:cxn modelId="{4B93185B-BA82-4C99-994B-F2AC34A1B875}" type="presParOf" srcId="{917684B6-6BEA-4040-991D-5A9002B6C0A9}" destId="{E1AB62DD-F18D-4A81-BB92-EC3EC2D3CED6}" srcOrd="3" destOrd="0" presId="urn:microsoft.com/office/officeart/2005/8/layout/vList2"/>
    <dgm:cxn modelId="{0AD95CD0-7DF1-48F1-B332-0C9FBB0823DB}" type="presParOf" srcId="{917684B6-6BEA-4040-991D-5A9002B6C0A9}" destId="{8F666C40-32C2-40E9-B64B-D2B50226DBEF}" srcOrd="4" destOrd="0" presId="urn:microsoft.com/office/officeart/2005/8/layout/vList2"/>
    <dgm:cxn modelId="{90CEDD06-B50A-49F1-94F5-CBE5B4403C04}" type="presParOf" srcId="{917684B6-6BEA-4040-991D-5A9002B6C0A9}" destId="{AD20CA70-9127-446A-866C-31C83E24FE80}" srcOrd="5" destOrd="0" presId="urn:microsoft.com/office/officeart/2005/8/layout/vList2"/>
    <dgm:cxn modelId="{26CA4F7C-45CF-42E6-8A97-C3C067E62285}" type="presParOf" srcId="{917684B6-6BEA-4040-991D-5A9002B6C0A9}" destId="{3B4EEF4D-1D41-4CDC-A204-90F54C35F08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6F4222-3E82-412A-A412-7F4D3CE81BF5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A901B8-A830-429B-88C2-76B0DCD1C6ED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Projection</a:t>
          </a:r>
          <a:endParaRPr lang="zh-TW" altLang="en-US" sz="3200" dirty="0"/>
        </a:p>
      </dgm:t>
    </dgm:pt>
    <dgm:pt modelId="{9506B884-F139-4DBB-A06D-EB2381CBCA1C}" type="par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5EE9E166-CC71-4920-B61E-5A321D9F65CF}" type="sib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AE1CF834-3C7E-452A-B180-BC75006309B5}">
      <dgm:prSet phldrT="[文字]" custT="1"/>
      <dgm:spPr/>
      <dgm:t>
        <a:bodyPr/>
        <a:lstStyle/>
        <a:p>
          <a:pPr algn="ctr"/>
          <a:r>
            <a:rPr lang="en-US" altLang="zh-TW" sz="3200" dirty="0"/>
            <a:t>How to do Orthogonal Projection</a:t>
          </a:r>
          <a:endParaRPr lang="zh-TW" altLang="en-US" sz="3200" dirty="0"/>
        </a:p>
      </dgm:t>
    </dgm:pt>
    <dgm:pt modelId="{E59C106B-F2CC-4D82-B36D-17FCE787BE34}" type="parTrans" cxnId="{6875456F-759A-49BE-8049-55F7FE582A54}">
      <dgm:prSet/>
      <dgm:spPr/>
      <dgm:t>
        <a:bodyPr/>
        <a:lstStyle/>
        <a:p>
          <a:endParaRPr lang="zh-TW" altLang="en-US"/>
        </a:p>
      </dgm:t>
    </dgm:pt>
    <dgm:pt modelId="{3B304760-9587-4D4E-BE0F-7DE390C72A78}" type="sibTrans" cxnId="{6875456F-759A-49BE-8049-55F7FE582A54}">
      <dgm:prSet/>
      <dgm:spPr/>
      <dgm:t>
        <a:bodyPr/>
        <a:lstStyle/>
        <a:p>
          <a:endParaRPr lang="zh-TW" altLang="en-US"/>
        </a:p>
      </dgm:t>
    </dgm:pt>
    <dgm:pt modelId="{B0A0AFA8-86B1-415E-9181-97351736BA43}">
      <dgm:prSet phldrT="[文字]" custT="1"/>
      <dgm:spPr/>
      <dgm:t>
        <a:bodyPr/>
        <a:lstStyle/>
        <a:p>
          <a:pPr algn="ctr"/>
          <a:r>
            <a:rPr lang="en-US" altLang="zh-TW" sz="3200" dirty="0"/>
            <a:t>Application of Orthogonal Projection</a:t>
          </a:r>
          <a:endParaRPr lang="zh-TW" altLang="en-US" sz="3200" dirty="0"/>
        </a:p>
      </dgm:t>
    </dgm:pt>
    <dgm:pt modelId="{1FBB0049-DB83-48DD-97B4-5F248095204B}" type="parTrans" cxnId="{FC96DC93-2CE1-474E-8FCE-34F9ED086F62}">
      <dgm:prSet/>
      <dgm:spPr/>
      <dgm:t>
        <a:bodyPr/>
        <a:lstStyle/>
        <a:p>
          <a:endParaRPr lang="zh-TW" altLang="en-US"/>
        </a:p>
      </dgm:t>
    </dgm:pt>
    <dgm:pt modelId="{63DFF886-A08D-4FCB-91CE-5638023EA30B}" type="sibTrans" cxnId="{FC96DC93-2CE1-474E-8FCE-34F9ED086F62}">
      <dgm:prSet/>
      <dgm:spPr/>
      <dgm:t>
        <a:bodyPr/>
        <a:lstStyle/>
        <a:p>
          <a:endParaRPr lang="zh-TW" altLang="en-US"/>
        </a:p>
      </dgm:t>
    </dgm:pt>
    <dgm:pt modelId="{681F5CC7-5D8E-4976-A844-D78778A0C372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Complement</a:t>
          </a:r>
          <a:endParaRPr lang="zh-TW" altLang="en-US" sz="3200" dirty="0"/>
        </a:p>
      </dgm:t>
    </dgm:pt>
    <dgm:pt modelId="{AC906F30-A9A0-4428-A11D-9C32214A1917}" type="parTrans" cxnId="{AF6C7FA4-3C3C-44F4-9788-EC4CD98EE736}">
      <dgm:prSet/>
      <dgm:spPr/>
      <dgm:t>
        <a:bodyPr/>
        <a:lstStyle/>
        <a:p>
          <a:endParaRPr lang="zh-TW" altLang="en-US"/>
        </a:p>
      </dgm:t>
    </dgm:pt>
    <dgm:pt modelId="{D65612A6-D0D4-46E8-B20C-67A7B4486051}" type="sibTrans" cxnId="{AF6C7FA4-3C3C-44F4-9788-EC4CD98EE736}">
      <dgm:prSet/>
      <dgm:spPr/>
      <dgm:t>
        <a:bodyPr/>
        <a:lstStyle/>
        <a:p>
          <a:endParaRPr lang="zh-TW" altLang="en-US"/>
        </a:p>
      </dgm:t>
    </dgm:pt>
    <dgm:pt modelId="{917684B6-6BEA-4040-991D-5A9002B6C0A9}" type="pres">
      <dgm:prSet presAssocID="{C26F4222-3E82-412A-A412-7F4D3CE81BF5}" presName="linear" presStyleCnt="0">
        <dgm:presLayoutVars>
          <dgm:animLvl val="lvl"/>
          <dgm:resizeHandles val="exact"/>
        </dgm:presLayoutVars>
      </dgm:prSet>
      <dgm:spPr/>
    </dgm:pt>
    <dgm:pt modelId="{8F0A29FB-BECC-42CF-AF5E-41695DAFA13C}" type="pres">
      <dgm:prSet presAssocID="{681F5CC7-5D8E-4976-A844-D78778A0C3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4C99BD4-6CD3-44B0-B16F-DA312D1F78E3}" type="pres">
      <dgm:prSet presAssocID="{D65612A6-D0D4-46E8-B20C-67A7B4486051}" presName="spacer" presStyleCnt="0"/>
      <dgm:spPr/>
    </dgm:pt>
    <dgm:pt modelId="{06232858-2C18-44D0-B396-1FC8356EBD62}" type="pres">
      <dgm:prSet presAssocID="{80A901B8-A830-429B-88C2-76B0DCD1C6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1AB62DD-F18D-4A81-BB92-EC3EC2D3CED6}" type="pres">
      <dgm:prSet presAssocID="{5EE9E166-CC71-4920-B61E-5A321D9F65CF}" presName="spacer" presStyleCnt="0"/>
      <dgm:spPr/>
    </dgm:pt>
    <dgm:pt modelId="{8F666C40-32C2-40E9-B64B-D2B50226DBEF}" type="pres">
      <dgm:prSet presAssocID="{AE1CF834-3C7E-452A-B180-BC75006309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20CA70-9127-446A-866C-31C83E24FE80}" type="pres">
      <dgm:prSet presAssocID="{3B304760-9587-4D4E-BE0F-7DE390C72A78}" presName="spacer" presStyleCnt="0"/>
      <dgm:spPr/>
    </dgm:pt>
    <dgm:pt modelId="{3B4EEF4D-1D41-4CDC-A204-90F54C35F089}" type="pres">
      <dgm:prSet presAssocID="{B0A0AFA8-86B1-415E-9181-97351736BA4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75A7C23-F4FD-4E5D-A41C-949CA32AE3FF}" type="presOf" srcId="{B0A0AFA8-86B1-415E-9181-97351736BA43}" destId="{3B4EEF4D-1D41-4CDC-A204-90F54C35F089}" srcOrd="0" destOrd="0" presId="urn:microsoft.com/office/officeart/2005/8/layout/vList2"/>
    <dgm:cxn modelId="{ABF5055D-C19F-455E-BD80-D6154B25D944}" type="presOf" srcId="{C26F4222-3E82-412A-A412-7F4D3CE81BF5}" destId="{917684B6-6BEA-4040-991D-5A9002B6C0A9}" srcOrd="0" destOrd="0" presId="urn:microsoft.com/office/officeart/2005/8/layout/vList2"/>
    <dgm:cxn modelId="{569ED36E-6D9E-470E-A91E-FCF4B74991C6}" type="presOf" srcId="{681F5CC7-5D8E-4976-A844-D78778A0C372}" destId="{8F0A29FB-BECC-42CF-AF5E-41695DAFA13C}" srcOrd="0" destOrd="0" presId="urn:microsoft.com/office/officeart/2005/8/layout/vList2"/>
    <dgm:cxn modelId="{6875456F-759A-49BE-8049-55F7FE582A54}" srcId="{C26F4222-3E82-412A-A412-7F4D3CE81BF5}" destId="{AE1CF834-3C7E-452A-B180-BC75006309B5}" srcOrd="2" destOrd="0" parTransId="{E59C106B-F2CC-4D82-B36D-17FCE787BE34}" sibTransId="{3B304760-9587-4D4E-BE0F-7DE390C72A78}"/>
    <dgm:cxn modelId="{04A14054-28AA-45E6-97FF-2879AC0D5B56}" type="presOf" srcId="{AE1CF834-3C7E-452A-B180-BC75006309B5}" destId="{8F666C40-32C2-40E9-B64B-D2B50226DBEF}" srcOrd="0" destOrd="0" presId="urn:microsoft.com/office/officeart/2005/8/layout/vList2"/>
    <dgm:cxn modelId="{FC96DC93-2CE1-474E-8FCE-34F9ED086F62}" srcId="{C26F4222-3E82-412A-A412-7F4D3CE81BF5}" destId="{B0A0AFA8-86B1-415E-9181-97351736BA43}" srcOrd="3" destOrd="0" parTransId="{1FBB0049-DB83-48DD-97B4-5F248095204B}" sibTransId="{63DFF886-A08D-4FCB-91CE-5638023EA30B}"/>
    <dgm:cxn modelId="{AF6C7FA4-3C3C-44F4-9788-EC4CD98EE736}" srcId="{C26F4222-3E82-412A-A412-7F4D3CE81BF5}" destId="{681F5CC7-5D8E-4976-A844-D78778A0C372}" srcOrd="0" destOrd="0" parTransId="{AC906F30-A9A0-4428-A11D-9C32214A1917}" sibTransId="{D65612A6-D0D4-46E8-B20C-67A7B4486051}"/>
    <dgm:cxn modelId="{87405FE1-8D62-4BD2-A1BB-B30EABA8B45F}" type="presOf" srcId="{80A901B8-A830-429B-88C2-76B0DCD1C6ED}" destId="{06232858-2C18-44D0-B396-1FC8356EBD62}" srcOrd="0" destOrd="0" presId="urn:microsoft.com/office/officeart/2005/8/layout/vList2"/>
    <dgm:cxn modelId="{34BEE8EB-6830-4A3E-9FCA-258CE089F25D}" srcId="{C26F4222-3E82-412A-A412-7F4D3CE81BF5}" destId="{80A901B8-A830-429B-88C2-76B0DCD1C6ED}" srcOrd="1" destOrd="0" parTransId="{9506B884-F139-4DBB-A06D-EB2381CBCA1C}" sibTransId="{5EE9E166-CC71-4920-B61E-5A321D9F65CF}"/>
    <dgm:cxn modelId="{140225CE-FFC9-45FD-ACCD-A13F8EAB5DAE}" type="presParOf" srcId="{917684B6-6BEA-4040-991D-5A9002B6C0A9}" destId="{8F0A29FB-BECC-42CF-AF5E-41695DAFA13C}" srcOrd="0" destOrd="0" presId="urn:microsoft.com/office/officeart/2005/8/layout/vList2"/>
    <dgm:cxn modelId="{F408CF8E-4148-482B-935D-A3AE6A2D2109}" type="presParOf" srcId="{917684B6-6BEA-4040-991D-5A9002B6C0A9}" destId="{54C99BD4-6CD3-44B0-B16F-DA312D1F78E3}" srcOrd="1" destOrd="0" presId="urn:microsoft.com/office/officeart/2005/8/layout/vList2"/>
    <dgm:cxn modelId="{61D0AFA1-F91B-48BF-879E-776D0B625E81}" type="presParOf" srcId="{917684B6-6BEA-4040-991D-5A9002B6C0A9}" destId="{06232858-2C18-44D0-B396-1FC8356EBD62}" srcOrd="2" destOrd="0" presId="urn:microsoft.com/office/officeart/2005/8/layout/vList2"/>
    <dgm:cxn modelId="{E1B8D599-EDEF-4CD9-B028-7366F0C8BEF9}" type="presParOf" srcId="{917684B6-6BEA-4040-991D-5A9002B6C0A9}" destId="{E1AB62DD-F18D-4A81-BB92-EC3EC2D3CED6}" srcOrd="3" destOrd="0" presId="urn:microsoft.com/office/officeart/2005/8/layout/vList2"/>
    <dgm:cxn modelId="{B3428F8A-B0A9-4716-A6BA-B58817DE8905}" type="presParOf" srcId="{917684B6-6BEA-4040-991D-5A9002B6C0A9}" destId="{8F666C40-32C2-40E9-B64B-D2B50226DBEF}" srcOrd="4" destOrd="0" presId="urn:microsoft.com/office/officeart/2005/8/layout/vList2"/>
    <dgm:cxn modelId="{6EEA4272-2E0F-49D5-902A-15C670AD7016}" type="presParOf" srcId="{917684B6-6BEA-4040-991D-5A9002B6C0A9}" destId="{AD20CA70-9127-446A-866C-31C83E24FE80}" srcOrd="5" destOrd="0" presId="urn:microsoft.com/office/officeart/2005/8/layout/vList2"/>
    <dgm:cxn modelId="{7F157393-5053-4D4A-B97C-D17A76F5EFE9}" type="presParOf" srcId="{917684B6-6BEA-4040-991D-5A9002B6C0A9}" destId="{3B4EEF4D-1D41-4CDC-A204-90F54C35F08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32858-2C18-44D0-B396-1FC8356EBD62}">
      <dsp:nvSpPr>
        <dsp:cNvPr id="0" name=""/>
        <dsp:cNvSpPr/>
      </dsp:nvSpPr>
      <dsp:spPr>
        <a:xfrm>
          <a:off x="0" y="41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Complement</a:t>
          </a:r>
          <a:endParaRPr lang="zh-TW" altLang="en-US" sz="3200" kern="1200" dirty="0"/>
        </a:p>
      </dsp:txBody>
      <dsp:txXfrm>
        <a:off x="47519" y="51668"/>
        <a:ext cx="7791662" cy="878402"/>
      </dsp:txXfrm>
    </dsp:sp>
    <dsp:sp modelId="{D71E7401-7174-412A-AFBA-48636308CF5B}">
      <dsp:nvSpPr>
        <dsp:cNvPr id="0" name=""/>
        <dsp:cNvSpPr/>
      </dsp:nvSpPr>
      <dsp:spPr>
        <a:xfrm>
          <a:off x="0" y="11273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Projection</a:t>
          </a:r>
          <a:endParaRPr lang="zh-TW" altLang="en-US" sz="3200" kern="1200" dirty="0"/>
        </a:p>
      </dsp:txBody>
      <dsp:txXfrm>
        <a:off x="47519" y="1174868"/>
        <a:ext cx="7791662" cy="878402"/>
      </dsp:txXfrm>
    </dsp:sp>
    <dsp:sp modelId="{AF76D8E4-2F28-4529-AA64-D4A7866844B8}">
      <dsp:nvSpPr>
        <dsp:cNvPr id="0" name=""/>
        <dsp:cNvSpPr/>
      </dsp:nvSpPr>
      <dsp:spPr>
        <a:xfrm>
          <a:off x="0" y="22505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How to do Orthogonal Projection</a:t>
          </a:r>
          <a:endParaRPr lang="zh-TW" altLang="en-US" sz="3200" kern="1200" dirty="0"/>
        </a:p>
      </dsp:txBody>
      <dsp:txXfrm>
        <a:off x="47519" y="2298068"/>
        <a:ext cx="7791662" cy="878402"/>
      </dsp:txXfrm>
    </dsp:sp>
    <dsp:sp modelId="{A51679AE-F022-4946-AF9A-8BB93EAA3E00}">
      <dsp:nvSpPr>
        <dsp:cNvPr id="0" name=""/>
        <dsp:cNvSpPr/>
      </dsp:nvSpPr>
      <dsp:spPr>
        <a:xfrm>
          <a:off x="0" y="33737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Application of Orthogonal Projection</a:t>
          </a:r>
          <a:endParaRPr lang="zh-TW" altLang="en-US" sz="3200" kern="1200" dirty="0"/>
        </a:p>
      </dsp:txBody>
      <dsp:txXfrm>
        <a:off x="47519" y="3421268"/>
        <a:ext cx="7791662" cy="878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32858-2C18-44D0-B396-1FC8356EBD62}">
      <dsp:nvSpPr>
        <dsp:cNvPr id="0" name=""/>
        <dsp:cNvSpPr/>
      </dsp:nvSpPr>
      <dsp:spPr>
        <a:xfrm>
          <a:off x="0" y="41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Complement</a:t>
          </a:r>
          <a:endParaRPr lang="zh-TW" altLang="en-US" sz="3200" kern="1200" dirty="0"/>
        </a:p>
      </dsp:txBody>
      <dsp:txXfrm>
        <a:off x="47519" y="51668"/>
        <a:ext cx="7791662" cy="878402"/>
      </dsp:txXfrm>
    </dsp:sp>
    <dsp:sp modelId="{5EFB0D23-7EC8-4533-920E-F726D3AEE066}">
      <dsp:nvSpPr>
        <dsp:cNvPr id="0" name=""/>
        <dsp:cNvSpPr/>
      </dsp:nvSpPr>
      <dsp:spPr>
        <a:xfrm>
          <a:off x="0" y="11273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Projection</a:t>
          </a:r>
          <a:endParaRPr lang="zh-TW" altLang="en-US" sz="3200" kern="1200" dirty="0"/>
        </a:p>
      </dsp:txBody>
      <dsp:txXfrm>
        <a:off x="47519" y="1174868"/>
        <a:ext cx="7791662" cy="878402"/>
      </dsp:txXfrm>
    </dsp:sp>
    <dsp:sp modelId="{0DF772D5-D3EF-436D-AE39-647239F562C7}">
      <dsp:nvSpPr>
        <dsp:cNvPr id="0" name=""/>
        <dsp:cNvSpPr/>
      </dsp:nvSpPr>
      <dsp:spPr>
        <a:xfrm>
          <a:off x="0" y="22505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How to do Orthogonal Projection</a:t>
          </a:r>
          <a:endParaRPr lang="zh-TW" altLang="en-US" sz="3200" kern="1200" dirty="0"/>
        </a:p>
      </dsp:txBody>
      <dsp:txXfrm>
        <a:off x="47519" y="2298068"/>
        <a:ext cx="7791662" cy="878402"/>
      </dsp:txXfrm>
    </dsp:sp>
    <dsp:sp modelId="{209103DC-E6AB-4187-B5C6-57351ABF222A}">
      <dsp:nvSpPr>
        <dsp:cNvPr id="0" name=""/>
        <dsp:cNvSpPr/>
      </dsp:nvSpPr>
      <dsp:spPr>
        <a:xfrm>
          <a:off x="0" y="33737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Application of Orthogonal Projection</a:t>
          </a:r>
          <a:endParaRPr lang="zh-TW" altLang="en-US" sz="3200" kern="1200" dirty="0"/>
        </a:p>
      </dsp:txBody>
      <dsp:txXfrm>
        <a:off x="47519" y="3421268"/>
        <a:ext cx="7791662" cy="878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A29FB-BECC-42CF-AF5E-41695DAFA13C}">
      <dsp:nvSpPr>
        <dsp:cNvPr id="0" name=""/>
        <dsp:cNvSpPr/>
      </dsp:nvSpPr>
      <dsp:spPr>
        <a:xfrm>
          <a:off x="0" y="41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Complement</a:t>
          </a:r>
          <a:endParaRPr lang="zh-TW" altLang="en-US" sz="3200" kern="1200" dirty="0"/>
        </a:p>
      </dsp:txBody>
      <dsp:txXfrm>
        <a:off x="47519" y="51668"/>
        <a:ext cx="7791662" cy="878402"/>
      </dsp:txXfrm>
    </dsp:sp>
    <dsp:sp modelId="{06232858-2C18-44D0-B396-1FC8356EBD62}">
      <dsp:nvSpPr>
        <dsp:cNvPr id="0" name=""/>
        <dsp:cNvSpPr/>
      </dsp:nvSpPr>
      <dsp:spPr>
        <a:xfrm>
          <a:off x="0" y="11273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Projection</a:t>
          </a:r>
          <a:endParaRPr lang="zh-TW" altLang="en-US" sz="3200" kern="1200" dirty="0"/>
        </a:p>
      </dsp:txBody>
      <dsp:txXfrm>
        <a:off x="47519" y="1174868"/>
        <a:ext cx="7791662" cy="878402"/>
      </dsp:txXfrm>
    </dsp:sp>
    <dsp:sp modelId="{8F666C40-32C2-40E9-B64B-D2B50226DBEF}">
      <dsp:nvSpPr>
        <dsp:cNvPr id="0" name=""/>
        <dsp:cNvSpPr/>
      </dsp:nvSpPr>
      <dsp:spPr>
        <a:xfrm>
          <a:off x="0" y="22505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How to do Orthogonal Projection</a:t>
          </a:r>
          <a:endParaRPr lang="zh-TW" altLang="en-US" sz="3200" kern="1200" dirty="0"/>
        </a:p>
      </dsp:txBody>
      <dsp:txXfrm>
        <a:off x="47519" y="2298068"/>
        <a:ext cx="7791662" cy="878402"/>
      </dsp:txXfrm>
    </dsp:sp>
    <dsp:sp modelId="{3B4EEF4D-1D41-4CDC-A204-90F54C35F089}">
      <dsp:nvSpPr>
        <dsp:cNvPr id="0" name=""/>
        <dsp:cNvSpPr/>
      </dsp:nvSpPr>
      <dsp:spPr>
        <a:xfrm>
          <a:off x="0" y="33737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Application of Orthogonal Projection</a:t>
          </a:r>
          <a:endParaRPr lang="zh-TW" altLang="en-US" sz="3200" kern="1200" dirty="0"/>
        </a:p>
      </dsp:txBody>
      <dsp:txXfrm>
        <a:off x="47519" y="3421268"/>
        <a:ext cx="7791662" cy="8784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A29FB-BECC-42CF-AF5E-41695DAFA13C}">
      <dsp:nvSpPr>
        <dsp:cNvPr id="0" name=""/>
        <dsp:cNvSpPr/>
      </dsp:nvSpPr>
      <dsp:spPr>
        <a:xfrm>
          <a:off x="0" y="41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Complement</a:t>
          </a:r>
          <a:endParaRPr lang="zh-TW" altLang="en-US" sz="3200" kern="1200" dirty="0"/>
        </a:p>
      </dsp:txBody>
      <dsp:txXfrm>
        <a:off x="47519" y="51668"/>
        <a:ext cx="7791662" cy="878402"/>
      </dsp:txXfrm>
    </dsp:sp>
    <dsp:sp modelId="{06232858-2C18-44D0-B396-1FC8356EBD62}">
      <dsp:nvSpPr>
        <dsp:cNvPr id="0" name=""/>
        <dsp:cNvSpPr/>
      </dsp:nvSpPr>
      <dsp:spPr>
        <a:xfrm>
          <a:off x="0" y="11273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Projection</a:t>
          </a:r>
          <a:endParaRPr lang="zh-TW" altLang="en-US" sz="3200" kern="1200" dirty="0"/>
        </a:p>
      </dsp:txBody>
      <dsp:txXfrm>
        <a:off x="47519" y="1174868"/>
        <a:ext cx="7791662" cy="878402"/>
      </dsp:txXfrm>
    </dsp:sp>
    <dsp:sp modelId="{8F666C40-32C2-40E9-B64B-D2B50226DBEF}">
      <dsp:nvSpPr>
        <dsp:cNvPr id="0" name=""/>
        <dsp:cNvSpPr/>
      </dsp:nvSpPr>
      <dsp:spPr>
        <a:xfrm>
          <a:off x="0" y="22505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How to do Orthogonal Projection</a:t>
          </a:r>
          <a:endParaRPr lang="zh-TW" altLang="en-US" sz="3200" kern="1200" dirty="0"/>
        </a:p>
      </dsp:txBody>
      <dsp:txXfrm>
        <a:off x="47519" y="2298068"/>
        <a:ext cx="7791662" cy="878402"/>
      </dsp:txXfrm>
    </dsp:sp>
    <dsp:sp modelId="{3B4EEF4D-1D41-4CDC-A204-90F54C35F089}">
      <dsp:nvSpPr>
        <dsp:cNvPr id="0" name=""/>
        <dsp:cNvSpPr/>
      </dsp:nvSpPr>
      <dsp:spPr>
        <a:xfrm>
          <a:off x="0" y="33737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Application of Orthogonal Projection</a:t>
          </a:r>
          <a:endParaRPr lang="zh-TW" altLang="en-US" sz="3200" kern="1200" dirty="0"/>
        </a:p>
      </dsp:txBody>
      <dsp:txXfrm>
        <a:off x="47519" y="3421268"/>
        <a:ext cx="7791662" cy="87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E9EA4-ECB7-4351-8EAC-265C92B33ACB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3C76-2B94-4F70-80F9-8D4993CC25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43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TBD:</a:t>
            </a:r>
          </a:p>
          <a:p>
            <a:r>
              <a:rPr lang="en-US" altLang="zh-TW" dirty="0"/>
              <a:t>P5, P6, P9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822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Regression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019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connecting rod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822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ym typeface="Symbol" pitchFamily="18" charset="2"/>
              </a:rPr>
              <a:t>by </a:t>
            </a:r>
            <a:r>
              <a:rPr lang="en-US" altLang="zh-TW" sz="1200" b="1" dirty="0">
                <a:sym typeface="Symbol" pitchFamily="18" charset="2"/>
              </a:rPr>
              <a:t>z</a:t>
            </a:r>
            <a:r>
              <a:rPr lang="en-US" altLang="zh-TW" sz="1200" dirty="0"/>
              <a:t> </a:t>
            </a:r>
            <a:r>
              <a:rPr lang="en-US" altLang="zh-TW" sz="1200" b="0" dirty="0">
                <a:sym typeface="Symbol" pitchFamily="18" charset="2"/>
              </a:rPr>
              <a:t></a:t>
            </a:r>
            <a:r>
              <a:rPr lang="en-US" altLang="zh-TW" sz="1200" dirty="0"/>
              <a:t> </a:t>
            </a:r>
            <a:r>
              <a:rPr lang="en-US" altLang="zh-TW" sz="1200" b="1" dirty="0"/>
              <a:t>e</a:t>
            </a:r>
            <a:r>
              <a:rPr lang="en-US" altLang="zh-TW" sz="1200" b="0" baseline="-25000" dirty="0"/>
              <a:t>1</a:t>
            </a:r>
            <a:r>
              <a:rPr lang="en-US" altLang="zh-TW" sz="1200" b="0" dirty="0">
                <a:sym typeface="Symbol" pitchFamily="18" charset="2"/>
              </a:rPr>
              <a:t> = </a:t>
            </a:r>
            <a:r>
              <a:rPr lang="en-US" altLang="zh-TW" sz="1200" b="1" dirty="0">
                <a:sym typeface="Symbol" pitchFamily="18" charset="2"/>
              </a:rPr>
              <a:t>z</a:t>
            </a:r>
            <a:r>
              <a:rPr lang="en-US" altLang="zh-TW" sz="1200" dirty="0"/>
              <a:t> </a:t>
            </a:r>
            <a:r>
              <a:rPr lang="en-US" altLang="zh-TW" sz="1200" b="0" dirty="0">
                <a:sym typeface="Symbol" pitchFamily="18" charset="2"/>
              </a:rPr>
              <a:t></a:t>
            </a:r>
            <a:r>
              <a:rPr lang="en-US" altLang="zh-TW" sz="1200" dirty="0"/>
              <a:t> </a:t>
            </a:r>
            <a:r>
              <a:rPr lang="en-US" altLang="zh-TW" sz="1200" b="1" dirty="0"/>
              <a:t>e</a:t>
            </a:r>
            <a:r>
              <a:rPr lang="en-US" altLang="zh-TW" sz="1200" b="0" baseline="-25000" dirty="0"/>
              <a:t>2</a:t>
            </a:r>
            <a:r>
              <a:rPr lang="en-US" altLang="zh-TW" sz="1200" b="0" dirty="0">
                <a:sym typeface="Symbol" pitchFamily="18" charset="2"/>
              </a:rPr>
              <a:t> = 0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197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the three </a:t>
            </a:r>
            <a:r>
              <a:rPr lang="en-US" altLang="zh-TW" dirty="0" err="1"/>
              <a:t>propertites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296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the three </a:t>
            </a:r>
            <a:r>
              <a:rPr lang="en-US" altLang="zh-TW" dirty="0" err="1"/>
              <a:t>propertites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617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i="1" dirty="0"/>
              <a:t>Proof </a:t>
            </a:r>
            <a:r>
              <a:rPr lang="en-US" altLang="zh-TW" b="0" dirty="0"/>
              <a:t> You show that (a basis of </a:t>
            </a:r>
            <a:r>
              <a:rPr lang="en-US" altLang="zh-TW" b="0" i="1" dirty="0"/>
              <a:t>W</a:t>
            </a:r>
            <a:r>
              <a:rPr lang="en-US" altLang="zh-TW" b="0" dirty="0"/>
              <a:t>)</a:t>
            </a:r>
            <a:r>
              <a:rPr lang="en-US" altLang="zh-TW" b="0" dirty="0">
                <a:sym typeface="Symbol" pitchFamily="18" charset="2"/>
              </a:rPr>
              <a:t></a:t>
            </a:r>
            <a:r>
              <a:rPr lang="en-US" altLang="zh-TW" b="0" dirty="0"/>
              <a:t>(a basis of </a:t>
            </a:r>
            <a:r>
              <a:rPr lang="en-US" altLang="zh-TW" b="0" i="1" dirty="0"/>
              <a:t>W</a:t>
            </a:r>
            <a:r>
              <a:rPr lang="en-US" altLang="zh-TW" b="0" baseline="40000" dirty="0">
                <a:sym typeface="Symbol" pitchFamily="18" charset="2"/>
              </a:rPr>
              <a:t></a:t>
            </a:r>
            <a:r>
              <a:rPr lang="en-US" altLang="zh-TW" b="0" dirty="0"/>
              <a:t>) = a basis of </a:t>
            </a:r>
            <a:r>
              <a:rPr lang="en-US" altLang="zh-TW" b="0" i="1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="0" i="1" baseline="40000" dirty="0">
                <a:sym typeface="Symbol" pitchFamily="18" charset="2"/>
              </a:rPr>
              <a:t>n</a:t>
            </a:r>
            <a:r>
              <a:rPr lang="en-US" altLang="zh-TW" b="0" dirty="0">
                <a:sym typeface="Symbol" pitchFamily="18" charset="2"/>
              </a:rPr>
              <a:t>.</a:t>
            </a:r>
            <a:endParaRPr lang="en-US" altLang="zh-TW" b="0" i="1" baseline="40000" dirty="0">
              <a:sym typeface="Symbol" pitchFamily="18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763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Proposition:</a:t>
            </a:r>
            <a:r>
              <a:rPr lang="en-US" altLang="zh-TW" b="0" dirty="0"/>
              <a:t> </a:t>
            </a:r>
            <a:r>
              <a:rPr lang="en-US" altLang="zh-TW" b="0" i="1" dirty="0"/>
              <a:t>U</a:t>
            </a:r>
            <a:r>
              <a:rPr lang="en-US" altLang="zh-TW" b="0" i="1" baseline="-25000" dirty="0"/>
              <a:t>W</a:t>
            </a:r>
            <a:r>
              <a:rPr lang="en-US" altLang="zh-TW" b="0" dirty="0"/>
              <a:t> is linear.</a:t>
            </a:r>
          </a:p>
          <a:p>
            <a:r>
              <a:rPr lang="en-US" altLang="zh-TW" i="1" dirty="0"/>
              <a:t>Proof</a:t>
            </a:r>
            <a:r>
              <a:rPr lang="en-US" altLang="zh-TW" b="0" dirty="0"/>
              <a:t>  If </a:t>
            </a:r>
            <a:r>
              <a:rPr lang="en-US" altLang="zh-TW" b="0" i="1" dirty="0"/>
              <a:t>U</a:t>
            </a:r>
            <a:r>
              <a:rPr lang="en-US" altLang="zh-TW" b="0" i="1" baseline="-25000" dirty="0"/>
              <a:t>W</a:t>
            </a:r>
            <a:r>
              <a:rPr lang="en-US" altLang="zh-TW" b="0" dirty="0">
                <a:sym typeface="Symbol" pitchFamily="18" charset="2"/>
              </a:rPr>
              <a:t>(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) = 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 and </a:t>
            </a:r>
            <a:r>
              <a:rPr lang="en-US" altLang="zh-TW" b="0" i="1" dirty="0"/>
              <a:t>U</a:t>
            </a:r>
            <a:r>
              <a:rPr lang="en-US" altLang="zh-TW" b="0" i="1" baseline="-25000" dirty="0"/>
              <a:t>W</a:t>
            </a:r>
            <a:r>
              <a:rPr lang="en-US" altLang="zh-TW" b="0" dirty="0">
                <a:sym typeface="Symbol" pitchFamily="18" charset="2"/>
              </a:rPr>
              <a:t>(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) = 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, then  unique 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, 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</a:t>
            </a:r>
            <a:r>
              <a:rPr lang="en-US" altLang="zh-TW" b="0" i="1" dirty="0">
                <a:sym typeface="Symbol" pitchFamily="18" charset="2"/>
              </a:rPr>
              <a:t>W</a:t>
            </a:r>
            <a:r>
              <a:rPr lang="en-US" altLang="zh-TW" b="0" baseline="40000" dirty="0">
                <a:sym typeface="Symbol" pitchFamily="18" charset="2"/>
              </a:rPr>
              <a:t></a:t>
            </a:r>
            <a:endParaRPr lang="en-US" altLang="zh-TW" b="0" dirty="0">
              <a:sym typeface="Symbol" pitchFamily="18" charset="2"/>
            </a:endParaRPr>
          </a:p>
          <a:p>
            <a:r>
              <a:rPr lang="en-US" altLang="zh-TW" dirty="0">
                <a:sym typeface="Symbol" pitchFamily="18" charset="2"/>
              </a:rPr>
              <a:t>           </a:t>
            </a:r>
            <a:r>
              <a:rPr lang="en-US" altLang="zh-TW" b="0" dirty="0">
                <a:sym typeface="Symbol" pitchFamily="18" charset="2"/>
              </a:rPr>
              <a:t>such that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 = 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 and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= 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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= 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+ 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endParaRPr lang="en-US" altLang="zh-TW" b="0" dirty="0">
              <a:sym typeface="Symbol" pitchFamily="18" charset="2"/>
            </a:endParaRPr>
          </a:p>
          <a:p>
            <a:r>
              <a:rPr lang="en-US" altLang="zh-TW" b="0" dirty="0">
                <a:sym typeface="Symbol" pitchFamily="18" charset="2"/>
              </a:rPr>
              <a:t>            </a:t>
            </a:r>
            <a:r>
              <a:rPr lang="en-US" altLang="zh-TW" b="0" i="1" dirty="0"/>
              <a:t>U</a:t>
            </a:r>
            <a:r>
              <a:rPr lang="en-US" altLang="zh-TW" b="0" i="1" baseline="-25000" dirty="0"/>
              <a:t>W</a:t>
            </a:r>
            <a:r>
              <a:rPr lang="en-US" altLang="zh-TW" b="0" dirty="0">
                <a:sym typeface="Symbol" pitchFamily="18" charset="2"/>
              </a:rPr>
              <a:t>(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) = 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 since 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</a:t>
            </a:r>
            <a:r>
              <a:rPr lang="en-US" altLang="zh-TW" b="0" i="1" dirty="0">
                <a:sym typeface="Symbol" pitchFamily="18" charset="2"/>
              </a:rPr>
              <a:t>W</a:t>
            </a:r>
            <a:r>
              <a:rPr lang="en-US" altLang="zh-TW" b="0" dirty="0">
                <a:sym typeface="Symbol" pitchFamily="18" charset="2"/>
              </a:rPr>
              <a:t> and 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</a:t>
            </a:r>
            <a:r>
              <a:rPr lang="en-US" altLang="zh-TW" b="0" i="1" dirty="0">
                <a:sym typeface="Symbol" pitchFamily="18" charset="2"/>
              </a:rPr>
              <a:t>W</a:t>
            </a:r>
            <a:r>
              <a:rPr lang="en-US" altLang="zh-TW" b="0" baseline="40000" dirty="0">
                <a:sym typeface="Symbol" pitchFamily="18" charset="2"/>
              </a:rPr>
              <a:t></a:t>
            </a:r>
          </a:p>
          <a:p>
            <a:r>
              <a:rPr lang="en-US" altLang="zh-TW" b="0" dirty="0">
                <a:sym typeface="Symbol" pitchFamily="18" charset="2"/>
              </a:rPr>
              <a:t>           Similarly </a:t>
            </a:r>
            <a:r>
              <a:rPr lang="en-US" altLang="zh-TW" b="0" i="1" dirty="0"/>
              <a:t>U</a:t>
            </a:r>
            <a:r>
              <a:rPr lang="en-US" altLang="zh-TW" b="0" i="1" baseline="-25000" dirty="0"/>
              <a:t>W</a:t>
            </a:r>
            <a:r>
              <a:rPr lang="en-US" altLang="zh-TW" b="0" dirty="0">
                <a:sym typeface="Symbol" pitchFamily="18" charset="2"/>
              </a:rPr>
              <a:t>(</a:t>
            </a:r>
            <a:r>
              <a:rPr lang="en-US" altLang="zh-TW" b="0" i="1" dirty="0">
                <a:sym typeface="Symbol" pitchFamily="18" charset="2"/>
              </a:rPr>
              <a:t>c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dirty="0">
                <a:sym typeface="Symbol" pitchFamily="18" charset="2"/>
              </a:rPr>
              <a:t>) = </a:t>
            </a:r>
            <a:r>
              <a:rPr lang="en-US" altLang="zh-TW" b="0" i="1" dirty="0" err="1">
                <a:sym typeface="Symbol" pitchFamily="18" charset="2"/>
              </a:rPr>
              <a:t>c</a:t>
            </a:r>
            <a:r>
              <a:rPr lang="en-US" altLang="zh-TW" b="1" dirty="0" err="1">
                <a:sym typeface="Symbol" pitchFamily="18" charset="2"/>
              </a:rPr>
              <a:t>w</a:t>
            </a:r>
            <a:r>
              <a:rPr lang="en-US" altLang="zh-TW" b="0" dirty="0">
                <a:sym typeface="Symbol" pitchFamily="18" charset="2"/>
              </a:rPr>
              <a:t> </a:t>
            </a:r>
            <a:r>
              <a:rPr lang="en-US" altLang="zh-TW" b="0" i="1" dirty="0">
                <a:sym typeface="Symbol" pitchFamily="18" charset="2"/>
              </a:rPr>
              <a:t>c</a:t>
            </a:r>
            <a:r>
              <a:rPr lang="en-US" altLang="zh-TW" b="0" dirty="0">
                <a:sym typeface="Symbol" pitchFamily="18" charset="2"/>
              </a:rPr>
              <a:t>, </a:t>
            </a:r>
            <a:r>
              <a:rPr lang="en-US" altLang="zh-TW" b="1" dirty="0">
                <a:sym typeface="Symbol" pitchFamily="18" charset="2"/>
              </a:rPr>
              <a:t>u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620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in terms of u</a:t>
            </a:r>
          </a:p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Tip: 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頂端；尖端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F99B-3C65-478E-A53F-27AD3E7BDEB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018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TW" sz="1200" b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‖"/>
                          <m:endChr m:val="‖"/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𝑤=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(𝑣</a:t>
                </a:r>
                <a:r>
                  <a:rPr lang="en-US" altLang="zh-TW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∙𝑢)/‖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𝑢‖^2  𝑢</a:t>
                </a:r>
                <a:endParaRPr lang="en-US" altLang="zh-TW" sz="1200" b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9/5 [█(2@1)]</a:t>
                </a:r>
                <a:endParaRPr lang="en-US" altLang="zh-TW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0" smtClean="0">
                    <a:latin typeface="Cambria Math" panose="02040503050406030204" pitchFamily="18" charset="0"/>
                  </a:rPr>
                  <a:t>‖[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█(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4@1)]−9/5 [█(2@1)]‖</a:t>
                </a:r>
                <a:endParaRPr lang="en-US" altLang="zh-TW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1/5 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‖[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█(2@−4)]‖</a:t>
                </a:r>
                <a:endParaRPr lang="en-US" altLang="zh-TW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2/5 √5</a:t>
                </a: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F99B-3C65-478E-A53F-27AD3E7BDEB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086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58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27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3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90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1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26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38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15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73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77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62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74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BE89-748E-4230-81C0-F83FD46F06F7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15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6.png"/><Relationship Id="rId7" Type="http://schemas.openxmlformats.org/officeDocument/2006/relationships/image" Target="../media/image8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1.png"/><Relationship Id="rId4" Type="http://schemas.openxmlformats.org/officeDocument/2006/relationships/image" Target="../media/image1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NUL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NULL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oleObject" Target="../embeddings/oleObject60.bin"/><Relationship Id="rId3" Type="http://schemas.openxmlformats.org/officeDocument/2006/relationships/image" Target="../media/image15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4.bin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9.png"/><Relationship Id="rId15" Type="http://schemas.openxmlformats.org/officeDocument/2006/relationships/image" Target="../media/image41.png"/><Relationship Id="rId10" Type="http://schemas.openxmlformats.org/officeDocument/2006/relationships/image" Target="../media/image40.png"/><Relationship Id="rId9" Type="http://schemas.openxmlformats.org/officeDocument/2006/relationships/image" Target="../media/image16.wmf"/><Relationship Id="rId14" Type="http://schemas.openxmlformats.org/officeDocument/2006/relationships/image" Target="../media/image15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200.png"/><Relationship Id="rId4" Type="http://schemas.openxmlformats.org/officeDocument/2006/relationships/image" Target="../media/image80.png"/><Relationship Id="rId9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91.png"/><Relationship Id="rId5" Type="http://schemas.openxmlformats.org/officeDocument/2006/relationships/image" Target="../media/image140.png"/><Relationship Id="rId10" Type="http://schemas.openxmlformats.org/officeDocument/2006/relationships/image" Target="../media/image180.png"/><Relationship Id="rId4" Type="http://schemas.openxmlformats.org/officeDocument/2006/relationships/image" Target="../media/image130.png"/><Relationship Id="rId9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emf"/><Relationship Id="rId7" Type="http://schemas.openxmlformats.org/officeDocument/2006/relationships/image" Target="../media/image4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45.png"/><Relationship Id="rId9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7" Type="http://schemas.openxmlformats.org/officeDocument/2006/relationships/image" Target="../media/image4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0.png"/><Relationship Id="rId5" Type="http://schemas.openxmlformats.org/officeDocument/2006/relationships/image" Target="../media/image59.png"/><Relationship Id="rId4" Type="http://schemas.openxmlformats.org/officeDocument/2006/relationships/image" Target="../media/image5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580.png"/><Relationship Id="rId4" Type="http://schemas.openxmlformats.org/officeDocument/2006/relationships/image" Target="../media/image5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73.png"/><Relationship Id="rId3" Type="http://schemas.openxmlformats.org/officeDocument/2006/relationships/image" Target="../media/image48.png"/><Relationship Id="rId21" Type="http://schemas.openxmlformats.org/officeDocument/2006/relationships/image" Target="../media/image76.png"/><Relationship Id="rId7" Type="http://schemas.openxmlformats.org/officeDocument/2006/relationships/image" Target="../media/image8.png"/><Relationship Id="rId17" Type="http://schemas.openxmlformats.org/officeDocument/2006/relationships/image" Target="../media/image7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9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79.png"/><Relationship Id="rId15" Type="http://schemas.openxmlformats.org/officeDocument/2006/relationships/image" Target="../media/image68.png"/><Relationship Id="rId23" Type="http://schemas.openxmlformats.org/officeDocument/2006/relationships/image" Target="../media/image78.png"/><Relationship Id="rId19" Type="http://schemas.openxmlformats.org/officeDocument/2006/relationships/image" Target="../media/image74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67.png"/><Relationship Id="rId22" Type="http://schemas.openxmlformats.org/officeDocument/2006/relationships/image" Target="../media/image7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</a:t>
            </a:r>
            <a:r>
              <a:rPr lang="zh-TW" altLang="en-US" sz="4800" dirty="0"/>
              <a:t> </a:t>
            </a:r>
            <a:r>
              <a:rPr lang="en-US" altLang="zh-TW" sz="4800" dirty="0"/>
              <a:t>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946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6772"/>
            <a:ext cx="7886700" cy="435133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55935" y="2094019"/>
            <a:ext cx="396437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For any subspace W of R</a:t>
            </a:r>
            <a:r>
              <a:rPr lang="en-US" altLang="zh-TW" sz="2800" baseline="30000" dirty="0"/>
              <a:t>n</a:t>
            </a:r>
            <a:endParaRPr lang="zh-TW" alt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900243" y="2115627"/>
                <a:ext cx="3412344" cy="50161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𝑑𝑖𝑚𝑊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b="0" dirty="0" smtClean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243" y="2115627"/>
                <a:ext cx="3412344" cy="5016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855935" y="4012441"/>
            <a:ext cx="396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 </a:t>
            </a:r>
            <a:r>
              <a:rPr lang="en-US" altLang="zh-TW" sz="2800" b="1" i="1" u="sng" dirty="0"/>
              <a:t>every</a:t>
            </a:r>
            <a:r>
              <a:rPr lang="en-US" altLang="zh-TW" sz="2800" dirty="0"/>
              <a:t> vector u,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49278" y="4670597"/>
            <a:ext cx="284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u  =  w  +  z   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439236" y="4670597"/>
            <a:ext cx="1461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(unique)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525228" y="5715419"/>
                <a:ext cx="761427" cy="43088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28" y="5715419"/>
                <a:ext cx="76142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183233" y="5694658"/>
                <a:ext cx="1020344" cy="50161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dirty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233" y="5694658"/>
                <a:ext cx="1020344" cy="5016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>
            <a:stCxn id="9" idx="2"/>
            <a:endCxn id="11" idx="0"/>
          </p:cNvCxnSpPr>
          <p:nvPr/>
        </p:nvCxnSpPr>
        <p:spPr>
          <a:xfrm flipH="1">
            <a:off x="1905942" y="5193817"/>
            <a:ext cx="563503" cy="5216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13" idx="0"/>
          </p:cNvCxnSpPr>
          <p:nvPr/>
        </p:nvCxnSpPr>
        <p:spPr>
          <a:xfrm>
            <a:off x="3143025" y="5169361"/>
            <a:ext cx="550380" cy="5252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636588" y="5169361"/>
            <a:ext cx="2879678" cy="7915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096887" y="4265258"/>
            <a:ext cx="528559" cy="192286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146182" y="5261360"/>
            <a:ext cx="503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0" i="1" dirty="0">
                <a:sym typeface="Symbol" pitchFamily="18" charset="2"/>
              </a:rPr>
              <a:t>W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5436129" y="4303838"/>
            <a:ext cx="660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0" i="1" dirty="0">
                <a:sym typeface="Symbol" pitchFamily="18" charset="2"/>
              </a:rPr>
              <a:t>W</a:t>
            </a:r>
            <a:r>
              <a:rPr lang="en-US" altLang="zh-TW" sz="2800" b="0" baseline="40000" dirty="0">
                <a:sym typeface="Symbol" pitchFamily="18" charset="2"/>
              </a:rPr>
              <a:t></a:t>
            </a:r>
            <a:endParaRPr lang="zh-TW" altLang="en-US" sz="2800" dirty="0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6482687" y="4670597"/>
            <a:ext cx="818865" cy="10448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6522270" y="5415288"/>
            <a:ext cx="1048127" cy="299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 flipV="1">
            <a:off x="6219219" y="4788120"/>
            <a:ext cx="257943" cy="9020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147047" y="4274878"/>
            <a:ext cx="57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u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268092" y="5453399"/>
            <a:ext cx="57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700142" y="4816504"/>
            <a:ext cx="57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z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1718129" y="2918028"/>
                <a:ext cx="34422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Basis: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129" y="2918028"/>
                <a:ext cx="3442213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655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267325" y="2939236"/>
                <a:ext cx="37553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Basis: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325" y="2939236"/>
                <a:ext cx="3755333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/>
          <p:nvPr/>
        </p:nvCxnSpPr>
        <p:spPr>
          <a:xfrm flipH="1">
            <a:off x="4057650" y="2617230"/>
            <a:ext cx="1642492" cy="422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557087" y="2617239"/>
            <a:ext cx="35270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6968639" y="2617239"/>
            <a:ext cx="60175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>
            <a:off x="7144991" y="2626485"/>
            <a:ext cx="156561" cy="459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大括弧 44"/>
          <p:cNvSpPr/>
          <p:nvPr/>
        </p:nvSpPr>
        <p:spPr>
          <a:xfrm rot="5400000">
            <a:off x="5155361" y="-117770"/>
            <a:ext cx="265654" cy="7140121"/>
          </a:xfrm>
          <a:prstGeom prst="rightBrace">
            <a:avLst>
              <a:gd name="adj1" fmla="val 91517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4118682" y="3619297"/>
            <a:ext cx="2297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Basis for R</a:t>
            </a:r>
            <a:r>
              <a:rPr lang="en-US" altLang="zh-TW" sz="2800" baseline="30000" dirty="0">
                <a:solidFill>
                  <a:srgbClr val="0070C0"/>
                </a:solidFill>
              </a:rPr>
              <a:t>n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121997" y="5736948"/>
            <a:ext cx="51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4A8E4F1-A2B6-4EAF-A587-8BFE2245521B}"/>
              </a:ext>
            </a:extLst>
          </p:cNvPr>
          <p:cNvGrpSpPr/>
          <p:nvPr/>
        </p:nvGrpSpPr>
        <p:grpSpPr>
          <a:xfrm>
            <a:off x="3109261" y="517257"/>
            <a:ext cx="4388079" cy="776775"/>
            <a:chOff x="3344482" y="548301"/>
            <a:chExt cx="4388079" cy="776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A9CE6317-3483-4348-81C3-9FF4AAA71D14}"/>
                    </a:ext>
                  </a:extLst>
                </p:cNvPr>
                <p:cNvSpPr txBox="1"/>
                <p:nvPr/>
              </p:nvSpPr>
              <p:spPr>
                <a:xfrm>
                  <a:off x="3344482" y="548301"/>
                  <a:ext cx="39890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A9CE6317-3483-4348-81C3-9FF4AAA71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482" y="548301"/>
                  <a:ext cx="398904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2FE796FC-7C3C-4FDA-A9D5-31876067E79C}"/>
                    </a:ext>
                  </a:extLst>
                </p:cNvPr>
                <p:cNvSpPr txBox="1"/>
                <p:nvPr/>
              </p:nvSpPr>
              <p:spPr>
                <a:xfrm>
                  <a:off x="3700945" y="955744"/>
                  <a:ext cx="40316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2FE796FC-7C3C-4FDA-A9D5-31876067E7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0945" y="955744"/>
                  <a:ext cx="403161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059" r="-303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189113B-8DE9-4CCA-BAF0-392ED0093658}"/>
              </a:ext>
            </a:extLst>
          </p:cNvPr>
          <p:cNvSpPr txBox="1"/>
          <p:nvPr/>
        </p:nvSpPr>
        <p:spPr>
          <a:xfrm>
            <a:off x="6861554" y="55319"/>
            <a:ext cx="1726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</a:t>
            </a:r>
            <a:endParaRPr lang="zh-TW" altLang="en-US" sz="28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DBF9282-2BE5-4EB3-B173-201F69DABCA4}"/>
              </a:ext>
            </a:extLst>
          </p:cNvPr>
          <p:cNvSpPr txBox="1"/>
          <p:nvPr/>
        </p:nvSpPr>
        <p:spPr>
          <a:xfrm>
            <a:off x="6930621" y="1247527"/>
            <a:ext cx="1726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z</a:t>
            </a:r>
            <a:endParaRPr lang="zh-TW" altLang="en-US" sz="28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FDC665A-8F2F-4B64-A9B3-BEAC5AEE5D0E}"/>
              </a:ext>
            </a:extLst>
          </p:cNvPr>
          <p:cNvSpPr/>
          <p:nvPr/>
        </p:nvSpPr>
        <p:spPr>
          <a:xfrm>
            <a:off x="3715260" y="575409"/>
            <a:ext cx="3404897" cy="325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B2F020A1-7AA7-499A-9636-89BF351EA7B5}"/>
              </a:ext>
            </a:extLst>
          </p:cNvPr>
          <p:cNvSpPr/>
          <p:nvPr/>
        </p:nvSpPr>
        <p:spPr>
          <a:xfrm>
            <a:off x="3503703" y="935432"/>
            <a:ext cx="3993637" cy="4053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D246AB0-852E-49B2-A6C8-8919120CF7F0}"/>
              </a:ext>
            </a:extLst>
          </p:cNvPr>
          <p:cNvCxnSpPr>
            <a:stCxn id="5" idx="3"/>
          </p:cNvCxnSpPr>
          <p:nvPr/>
        </p:nvCxnSpPr>
        <p:spPr>
          <a:xfrm flipV="1">
            <a:off x="7120157" y="365126"/>
            <a:ext cx="450240" cy="372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C273EF99-8657-4E69-A9AE-3F060026D77D}"/>
              </a:ext>
            </a:extLst>
          </p:cNvPr>
          <p:cNvCxnSpPr>
            <a:cxnSpLocks/>
          </p:cNvCxnSpPr>
          <p:nvPr/>
        </p:nvCxnSpPr>
        <p:spPr>
          <a:xfrm>
            <a:off x="7308671" y="1329329"/>
            <a:ext cx="416231" cy="209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86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3" grpId="0" animBg="1"/>
      <p:bldP spid="21" grpId="0"/>
      <p:bldP spid="22" grpId="0"/>
      <p:bldP spid="30" grpId="0"/>
      <p:bldP spid="31" grpId="0"/>
      <p:bldP spid="32" grpId="0"/>
      <p:bldP spid="33" grpId="0"/>
      <p:bldP spid="34" grpId="0"/>
      <p:bldP spid="45" grpId="0" animBg="1"/>
      <p:bldP spid="46" grpId="0"/>
      <p:bldP spid="47" grpId="0"/>
      <p:bldP spid="40" grpId="0"/>
      <p:bldP spid="41" grpId="0"/>
      <p:bldP spid="5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91600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580456" y="2917454"/>
            <a:ext cx="7934894" cy="9994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42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03" y="1439846"/>
            <a:ext cx="5289550" cy="3923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94515" y="2079431"/>
                <a:ext cx="1057212" cy="522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400" dirty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15" y="2079431"/>
                <a:ext cx="1057212" cy="522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4572000" y="3898824"/>
            <a:ext cx="432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Orthogonal Projection Operator: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572000" y="4420426"/>
                <a:ext cx="43910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orthogonal projection of u on W.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20426"/>
                <a:ext cx="4391025" cy="830997"/>
              </a:xfrm>
              <a:prstGeom prst="rect">
                <a:avLst/>
              </a:prstGeom>
              <a:blipFill>
                <a:blip r:embed="rId4"/>
                <a:stretch>
                  <a:fillRect l="-2083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836751" y="2417024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751" y="2417024"/>
                <a:ext cx="223266" cy="369332"/>
              </a:xfrm>
              <a:prstGeom prst="rect">
                <a:avLst/>
              </a:prstGeom>
              <a:blipFill>
                <a:blip r:embed="rId5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4839010" y="2026398"/>
            <a:ext cx="3850965" cy="1525673"/>
            <a:chOff x="4839010" y="1853858"/>
            <a:chExt cx="3850965" cy="1525673"/>
          </a:xfrm>
        </p:grpSpPr>
        <p:sp>
          <p:nvSpPr>
            <p:cNvPr id="13" name="文字方塊 12"/>
            <p:cNvSpPr txBox="1"/>
            <p:nvPr/>
          </p:nvSpPr>
          <p:spPr>
            <a:xfrm>
              <a:off x="4839010" y="1853858"/>
              <a:ext cx="28403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u  =  w  +  z   </a:t>
              </a:r>
              <a:endParaRPr lang="zh-TW" altLang="en-US" sz="28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228968" y="1853858"/>
              <a:ext cx="1461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i="1" u="sng" dirty="0"/>
                <a:t>(unique)</a:t>
              </a:r>
              <a:endParaRPr lang="zh-TW" altLang="en-US" sz="2800" b="1" i="1" u="sn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5314960" y="2898680"/>
                  <a:ext cx="761427" cy="430887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960" y="2898680"/>
                  <a:ext cx="761427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6972965" y="2877919"/>
                  <a:ext cx="1020344" cy="50161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altLang="zh-TW" sz="2800" dirty="0">
                                <a:sym typeface="Symbol" pitchFamily="18" charset="2"/>
                              </a:rPr>
                              <m:t>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965" y="2877919"/>
                  <a:ext cx="1020344" cy="50161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單箭頭接點 16"/>
            <p:cNvCxnSpPr>
              <a:stCxn id="13" idx="2"/>
              <a:endCxn id="15" idx="0"/>
            </p:cNvCxnSpPr>
            <p:nvPr/>
          </p:nvCxnSpPr>
          <p:spPr>
            <a:xfrm flipH="1">
              <a:off x="5695674" y="2377078"/>
              <a:ext cx="563503" cy="5216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endCxn id="16" idx="0"/>
            </p:cNvCxnSpPr>
            <p:nvPr/>
          </p:nvCxnSpPr>
          <p:spPr>
            <a:xfrm>
              <a:off x="6932757" y="2352622"/>
              <a:ext cx="550380" cy="52529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/>
          <p:cNvGrpSpPr/>
          <p:nvPr/>
        </p:nvGrpSpPr>
        <p:grpSpPr>
          <a:xfrm>
            <a:off x="6259178" y="499877"/>
            <a:ext cx="2213277" cy="1618855"/>
            <a:chOff x="6259178" y="750720"/>
            <a:chExt cx="2213277" cy="1618855"/>
          </a:xfrm>
        </p:grpSpPr>
        <p:sp>
          <p:nvSpPr>
            <p:cNvPr id="8" name="矩形 7"/>
            <p:cNvSpPr/>
            <p:nvPr/>
          </p:nvSpPr>
          <p:spPr>
            <a:xfrm>
              <a:off x="6493819" y="750720"/>
              <a:ext cx="1978636" cy="95410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TW" sz="2800" dirty="0"/>
                <a:t>orthogonal projection </a:t>
              </a:r>
              <a:endParaRPr lang="zh-TW" altLang="en-US" sz="2800" dirty="0"/>
            </a:p>
          </p:txBody>
        </p:sp>
        <p:cxnSp>
          <p:nvCxnSpPr>
            <p:cNvPr id="19" name="直線單箭頭接點 18"/>
            <p:cNvCxnSpPr>
              <a:endCxn id="8" idx="2"/>
            </p:cNvCxnSpPr>
            <p:nvPr/>
          </p:nvCxnSpPr>
          <p:spPr>
            <a:xfrm flipV="1">
              <a:off x="6259178" y="1704827"/>
              <a:ext cx="1223959" cy="6647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/>
          <p:cNvSpPr txBox="1"/>
          <p:nvPr/>
        </p:nvSpPr>
        <p:spPr>
          <a:xfrm>
            <a:off x="363061" y="5755553"/>
            <a:ext cx="232011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Linear?</a:t>
            </a:r>
            <a:endParaRPr lang="zh-TW" altLang="en-US" sz="28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0B88D9C-A28A-4C53-B2E0-B0E62FC6009E}"/>
              </a:ext>
            </a:extLst>
          </p:cNvPr>
          <p:cNvSpPr txBox="1"/>
          <p:nvPr/>
        </p:nvSpPr>
        <p:spPr>
          <a:xfrm>
            <a:off x="2697527" y="5991570"/>
            <a:ext cx="284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ku</a:t>
            </a:r>
            <a:r>
              <a:rPr lang="en-US" altLang="zh-TW" sz="2800" dirty="0"/>
              <a:t>  =  kw  +  </a:t>
            </a:r>
            <a:r>
              <a:rPr lang="en-US" altLang="zh-TW" sz="2800" dirty="0" err="1"/>
              <a:t>kz</a:t>
            </a:r>
            <a:r>
              <a:rPr lang="en-US" altLang="zh-TW" sz="2800" dirty="0"/>
              <a:t>   </a:t>
            </a:r>
            <a:endParaRPr lang="zh-TW" altLang="en-US" sz="28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0DD64A5-9870-4F7F-9A38-B3DF6D2B5605}"/>
              </a:ext>
            </a:extLst>
          </p:cNvPr>
          <p:cNvSpPr txBox="1"/>
          <p:nvPr/>
        </p:nvSpPr>
        <p:spPr>
          <a:xfrm>
            <a:off x="5632121" y="5493943"/>
            <a:ext cx="284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u’  =  w’  +  z’   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0B3E171-63FF-49D2-B657-6CDA1ED22D77}"/>
              </a:ext>
            </a:extLst>
          </p:cNvPr>
          <p:cNvSpPr txBox="1"/>
          <p:nvPr/>
        </p:nvSpPr>
        <p:spPr>
          <a:xfrm>
            <a:off x="2603772" y="5461403"/>
            <a:ext cx="284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u  =  w  +  z   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D4DE34E-D1C8-4ADB-AA34-DE6BC2021752}"/>
              </a:ext>
            </a:extLst>
          </p:cNvPr>
          <p:cNvSpPr txBox="1"/>
          <p:nvPr/>
        </p:nvSpPr>
        <p:spPr>
          <a:xfrm>
            <a:off x="5033455" y="6010577"/>
            <a:ext cx="439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u+u</a:t>
            </a:r>
            <a:r>
              <a:rPr lang="en-US" altLang="zh-TW" sz="2800" dirty="0"/>
              <a:t>’  =  (</a:t>
            </a:r>
            <a:r>
              <a:rPr lang="en-US" altLang="zh-TW" sz="2800" dirty="0" err="1"/>
              <a:t>w+w</a:t>
            </a:r>
            <a:r>
              <a:rPr lang="en-US" altLang="zh-TW" sz="2800" dirty="0"/>
              <a:t>’) +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z+z</a:t>
            </a:r>
            <a:r>
              <a:rPr lang="en-US" altLang="zh-TW" sz="2800" dirty="0"/>
              <a:t>’)  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378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3" grpId="0" animBg="1"/>
      <p:bldP spid="20" grpId="0"/>
      <p:bldP spid="21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695" y="2018388"/>
            <a:ext cx="5289550" cy="3923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912823" y="2657973"/>
                <a:ext cx="1057212" cy="522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400" dirty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23" y="2657973"/>
                <a:ext cx="1057212" cy="5222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755059" y="2995566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059" y="2995566"/>
                <a:ext cx="2232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919" r="-135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3132" y="2209723"/>
            <a:ext cx="3294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</a:t>
            </a:r>
            <a:r>
              <a:rPr lang="en-US" sz="2400" dirty="0"/>
              <a:t> in subspace </a:t>
            </a:r>
            <a:r>
              <a:rPr lang="en-US" sz="2400" i="1" dirty="0"/>
              <a:t>W</a:t>
            </a:r>
            <a:r>
              <a:rPr lang="en-US" sz="2400" dirty="0"/>
              <a:t>  is “closest” to vector </a:t>
            </a:r>
            <a:r>
              <a:rPr lang="en-US" sz="2400" b="1" dirty="0"/>
              <a:t>u</a:t>
            </a:r>
            <a:r>
              <a:rPr lang="en-US" sz="2400" dirty="0"/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5311795" y="4995550"/>
            <a:ext cx="3294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/>
              <a:t>z</a:t>
            </a:r>
            <a:r>
              <a:rPr lang="en-US" altLang="zh-TW" sz="2400" dirty="0"/>
              <a:t> is always orthogonal to all vectors in </a:t>
            </a:r>
            <a:r>
              <a:rPr lang="en-US" altLang="zh-TW" sz="2400" i="1" dirty="0"/>
              <a:t>W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10" name="TextBox 7"/>
          <p:cNvSpPr txBox="1"/>
          <p:nvPr/>
        </p:nvSpPr>
        <p:spPr>
          <a:xfrm>
            <a:off x="5677753" y="3192652"/>
            <a:ext cx="142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“closest”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5345961" y="4206337"/>
            <a:ext cx="259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Always </a:t>
            </a:r>
            <a:r>
              <a:rPr lang="en-US" altLang="zh-TW" sz="2400" dirty="0"/>
              <a:t>orthogonal</a:t>
            </a:r>
            <a:r>
              <a:rPr lang="en-US" sz="2400" dirty="0"/>
              <a:t> 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880787" y="3959499"/>
            <a:ext cx="1522345" cy="4776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816227" y="3057716"/>
            <a:ext cx="823182" cy="36576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大括弧 16"/>
          <p:cNvSpPr/>
          <p:nvPr/>
        </p:nvSpPr>
        <p:spPr>
          <a:xfrm>
            <a:off x="4077475" y="2121941"/>
            <a:ext cx="639602" cy="1879353"/>
          </a:xfrm>
          <a:prstGeom prst="rightBrace">
            <a:avLst>
              <a:gd name="adj1" fmla="val 41096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12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Closest Vector Property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Among all vectors in subspace W, the vector closest to u is the orthogonal projection of u on W</a:t>
            </a:r>
            <a:endParaRPr lang="zh-TW" altLang="en-US" dirty="0"/>
          </a:p>
        </p:txBody>
      </p: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0" y="2922578"/>
            <a:ext cx="5589569" cy="2851150"/>
            <a:chOff x="338" y="2694"/>
            <a:chExt cx="2380" cy="1214"/>
          </a:xfrm>
        </p:grpSpPr>
        <p:sp>
          <p:nvSpPr>
            <p:cNvPr id="7" name="Text Box 33"/>
            <p:cNvSpPr txBox="1">
              <a:spLocks noChangeArrowheads="1"/>
            </p:cNvSpPr>
            <p:nvPr/>
          </p:nvSpPr>
          <p:spPr bwMode="auto">
            <a:xfrm>
              <a:off x="2237" y="3656"/>
              <a:ext cx="21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 dirty="0"/>
                <a:t>W</a:t>
              </a:r>
              <a:endParaRPr lang="en-US" altLang="zh-TW" sz="2800" b="0" dirty="0"/>
            </a:p>
          </p:txBody>
        </p:sp>
        <p:sp>
          <p:nvSpPr>
            <p:cNvPr id="8" name="AutoShape 18" descr="50%"/>
            <p:cNvSpPr>
              <a:spLocks noChangeArrowheads="1"/>
            </p:cNvSpPr>
            <p:nvPr/>
          </p:nvSpPr>
          <p:spPr bwMode="auto">
            <a:xfrm>
              <a:off x="338" y="2850"/>
              <a:ext cx="2380" cy="1058"/>
            </a:xfrm>
            <a:prstGeom prst="parallelogram">
              <a:avLst>
                <a:gd name="adj" fmla="val 56238"/>
              </a:avLst>
            </a:prstGeom>
            <a:pattFill prst="pct50">
              <a:fgClr>
                <a:schemeClr val="folHlink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Text Box 28"/>
            <p:cNvSpPr txBox="1">
              <a:spLocks noChangeArrowheads="1"/>
            </p:cNvSpPr>
            <p:nvPr/>
          </p:nvSpPr>
          <p:spPr bwMode="auto">
            <a:xfrm>
              <a:off x="503" y="3698"/>
              <a:ext cx="24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400" dirty="0"/>
                <a:t>0</a:t>
              </a:r>
              <a:endParaRPr lang="en-US" altLang="zh-TW" sz="2400" b="0" dirty="0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V="1">
              <a:off x="628" y="3371"/>
              <a:ext cx="832" cy="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H="1" flipV="1">
              <a:off x="1483" y="2694"/>
              <a:ext cx="832" cy="6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 flipV="1">
              <a:off x="631" y="2694"/>
              <a:ext cx="834" cy="1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 flipV="1">
              <a:off x="633" y="3373"/>
              <a:ext cx="1704" cy="3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V="1">
              <a:off x="1378" y="3271"/>
              <a:ext cx="87" cy="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flipH="1">
              <a:off x="1375" y="3311"/>
              <a:ext cx="0" cy="1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>
              <a:off x="1441" y="3374"/>
              <a:ext cx="8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>
              <a:off x="1474" y="2699"/>
              <a:ext cx="0" cy="6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>
              <a:off x="1481" y="3269"/>
              <a:ext cx="108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>
              <a:off x="1589" y="3269"/>
              <a:ext cx="0" cy="102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5479321" y="2688981"/>
            <a:ext cx="3331361" cy="3355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0" dirty="0">
                <a:sym typeface="Symbol" pitchFamily="18" charset="2"/>
              </a:rPr>
              <a:t></a:t>
            </a:r>
            <a:r>
              <a:rPr lang="en-US" altLang="zh-TW" sz="2400" b="0" dirty="0"/>
              <a:t> </a:t>
            </a:r>
            <a:r>
              <a:rPr lang="en-US" altLang="zh-TW" sz="2400" b="1" dirty="0">
                <a:sym typeface="Symbol" pitchFamily="18" charset="2"/>
              </a:rPr>
              <a:t>w, w</a:t>
            </a:r>
            <a:r>
              <a:rPr lang="en-US" altLang="zh-TW" sz="2400" b="0" dirty="0">
                <a:sym typeface="Symbol" pitchFamily="18" charset="2"/>
              </a:rPr>
              <a:t>,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  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.</a:t>
            </a:r>
            <a:endParaRPr lang="en-US" altLang="zh-TW" sz="2400" b="0" dirty="0"/>
          </a:p>
          <a:p>
            <a:pPr>
              <a:lnSpc>
                <a:spcPct val="150000"/>
              </a:lnSpc>
            </a:pPr>
            <a:r>
              <a:rPr lang="en-US" altLang="zh-TW" sz="2400" b="0" dirty="0">
                <a:sym typeface="Symbol" pitchFamily="18" charset="2"/>
              </a:rPr>
              <a:t> (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) 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(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) = 0.</a:t>
            </a:r>
            <a:endParaRPr lang="en-US" altLang="zh-TW" sz="2400" b="0" dirty="0"/>
          </a:p>
          <a:p>
            <a:pPr>
              <a:lnSpc>
                <a:spcPct val="150000"/>
              </a:lnSpc>
            </a:pPr>
            <a:r>
              <a:rPr lang="en-US" altLang="zh-TW" sz="2400" b="0" dirty="0">
                <a:sym typeface="Symbol" pitchFamily="18" charset="2"/>
              </a:rPr>
              <a:t> 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</a:t>
            </a:r>
            <a:r>
              <a:rPr lang="en-US" altLang="zh-TW" sz="2400" b="0" baseline="40000" dirty="0"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sz="2400" b="0" baseline="40000" dirty="0">
                <a:sym typeface="Symbol" pitchFamily="18" charset="2"/>
              </a:rPr>
              <a:t>        </a:t>
            </a:r>
            <a:r>
              <a:rPr lang="en-US" altLang="zh-TW" sz="2400" b="0" dirty="0">
                <a:sym typeface="Symbol" pitchFamily="18" charset="2"/>
              </a:rPr>
              <a:t>= (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) + (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)</a:t>
            </a:r>
            <a:r>
              <a:rPr lang="en-US" altLang="zh-TW" sz="2400" b="0" baseline="40000" dirty="0">
                <a:sym typeface="Symbol" pitchFamily="18" charset="2"/>
              </a:rPr>
              <a:t>2</a:t>
            </a:r>
            <a:endParaRPr lang="en-US" altLang="zh-TW" sz="2400" b="0" dirty="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TW" sz="2400" b="0" dirty="0">
                <a:sym typeface="Symbol" pitchFamily="18" charset="2"/>
              </a:rPr>
              <a:t>     = 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</a:t>
            </a:r>
            <a:r>
              <a:rPr lang="en-US" altLang="zh-TW" sz="2400" b="0" baseline="40000" dirty="0">
                <a:sym typeface="Symbol" pitchFamily="18" charset="2"/>
              </a:rPr>
              <a:t>2</a:t>
            </a:r>
            <a:r>
              <a:rPr lang="en-US" altLang="zh-TW" sz="2400" b="0" dirty="0">
                <a:sym typeface="Symbol" pitchFamily="18" charset="2"/>
              </a:rPr>
              <a:t> + 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</a:t>
            </a:r>
            <a:r>
              <a:rPr lang="en-US" altLang="zh-TW" sz="2400" b="0" baseline="40000" dirty="0">
                <a:sym typeface="Symbol" pitchFamily="18" charset="2"/>
              </a:rPr>
              <a:t>2</a:t>
            </a:r>
            <a:endParaRPr lang="en-US" altLang="zh-TW" sz="2400" b="0" dirty="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TW" sz="2400" b="0" dirty="0">
                <a:sym typeface="Symbol" pitchFamily="18" charset="2"/>
              </a:rPr>
              <a:t>     &gt; 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</a:t>
            </a:r>
            <a:r>
              <a:rPr lang="en-US" altLang="zh-TW" sz="2400" b="0" baseline="40000" dirty="0">
                <a:sym typeface="Symbol" pitchFamily="18" charset="2"/>
              </a:rPr>
              <a:t>2</a:t>
            </a:r>
            <a:endParaRPr lang="en-US" altLang="zh-TW" sz="2400" b="0" dirty="0">
              <a:sym typeface="Symbol" pitchFamily="18" charset="2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2341850" y="5216447"/>
            <a:ext cx="17557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w</a:t>
            </a:r>
            <a:r>
              <a:rPr lang="en-US" altLang="zh-TW" sz="2400" b="0" dirty="0"/>
              <a:t> = </a:t>
            </a:r>
            <a:r>
              <a:rPr lang="en-US" altLang="zh-TW" sz="2400" b="0" i="1" dirty="0"/>
              <a:t>U</a:t>
            </a:r>
            <a:r>
              <a:rPr lang="en-US" altLang="zh-TW" sz="2400" b="0" i="1" baseline="-25000" dirty="0"/>
              <a:t>W</a:t>
            </a:r>
            <a:r>
              <a:rPr lang="en-US" altLang="zh-TW" sz="2400" b="0" dirty="0"/>
              <a:t>(</a:t>
            </a:r>
            <a:r>
              <a:rPr lang="en-US" altLang="zh-TW" sz="2400" b="1" dirty="0"/>
              <a:t>u</a:t>
            </a:r>
            <a:r>
              <a:rPr lang="en-US" altLang="zh-TW" sz="2400" b="0" dirty="0"/>
              <a:t>)</a:t>
            </a:r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2454243" y="2456140"/>
            <a:ext cx="4603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b="1" dirty="0"/>
              <a:t>u</a:t>
            </a:r>
          </a:p>
        </p:txBody>
      </p:sp>
      <p:graphicFrame>
        <p:nvGraphicFramePr>
          <p:cNvPr id="2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414873"/>
              </p:ext>
            </p:extLst>
          </p:nvPr>
        </p:nvGraphicFramePr>
        <p:xfrm>
          <a:off x="1582928" y="3440435"/>
          <a:ext cx="1068595" cy="575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696" imgH="253890" progId="">
                  <p:embed/>
                </p:oleObj>
              </mc:Choice>
              <mc:Fallback>
                <p:oleObj name="Equation" r:id="rId2" imgW="469696" imgH="2538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928" y="3440435"/>
                        <a:ext cx="1068595" cy="575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306011"/>
              </p:ext>
            </p:extLst>
          </p:nvPr>
        </p:nvGraphicFramePr>
        <p:xfrm>
          <a:off x="3513443" y="3130160"/>
          <a:ext cx="1155491" cy="575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780" imgH="253890" progId="">
                  <p:embed/>
                </p:oleObj>
              </mc:Choice>
              <mc:Fallback>
                <p:oleObj name="Equation" r:id="rId4" imgW="507780" imgH="2538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443" y="3130160"/>
                        <a:ext cx="1155491" cy="575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Connector 35"/>
          <p:cNvCxnSpPr>
            <a:stCxn id="21" idx="0"/>
            <a:endCxn id="17" idx="1"/>
          </p:cNvCxnSpPr>
          <p:nvPr/>
        </p:nvCxnSpPr>
        <p:spPr>
          <a:xfrm flipH="1" flipV="1">
            <a:off x="2667963" y="4526645"/>
            <a:ext cx="551762" cy="689802"/>
          </a:xfrm>
          <a:prstGeom prst="line">
            <a:avLst/>
          </a:prstGeom>
          <a:ln w="38100">
            <a:solidFill>
              <a:srgbClr val="00B05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4485441" y="4091486"/>
            <a:ext cx="536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w’</a:t>
            </a:r>
            <a:endParaRPr lang="en-US" altLang="zh-TW" sz="2400" b="0" dirty="0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199198" y="4072025"/>
            <a:ext cx="536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w</a:t>
            </a:r>
            <a:endParaRPr lang="en-US" altLang="zh-TW" sz="2400" b="0" dirty="0"/>
          </a:p>
        </p:txBody>
      </p:sp>
      <p:sp>
        <p:nvSpPr>
          <p:cNvPr id="4" name="矩形 3"/>
          <p:cNvSpPr/>
          <p:nvPr/>
        </p:nvSpPr>
        <p:spPr>
          <a:xfrm>
            <a:off x="5479321" y="3288953"/>
            <a:ext cx="3331361" cy="518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462601" y="3863013"/>
            <a:ext cx="3331361" cy="518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5522254" y="4347109"/>
            <a:ext cx="3331361" cy="518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579259" y="4993092"/>
            <a:ext cx="3331361" cy="518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5500787" y="5497617"/>
            <a:ext cx="3331361" cy="518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71785" y="5962947"/>
            <a:ext cx="7791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The distance from a vector u to a subspace W is the distance between u and the orthogonal projection of u on 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442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9" grpId="0"/>
      <p:bldP spid="30" grpId="0"/>
      <p:bldP spid="4" grpId="0" animBg="1"/>
      <p:bldP spid="28" grpId="0" animBg="1"/>
      <p:bldP spid="31" grpId="0" animBg="1"/>
      <p:bldP spid="32" grpId="0" animBg="1"/>
      <p:bldP spid="33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 Matrix</a:t>
            </a:r>
            <a:endParaRPr lang="zh-TW" altLang="en-US" dirty="0"/>
          </a:p>
        </p:txBody>
      </p:sp>
      <p:sp>
        <p:nvSpPr>
          <p:cNvPr id="6" name="AutoShape 9" descr="50%"/>
          <p:cNvSpPr>
            <a:spLocks noChangeArrowheads="1"/>
          </p:cNvSpPr>
          <p:nvPr/>
        </p:nvSpPr>
        <p:spPr bwMode="auto">
          <a:xfrm>
            <a:off x="1703122" y="4181527"/>
            <a:ext cx="5079815" cy="2035880"/>
          </a:xfrm>
          <a:prstGeom prst="parallelogram">
            <a:avLst>
              <a:gd name="adj" fmla="val 62379"/>
            </a:avLst>
          </a:prstGeom>
          <a:pattFill prst="pct50">
            <a:fgClr>
              <a:schemeClr val="folHlink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185558" y="5001809"/>
            <a:ext cx="1764099" cy="5830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 flipV="1">
            <a:off x="2755652" y="4176586"/>
            <a:ext cx="429907" cy="140831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4588931" y="3707148"/>
            <a:ext cx="365668" cy="128972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3190500" y="3707148"/>
            <a:ext cx="1398432" cy="1872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3195441" y="5589842"/>
            <a:ext cx="1037705" cy="3706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4761882" y="4848624"/>
            <a:ext cx="133419" cy="444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4766824" y="4888156"/>
            <a:ext cx="39532" cy="1531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V="1">
            <a:off x="3150968" y="5387243"/>
            <a:ext cx="133419" cy="444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289329" y="5392184"/>
            <a:ext cx="39532" cy="1531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755652" y="5313121"/>
            <a:ext cx="523794" cy="46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/>
              <a:t>0</a:t>
            </a:r>
            <a:endParaRPr lang="en-US" altLang="zh-TW" sz="2400" b="0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163966" y="5649140"/>
            <a:ext cx="1321839" cy="46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v</a:t>
            </a:r>
            <a:r>
              <a:rPr lang="en-US" altLang="zh-TW" sz="2400" b="0" dirty="0"/>
              <a:t> = </a:t>
            </a:r>
            <a:r>
              <a:rPr lang="en-US" altLang="zh-TW" sz="2400" b="0" i="1" dirty="0"/>
              <a:t>U</a:t>
            </a:r>
            <a:r>
              <a:rPr lang="en-US" altLang="zh-TW" sz="2400" b="0" i="1" baseline="-25000" dirty="0"/>
              <a:t>W</a:t>
            </a:r>
            <a:r>
              <a:rPr lang="en-US" altLang="zh-TW" sz="2400" b="0" dirty="0"/>
              <a:t>(</a:t>
            </a:r>
            <a:r>
              <a:rPr lang="en-US" altLang="zh-TW" sz="2400" dirty="0"/>
              <a:t>v</a:t>
            </a:r>
            <a:r>
              <a:rPr lang="en-US" altLang="zh-TW" sz="2400" b="0" dirty="0"/>
              <a:t>)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006484" y="4747324"/>
            <a:ext cx="1423139" cy="46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/>
              <a:t>w</a:t>
            </a:r>
            <a:r>
              <a:rPr lang="en-US" altLang="zh-TW" sz="2400" b="0" dirty="0"/>
              <a:t> = </a:t>
            </a:r>
            <a:r>
              <a:rPr lang="en-US" altLang="zh-TW" sz="2400" b="0" i="1" dirty="0"/>
              <a:t>U</a:t>
            </a:r>
            <a:r>
              <a:rPr lang="en-US" altLang="zh-TW" sz="2400" b="0" i="1" baseline="-25000" dirty="0"/>
              <a:t>W</a:t>
            </a:r>
            <a:r>
              <a:rPr lang="en-US" altLang="zh-TW" sz="2400" b="0" dirty="0"/>
              <a:t>(</a:t>
            </a:r>
            <a:r>
              <a:rPr lang="en-US" altLang="zh-TW" sz="2400" dirty="0"/>
              <a:t>u</a:t>
            </a:r>
            <a:r>
              <a:rPr lang="en-US" altLang="zh-TW" sz="2400" b="0" dirty="0"/>
              <a:t>)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4549400" y="3205590"/>
            <a:ext cx="350843" cy="46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/>
              <a:t>u</a:t>
            </a:r>
          </a:p>
        </p:txBody>
      </p:sp>
      <p:graphicFrame>
        <p:nvGraphicFramePr>
          <p:cNvPr id="2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200036"/>
              </p:ext>
            </p:extLst>
          </p:nvPr>
        </p:nvGraphicFramePr>
        <p:xfrm>
          <a:off x="2602466" y="3675028"/>
          <a:ext cx="274251" cy="516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14120" imgH="215640" progId="Equation.3">
                  <p:embed/>
                </p:oleObj>
              </mc:Choice>
              <mc:Fallback>
                <p:oleObj name="方程式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466" y="3675028"/>
                        <a:ext cx="274251" cy="5163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1347337" y="5775147"/>
            <a:ext cx="508970" cy="52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i="1" dirty="0"/>
              <a:t>W</a:t>
            </a:r>
            <a:endParaRPr lang="en-US" altLang="zh-TW" sz="2800" b="1" dirty="0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251385" y="3680330"/>
            <a:ext cx="1250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/>
              <a:t>z = u - w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581773" y="2459054"/>
            <a:ext cx="3172289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Orthogonal Projection Matrix P</a:t>
            </a:r>
            <a:r>
              <a:rPr lang="en-US" altLang="zh-TW" sz="2800" baseline="-25000" dirty="0"/>
              <a:t>w</a:t>
            </a:r>
            <a:endParaRPr lang="zh-TW" altLang="en-US" sz="2800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294437" y="2486291"/>
            <a:ext cx="342483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It has standard matrix.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425070" y="4686130"/>
                <a:ext cx="1343299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070" y="4686130"/>
                <a:ext cx="134329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485805" y="5608329"/>
                <a:ext cx="1272063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805" y="5608329"/>
                <a:ext cx="127206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628650" y="1739812"/>
            <a:ext cx="604633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Orthogonal projection operator is linear.</a:t>
            </a:r>
            <a:endParaRPr lang="zh-TW" altLang="en-US" sz="2800" dirty="0"/>
          </a:p>
        </p:txBody>
      </p:sp>
      <p:sp>
        <p:nvSpPr>
          <p:cNvPr id="4" name="向右箭號 3"/>
          <p:cNvSpPr/>
          <p:nvPr/>
        </p:nvSpPr>
        <p:spPr>
          <a:xfrm>
            <a:off x="628650" y="2459745"/>
            <a:ext cx="599649" cy="576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>
            <a:off x="4850700" y="2478653"/>
            <a:ext cx="599649" cy="576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43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18" grpId="0"/>
      <p:bldP spid="19" grpId="0"/>
      <p:bldP spid="23" grpId="0"/>
      <p:bldP spid="24" grpId="0" animBg="1"/>
      <p:bldP spid="25" grpId="0" animBg="1"/>
      <p:bldP spid="26" grpId="0" animBg="1"/>
      <p:bldP spid="27" grpId="0" animBg="1"/>
      <p:bldP spid="3" grpId="0" animBg="1"/>
      <p:bldP spid="4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05502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580456" y="4022916"/>
            <a:ext cx="7934894" cy="9994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2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 on a 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Orthogonal projection of a vector on a line</a:t>
            </a:r>
          </a:p>
          <a:p>
            <a:endParaRPr lang="zh-TW" altLang="en-US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5184575" y="2441402"/>
            <a:ext cx="368818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/>
              <a:t>v</a:t>
            </a:r>
            <a:r>
              <a:rPr lang="en-US" altLang="zh-TW" sz="2400" dirty="0"/>
              <a:t>: any vector </a:t>
            </a:r>
          </a:p>
          <a:p>
            <a:r>
              <a:rPr lang="en-US" altLang="zh-TW" sz="2400" b="1" dirty="0"/>
              <a:t>u</a:t>
            </a:r>
            <a:r>
              <a:rPr lang="en-US" altLang="zh-TW" sz="2400" dirty="0"/>
              <a:t>: any nonzero vector on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L</a:t>
            </a:r>
          </a:p>
          <a:p>
            <a:r>
              <a:rPr lang="en-US" altLang="zh-TW" sz="2400" b="1" dirty="0"/>
              <a:t>w</a:t>
            </a:r>
            <a:r>
              <a:rPr lang="en-US" altLang="zh-TW" sz="2400" dirty="0"/>
              <a:t>: orthogonal projection of </a:t>
            </a:r>
          </a:p>
          <a:p>
            <a:r>
              <a:rPr lang="en-US" altLang="zh-TW" sz="2400" dirty="0"/>
              <a:t>     </a:t>
            </a:r>
            <a:r>
              <a:rPr lang="en-US" altLang="zh-TW" sz="2400" b="1" dirty="0"/>
              <a:t>v</a:t>
            </a:r>
            <a:r>
              <a:rPr lang="en-US" altLang="zh-TW" sz="2400" dirty="0"/>
              <a:t> onto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L</a:t>
            </a:r>
            <a:r>
              <a:rPr lang="en-US" altLang="zh-TW" sz="2400" baseline="30000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w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i="1" dirty="0">
                <a:sym typeface="Symbol" pitchFamily="18" charset="2"/>
              </a:rPr>
              <a:t>c</a:t>
            </a:r>
            <a:r>
              <a:rPr lang="en-US" altLang="zh-TW" sz="2400" b="1" dirty="0">
                <a:sym typeface="Symbol" pitchFamily="18" charset="2"/>
              </a:rPr>
              <a:t>u</a:t>
            </a:r>
            <a:endParaRPr lang="en-US" altLang="zh-TW" sz="2400" dirty="0">
              <a:sym typeface="Symbol" pitchFamily="18" charset="2"/>
            </a:endParaRPr>
          </a:p>
          <a:p>
            <a:r>
              <a:rPr lang="en-US" altLang="zh-TW" sz="2400" b="1" dirty="0"/>
              <a:t>z</a:t>
            </a:r>
            <a:r>
              <a:rPr lang="en-US" altLang="zh-TW" sz="2400" dirty="0"/>
              <a:t>: </a:t>
            </a:r>
            <a:r>
              <a:rPr lang="en-US" altLang="zh-TW" sz="2400" b="1" dirty="0"/>
              <a:t>v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b="1" dirty="0"/>
              <a:t>w</a:t>
            </a:r>
          </a:p>
        </p:txBody>
      </p:sp>
      <p:cxnSp>
        <p:nvCxnSpPr>
          <p:cNvPr id="7" name="直線接點 6"/>
          <p:cNvCxnSpPr/>
          <p:nvPr/>
        </p:nvCxnSpPr>
        <p:spPr>
          <a:xfrm flipV="1">
            <a:off x="628650" y="3280198"/>
            <a:ext cx="4248150" cy="11847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1655903" y="2593920"/>
            <a:ext cx="1407300" cy="1587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1678597" y="3466571"/>
            <a:ext cx="2478795" cy="70067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728656" y="3635919"/>
            <a:ext cx="1668007" cy="4705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1311190" y="2999326"/>
            <a:ext cx="353912" cy="1222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 flipV="1">
            <a:off x="3094502" y="2592000"/>
            <a:ext cx="302161" cy="10439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645652" y="2852569"/>
            <a:ext cx="341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L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037850" y="3406786"/>
            <a:ext cx="349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u</a:t>
            </a:r>
            <a:endParaRPr lang="zh-TW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2541213" y="2419653"/>
            <a:ext cx="330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v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3128161" y="3639083"/>
            <a:ext cx="413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w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1138712" y="3388276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z</a:t>
            </a:r>
            <a:endParaRPr lang="zh-TW" altLang="en-US" sz="2400" dirty="0"/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937570" y="6037101"/>
            <a:ext cx="36864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Distance from tip of </a:t>
            </a:r>
            <a:r>
              <a:rPr lang="en-US" altLang="zh-TW" sz="2400" b="1" dirty="0"/>
              <a:t>v</a:t>
            </a:r>
            <a:r>
              <a:rPr lang="en-US" altLang="zh-TW" sz="2400" dirty="0"/>
              <a:t> to </a:t>
            </a:r>
            <a:r>
              <a:rPr lang="en-US" altLang="zh-TW" sz="2400" i="1" dirty="0">
                <a:latin typeface="Script MT Bold" pitchFamily="66" charset="0"/>
                <a:sym typeface="Symbol" pitchFamily="18" charset="2"/>
              </a:rPr>
              <a:t>L</a:t>
            </a:r>
            <a:r>
              <a:rPr lang="en-US" altLang="zh-TW" sz="2400" baseline="30000" dirty="0"/>
              <a:t> </a:t>
            </a:r>
            <a:r>
              <a:rPr lang="en-US" altLang="zh-TW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560521" y="4637065"/>
                <a:ext cx="1510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21" y="4637065"/>
                <a:ext cx="1510413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613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2183979" y="4656996"/>
                <a:ext cx="19136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𝑐𝑢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79" y="4656996"/>
                <a:ext cx="191366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74" r="-15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4210689" y="4654985"/>
                <a:ext cx="20657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89" y="4654985"/>
                <a:ext cx="206575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80" r="-118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6379316" y="4678041"/>
                <a:ext cx="2136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316" y="4678041"/>
                <a:ext cx="213603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40" r="-5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618467" y="5173644"/>
                <a:ext cx="1272143" cy="682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67" y="5173644"/>
                <a:ext cx="1272143" cy="6826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183979" y="5215184"/>
                <a:ext cx="2318840" cy="682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79" y="5215184"/>
                <a:ext cx="2318840" cy="6826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3235563" y="2806271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z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655520" y="2441402"/>
                <a:ext cx="1403461" cy="430887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0" y="2441402"/>
                <a:ext cx="1403461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004084" y="5080001"/>
            <a:ext cx="86868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=0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6660107" y="5919472"/>
                <a:ext cx="2212657" cy="696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07" y="5919472"/>
                <a:ext cx="2212657" cy="69692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542679" y="6076179"/>
                <a:ext cx="20528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679" y="6076179"/>
                <a:ext cx="2052870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76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38" grpId="0"/>
      <p:bldP spid="39" grpId="0"/>
      <p:bldP spid="40" grpId="0"/>
      <p:bldP spid="41" grpId="0"/>
      <p:bldP spid="42" grpId="0"/>
      <p:bldP spid="44" grpId="0" animBg="1"/>
      <p:bldP spid="18" grpId="0" animBg="1"/>
      <p:bldP spid="45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584870" y="450420"/>
                <a:ext cx="1272143" cy="682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870" y="450420"/>
                <a:ext cx="1272143" cy="6826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299364" y="1306688"/>
                <a:ext cx="2318840" cy="682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364" y="1306688"/>
                <a:ext cx="2318840" cy="6826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6136804" y="2878154"/>
            <a:ext cx="1955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L</a:t>
            </a:r>
            <a:r>
              <a:rPr lang="en-US" altLang="zh-TW" sz="2400" dirty="0"/>
              <a:t> is </a:t>
            </a:r>
            <a:r>
              <a:rPr lang="en-US" altLang="zh-TW" sz="2400" i="1" dirty="0"/>
              <a:t>y</a:t>
            </a:r>
            <a:r>
              <a:rPr lang="en-US" altLang="zh-TW" sz="2400" dirty="0"/>
              <a:t> = (1/2)</a:t>
            </a:r>
            <a:r>
              <a:rPr lang="en-US" altLang="zh-TW" sz="2400" i="1" dirty="0"/>
              <a:t>x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890053" y="3638505"/>
                <a:ext cx="1039580" cy="612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3" y="3638505"/>
                <a:ext cx="1039580" cy="6120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160810" y="3638505"/>
                <a:ext cx="1039580" cy="612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810" y="3638505"/>
                <a:ext cx="1039580" cy="6120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/>
          <p:cNvGrpSpPr/>
          <p:nvPr/>
        </p:nvGrpSpPr>
        <p:grpSpPr>
          <a:xfrm>
            <a:off x="658402" y="2561965"/>
            <a:ext cx="4811726" cy="2099163"/>
            <a:chOff x="175766" y="2365736"/>
            <a:chExt cx="4811726" cy="2099163"/>
          </a:xfrm>
        </p:grpSpPr>
        <p:cxnSp>
          <p:nvCxnSpPr>
            <p:cNvPr id="26" name="直線接點 25"/>
            <p:cNvCxnSpPr/>
            <p:nvPr/>
          </p:nvCxnSpPr>
          <p:spPr>
            <a:xfrm flipV="1">
              <a:off x="628650" y="3280198"/>
              <a:ext cx="4248150" cy="1184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V="1">
              <a:off x="1655903" y="2593920"/>
              <a:ext cx="1407300" cy="15870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 flipV="1">
              <a:off x="1678597" y="3466571"/>
              <a:ext cx="2478795" cy="70067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>
            <a:xfrm flipV="1">
              <a:off x="1728656" y="3635919"/>
              <a:ext cx="1668007" cy="47059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 flipH="1" flipV="1">
              <a:off x="1311190" y="2999326"/>
              <a:ext cx="353912" cy="12227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 flipH="1" flipV="1">
              <a:off x="3094502" y="2592000"/>
              <a:ext cx="302161" cy="10439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4645652" y="2852569"/>
              <a:ext cx="3418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latin typeface="Script MT Bold" pitchFamily="66" charset="0"/>
                  <a:sym typeface="Symbol" pitchFamily="18" charset="2"/>
                </a:rPr>
                <a:t>L</a:t>
              </a:r>
              <a:endParaRPr lang="zh-TW" altLang="en-US" sz="24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037850" y="3406786"/>
              <a:ext cx="3497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u</a:t>
              </a:r>
              <a:endParaRPr lang="zh-TW" altLang="en-US" sz="24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541213" y="2419653"/>
              <a:ext cx="3305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v</a:t>
              </a:r>
              <a:endParaRPr lang="zh-TW" altLang="en-US" sz="24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128161" y="3639083"/>
              <a:ext cx="4138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w</a:t>
              </a:r>
              <a:endParaRPr lang="zh-TW" altLang="en-US" sz="24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1138712" y="3388276"/>
              <a:ext cx="3064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z</a:t>
              </a:r>
              <a:endParaRPr lang="zh-TW" altLang="en-US" sz="24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3235563" y="2806271"/>
              <a:ext cx="3064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z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75766" y="2365736"/>
                  <a:ext cx="1403461" cy="430887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766" y="2365736"/>
                  <a:ext cx="1403461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5195BC74-2C33-4B89-BCB3-3A48E839D2C1}"/>
                  </a:ext>
                </a:extLst>
              </p:cNvPr>
              <p:cNvSpPr txBox="1"/>
              <p:nvPr/>
            </p:nvSpPr>
            <p:spPr>
              <a:xfrm>
                <a:off x="1246081" y="5199048"/>
                <a:ext cx="1773145" cy="775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TW" sz="2400" b="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5195BC74-2C33-4B89-BCB3-3A48E839D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81" y="5199048"/>
                <a:ext cx="1773145" cy="7750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B481CBA3-FEE9-4144-BCC7-67B98C6D62D8}"/>
                  </a:ext>
                </a:extLst>
              </p:cNvPr>
              <p:cNvSpPr txBox="1"/>
              <p:nvPr/>
            </p:nvSpPr>
            <p:spPr>
              <a:xfrm>
                <a:off x="2868282" y="5166328"/>
                <a:ext cx="1064748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B481CBA3-FEE9-4144-BCC7-67B98C6D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82" y="5166328"/>
                <a:ext cx="1064748" cy="786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215E09F-CF9C-44A4-B27A-6992844C0455}"/>
                  </a:ext>
                </a:extLst>
              </p:cNvPr>
              <p:cNvSpPr txBox="1"/>
              <p:nvPr/>
            </p:nvSpPr>
            <p:spPr>
              <a:xfrm>
                <a:off x="4640028" y="5426188"/>
                <a:ext cx="17731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altLang="zh-TW" sz="2400" b="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215E09F-CF9C-44A4-B27A-6992844C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028" y="5426188"/>
                <a:ext cx="177314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F148EDA-F089-45E5-B0E6-D85296734CA8}"/>
                  </a:ext>
                </a:extLst>
              </p:cNvPr>
              <p:cNvSpPr txBox="1"/>
              <p:nvPr/>
            </p:nvSpPr>
            <p:spPr>
              <a:xfrm>
                <a:off x="6062016" y="5246489"/>
                <a:ext cx="2515184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F148EDA-F089-45E5-B0E6-D85296734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016" y="5246489"/>
                <a:ext cx="2515184" cy="786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24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28650" y="3789224"/>
            <a:ext cx="8424132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i="1" dirty="0"/>
              <a:t>Proof:</a:t>
            </a:r>
            <a:r>
              <a:rPr lang="en-US" altLang="zh-TW" sz="2400" b="0" dirty="0"/>
              <a:t>  Let </a:t>
            </a:r>
            <a:r>
              <a:rPr lang="en-US" altLang="zh-TW" sz="2400" b="1" dirty="0"/>
              <a:t>u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 </a:t>
            </a:r>
            <a:r>
              <a:rPr lang="en-US" altLang="zh-TW" sz="2400" b="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b="0" i="1" baseline="40000" dirty="0">
                <a:sym typeface="Symbol" pitchFamily="18" charset="2"/>
              </a:rPr>
              <a:t>n</a:t>
            </a:r>
            <a:r>
              <a:rPr lang="en-US" altLang="zh-TW" sz="2400" b="0" dirty="0"/>
              <a:t> and </a:t>
            </a:r>
            <a:r>
              <a:rPr lang="en-US" altLang="zh-TW" sz="2400" b="1" dirty="0"/>
              <a:t>w</a:t>
            </a:r>
            <a:r>
              <a:rPr lang="en-US" altLang="zh-TW" sz="2400" b="0" dirty="0"/>
              <a:t> = </a:t>
            </a:r>
            <a:r>
              <a:rPr lang="en-US" altLang="zh-TW" sz="2400" b="0" i="1" dirty="0"/>
              <a:t>U</a:t>
            </a:r>
            <a:r>
              <a:rPr lang="en-US" altLang="zh-TW" sz="2400" b="0" i="1" baseline="-25000" dirty="0"/>
              <a:t>W</a:t>
            </a:r>
            <a:r>
              <a:rPr lang="en-US" altLang="zh-TW" sz="2400" b="0" dirty="0">
                <a:sym typeface="Symbol" pitchFamily="18" charset="2"/>
              </a:rPr>
              <a:t>(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dirty="0">
                <a:sym typeface="Symbol" pitchFamily="18" charset="2"/>
              </a:rPr>
              <a:t>).  </a:t>
            </a:r>
          </a:p>
          <a:p>
            <a:r>
              <a:rPr lang="en-US" altLang="zh-TW" sz="2400" dirty="0">
                <a:sym typeface="Symbol" pitchFamily="18" charset="2"/>
              </a:rPr>
              <a:t>	</a:t>
            </a:r>
            <a:r>
              <a:rPr lang="en-US" altLang="zh-TW" sz="2400" b="0" dirty="0">
                <a:sym typeface="Symbol" pitchFamily="18" charset="2"/>
              </a:rPr>
              <a:t>Since</a:t>
            </a:r>
            <a:r>
              <a:rPr lang="en-US" altLang="zh-TW" sz="2400" b="0" dirty="0"/>
              <a:t> </a:t>
            </a:r>
            <a:r>
              <a:rPr lang="en-US" altLang="zh-TW" sz="2400" b="0" i="1" dirty="0"/>
              <a:t>W</a:t>
            </a:r>
            <a:r>
              <a:rPr lang="en-US" altLang="zh-TW" sz="2400" b="0" dirty="0"/>
              <a:t> = Col </a:t>
            </a:r>
            <a:r>
              <a:rPr lang="en-US" altLang="zh-TW" sz="2400" b="0" i="1" dirty="0"/>
              <a:t>C</a:t>
            </a:r>
            <a:r>
              <a:rPr lang="en-US" altLang="zh-TW" sz="2400" b="0" dirty="0"/>
              <a:t>, </a:t>
            </a:r>
            <a:r>
              <a:rPr lang="en-US" altLang="zh-TW" sz="2400" b="1" dirty="0"/>
              <a:t>w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0" i="1" dirty="0" err="1"/>
              <a:t>C</a:t>
            </a:r>
            <a:r>
              <a:rPr lang="en-US" altLang="zh-TW" sz="2400" b="1" dirty="0" err="1"/>
              <a:t>b</a:t>
            </a:r>
            <a:r>
              <a:rPr lang="en-US" altLang="zh-TW" sz="2400" b="0" dirty="0"/>
              <a:t> for some </a:t>
            </a:r>
            <a:r>
              <a:rPr lang="en-US" altLang="zh-TW" sz="2400" b="1" dirty="0"/>
              <a:t>b</a:t>
            </a:r>
            <a:r>
              <a:rPr lang="en-US" altLang="zh-TW" sz="2400" b="0" dirty="0"/>
              <a:t> </a:t>
            </a:r>
            <a:r>
              <a:rPr lang="en-US" altLang="zh-TW" sz="2400" b="0" dirty="0">
                <a:sym typeface="Symbol" pitchFamily="18" charset="2"/>
              </a:rPr>
              <a:t> </a:t>
            </a:r>
            <a:r>
              <a:rPr lang="en-US" altLang="zh-TW" sz="2400" b="0" dirty="0" err="1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b="0" i="1" baseline="40000" dirty="0" err="1">
                <a:sym typeface="Symbol" pitchFamily="18" charset="2"/>
              </a:rPr>
              <a:t>k</a:t>
            </a:r>
            <a:r>
              <a:rPr lang="en-US" altLang="zh-TW" sz="2400" b="0" dirty="0">
                <a:sym typeface="Symbol" pitchFamily="18" charset="2"/>
              </a:rPr>
              <a:t> </a:t>
            </a:r>
          </a:p>
          <a:p>
            <a:r>
              <a:rPr lang="en-US" altLang="zh-TW" sz="2400" dirty="0">
                <a:sym typeface="Symbol" pitchFamily="18" charset="2"/>
              </a:rPr>
              <a:t>                             </a:t>
            </a:r>
            <a:r>
              <a:rPr lang="en-US" altLang="zh-TW" sz="2400" b="0" dirty="0">
                <a:sym typeface="Symbol" pitchFamily="18" charset="2"/>
              </a:rPr>
              <a:t>and</a:t>
            </a:r>
            <a:r>
              <a:rPr lang="en-US" altLang="zh-TW" sz="2400" dirty="0"/>
              <a:t> </a:t>
            </a:r>
            <a:r>
              <a:rPr lang="en-US" altLang="zh-TW" sz="2400" b="1" dirty="0"/>
              <a:t>u</a:t>
            </a:r>
            <a:r>
              <a:rPr lang="en-US" altLang="zh-TW" sz="2400" b="0" dirty="0"/>
              <a:t> </a:t>
            </a:r>
            <a:r>
              <a:rPr lang="en-US" altLang="zh-TW" sz="2400" b="0" dirty="0">
                <a:sym typeface="Symbol" pitchFamily="18" charset="2"/>
              </a:rPr>
              <a:t>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b="0" dirty="0">
                <a:sym typeface="Symbol" pitchFamily="18" charset="2"/>
              </a:rPr>
              <a:t>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endParaRPr lang="en-US" altLang="zh-TW" sz="2400" b="0" dirty="0"/>
          </a:p>
          <a:p>
            <a:pPr>
              <a:lnSpc>
                <a:spcPct val="120000"/>
              </a:lnSpc>
            </a:pPr>
            <a:r>
              <a:rPr lang="en-US" altLang="zh-TW" sz="2400" b="0" dirty="0">
                <a:sym typeface="Symbol" pitchFamily="18" charset="2"/>
              </a:rPr>
              <a:t>            </a:t>
            </a:r>
            <a:r>
              <a:rPr lang="en-US" altLang="zh-TW" sz="2400" b="1" dirty="0"/>
              <a:t>0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0" i="1" dirty="0"/>
              <a:t>C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0" dirty="0"/>
              <a:t>(</a:t>
            </a:r>
            <a:r>
              <a:rPr lang="en-US" altLang="zh-TW" sz="2400" b="1" dirty="0"/>
              <a:t>u</a:t>
            </a:r>
            <a:r>
              <a:rPr lang="en-US" altLang="zh-TW" sz="2400" b="0" dirty="0"/>
              <a:t> </a:t>
            </a:r>
            <a:r>
              <a:rPr lang="en-US" altLang="zh-TW" sz="2400" b="0" dirty="0">
                <a:sym typeface="Symbol" pitchFamily="18" charset="2"/>
              </a:rPr>
              <a:t>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/>
              <a:t>) = </a:t>
            </a:r>
            <a:r>
              <a:rPr lang="en-US" altLang="zh-TW" sz="2400" b="0" i="1" dirty="0" err="1"/>
              <a:t>C</a:t>
            </a:r>
            <a:r>
              <a:rPr lang="en-US" altLang="zh-TW" sz="2400" b="0" i="1" baseline="40000" dirty="0" err="1">
                <a:sym typeface="Symbol" pitchFamily="18" charset="2"/>
              </a:rPr>
              <a:t>T</a:t>
            </a:r>
            <a:r>
              <a:rPr lang="en-US" altLang="zh-TW" sz="2400" b="1" dirty="0" err="1"/>
              <a:t>u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b="0" i="1" dirty="0" err="1"/>
              <a:t>C</a:t>
            </a:r>
            <a:r>
              <a:rPr lang="en-US" altLang="zh-TW" sz="2400" b="0" i="1" baseline="40000" dirty="0" err="1">
                <a:sym typeface="Symbol" pitchFamily="18" charset="2"/>
              </a:rPr>
              <a:t>T</a:t>
            </a:r>
            <a:r>
              <a:rPr lang="en-US" altLang="zh-TW" sz="2400" b="1" dirty="0" err="1">
                <a:sym typeface="Symbol" pitchFamily="18" charset="2"/>
              </a:rPr>
              <a:t>w</a:t>
            </a:r>
            <a:r>
              <a:rPr lang="en-US" altLang="zh-TW" sz="2400" b="0" dirty="0"/>
              <a:t> = </a:t>
            </a:r>
            <a:r>
              <a:rPr lang="en-US" altLang="zh-TW" sz="2400" b="0" i="1" dirty="0" err="1"/>
              <a:t>C</a:t>
            </a:r>
            <a:r>
              <a:rPr lang="en-US" altLang="zh-TW" sz="2400" b="0" i="1" baseline="40000" dirty="0" err="1">
                <a:sym typeface="Symbol" pitchFamily="18" charset="2"/>
              </a:rPr>
              <a:t>T</a:t>
            </a:r>
            <a:r>
              <a:rPr lang="en-US" altLang="zh-TW" sz="2400" b="1" dirty="0" err="1"/>
              <a:t>u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b="0" i="1" dirty="0" err="1"/>
              <a:t>C</a:t>
            </a:r>
            <a:r>
              <a:rPr lang="en-US" altLang="zh-TW" sz="2400" b="0" i="1" baseline="40000" dirty="0" err="1">
                <a:sym typeface="Symbol" pitchFamily="18" charset="2"/>
              </a:rPr>
              <a:t>T</a:t>
            </a:r>
            <a:r>
              <a:rPr lang="en-US" altLang="zh-TW" sz="2400" b="0" i="1" dirty="0" err="1"/>
              <a:t>C</a:t>
            </a:r>
            <a:r>
              <a:rPr lang="en-US" altLang="zh-TW" sz="2400" b="1" dirty="0" err="1"/>
              <a:t>b</a:t>
            </a:r>
            <a:r>
              <a:rPr lang="en-US" altLang="zh-TW" sz="2400" b="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TW" sz="2400" b="0" dirty="0"/>
              <a:t>           </a:t>
            </a:r>
            <a:r>
              <a:rPr lang="en-US" altLang="zh-TW" sz="2400" b="0" dirty="0">
                <a:sym typeface="Symbol" pitchFamily="18" charset="2"/>
              </a:rPr>
              <a:t> </a:t>
            </a:r>
            <a:r>
              <a:rPr lang="en-US" altLang="zh-TW" sz="2400" b="0" i="1" dirty="0" err="1"/>
              <a:t>C</a:t>
            </a:r>
            <a:r>
              <a:rPr lang="en-US" altLang="zh-TW" sz="2400" b="0" i="1" baseline="40000" dirty="0" err="1">
                <a:sym typeface="Symbol" pitchFamily="18" charset="2"/>
              </a:rPr>
              <a:t>T</a:t>
            </a:r>
            <a:r>
              <a:rPr lang="en-US" altLang="zh-TW" sz="2400" b="1" dirty="0" err="1"/>
              <a:t>u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=</a:t>
            </a:r>
            <a:r>
              <a:rPr lang="en-US" altLang="zh-TW" sz="2400" dirty="0"/>
              <a:t> </a:t>
            </a:r>
            <a:r>
              <a:rPr lang="en-US" altLang="zh-TW" sz="2400" b="0" i="1" dirty="0" err="1"/>
              <a:t>C</a:t>
            </a:r>
            <a:r>
              <a:rPr lang="en-US" altLang="zh-TW" sz="2400" b="0" i="1" baseline="40000" dirty="0" err="1">
                <a:sym typeface="Symbol" pitchFamily="18" charset="2"/>
              </a:rPr>
              <a:t>T</a:t>
            </a:r>
            <a:r>
              <a:rPr lang="en-US" altLang="zh-TW" sz="2400" b="0" i="1" dirty="0" err="1"/>
              <a:t>C</a:t>
            </a:r>
            <a:r>
              <a:rPr lang="en-US" altLang="zh-TW" sz="2400" b="1" dirty="0" err="1"/>
              <a:t>b</a:t>
            </a:r>
            <a:r>
              <a:rPr lang="en-US" altLang="zh-TW" sz="2400" b="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TW" sz="2400" b="0" dirty="0">
                <a:sym typeface="Symbol" pitchFamily="18" charset="2"/>
              </a:rPr>
              <a:t>            </a:t>
            </a:r>
            <a:r>
              <a:rPr lang="en-US" altLang="zh-TW" sz="2400" b="1" dirty="0">
                <a:sym typeface="Symbol" pitchFamily="18" charset="2"/>
              </a:rPr>
              <a:t>b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= (</a:t>
            </a:r>
            <a:r>
              <a:rPr lang="en-US" altLang="zh-TW" sz="2400" b="0" i="1" dirty="0"/>
              <a:t>C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0" i="1" dirty="0"/>
              <a:t>C</a:t>
            </a:r>
            <a:r>
              <a:rPr lang="en-US" altLang="zh-TW" sz="2400" b="0" dirty="0">
                <a:sym typeface="Symbol" pitchFamily="18" charset="2"/>
              </a:rPr>
              <a:t>)</a:t>
            </a:r>
            <a:r>
              <a:rPr lang="en-US" altLang="zh-TW" sz="2400" b="0" baseline="40000" dirty="0">
                <a:sym typeface="Symbol" pitchFamily="18" charset="2"/>
              </a:rPr>
              <a:t>1</a:t>
            </a:r>
            <a:r>
              <a:rPr lang="en-US" altLang="zh-TW" sz="2400" b="0" i="1" dirty="0"/>
              <a:t>C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1" dirty="0"/>
              <a:t>u</a:t>
            </a:r>
            <a:r>
              <a:rPr lang="en-US" altLang="zh-TW" sz="2400" b="0" dirty="0"/>
              <a:t> and </a:t>
            </a:r>
            <a:r>
              <a:rPr lang="en-US" altLang="zh-TW" sz="2400" b="1" dirty="0"/>
              <a:t>w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0" i="1" dirty="0"/>
              <a:t>C</a:t>
            </a:r>
            <a:r>
              <a:rPr lang="en-US" altLang="zh-TW" sz="2400" b="0" dirty="0">
                <a:sym typeface="Symbol" pitchFamily="18" charset="2"/>
              </a:rPr>
              <a:t>(</a:t>
            </a:r>
            <a:r>
              <a:rPr lang="en-US" altLang="zh-TW" sz="2400" b="0" i="1" dirty="0"/>
              <a:t>C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0" i="1" dirty="0"/>
              <a:t>C</a:t>
            </a:r>
            <a:r>
              <a:rPr lang="en-US" altLang="zh-TW" sz="2400" b="0" dirty="0">
                <a:sym typeface="Symbol" pitchFamily="18" charset="2"/>
              </a:rPr>
              <a:t>)</a:t>
            </a:r>
            <a:r>
              <a:rPr lang="en-US" altLang="zh-TW" sz="2400" b="0" baseline="40000" dirty="0">
                <a:sym typeface="Symbol" pitchFamily="18" charset="2"/>
              </a:rPr>
              <a:t>1</a:t>
            </a:r>
            <a:r>
              <a:rPr lang="en-US" altLang="zh-TW" sz="2400" b="0" i="1" dirty="0"/>
              <a:t>C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1" dirty="0"/>
              <a:t>u</a:t>
            </a:r>
            <a:r>
              <a:rPr lang="en-US" altLang="zh-TW" sz="2400" b="0" dirty="0"/>
              <a:t> as </a:t>
            </a:r>
            <a:r>
              <a:rPr lang="en-US" altLang="zh-TW" sz="2400" b="0" i="1" dirty="0"/>
              <a:t>C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0" i="1" dirty="0"/>
              <a:t>C</a:t>
            </a:r>
            <a:r>
              <a:rPr lang="en-US" altLang="zh-TW" sz="2400" b="0" dirty="0"/>
              <a:t> is invertible.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C be an n x k matrix whose columns form a basis for a subspace W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683239" y="2931785"/>
                <a:ext cx="29647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239" y="2931785"/>
                <a:ext cx="296472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332355" y="2931785"/>
            <a:ext cx="10668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 x n 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1908DD-B8AC-4B4D-AF87-2FA150147F2D}"/>
              </a:ext>
            </a:extLst>
          </p:cNvPr>
          <p:cNvSpPr txBox="1"/>
          <p:nvPr/>
        </p:nvSpPr>
        <p:spPr>
          <a:xfrm>
            <a:off x="4360658" y="3245524"/>
            <a:ext cx="633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nxk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BA8A59A-8004-47B2-BE57-05128797D6FB}"/>
              </a:ext>
            </a:extLst>
          </p:cNvPr>
          <p:cNvSpPr txBox="1"/>
          <p:nvPr/>
        </p:nvSpPr>
        <p:spPr>
          <a:xfrm>
            <a:off x="3833487" y="3245525"/>
            <a:ext cx="633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kxn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D0D2740-84C5-414C-A659-04EA9FD86C34}"/>
              </a:ext>
            </a:extLst>
          </p:cNvPr>
          <p:cNvSpPr txBox="1"/>
          <p:nvPr/>
        </p:nvSpPr>
        <p:spPr>
          <a:xfrm>
            <a:off x="3244463" y="3260091"/>
            <a:ext cx="633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nxk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063889-DAD5-45ED-A20B-48741082D785}"/>
              </a:ext>
            </a:extLst>
          </p:cNvPr>
          <p:cNvSpPr txBox="1"/>
          <p:nvPr/>
        </p:nvSpPr>
        <p:spPr>
          <a:xfrm>
            <a:off x="5004309" y="3238802"/>
            <a:ext cx="633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kxn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091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Textbook: Chapter 7.3, 7.4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695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C be an n x k matrix whose columns form a basis for a subspace W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683239" y="2931785"/>
                <a:ext cx="29647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239" y="2931785"/>
                <a:ext cx="296472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332355" y="2851478"/>
            <a:ext cx="10668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 x n </a:t>
            </a:r>
            <a:endParaRPr lang="zh-TW" altLang="en-US" sz="2400" dirty="0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10622" y="4468832"/>
            <a:ext cx="8533378" cy="2131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i="1" dirty="0"/>
              <a:t>Proof: </a:t>
            </a:r>
            <a:r>
              <a:rPr lang="en-US" altLang="zh-TW" sz="2400" b="0" dirty="0"/>
              <a:t>  We want to prove that </a:t>
            </a:r>
            <a:r>
              <a:rPr lang="en-US" altLang="zh-TW" sz="2400" i="1" dirty="0"/>
              <a:t>C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i="1" dirty="0"/>
              <a:t>C </a:t>
            </a:r>
            <a:r>
              <a:rPr lang="en-US" altLang="zh-TW" sz="2400" dirty="0"/>
              <a:t>has independent columns</a:t>
            </a:r>
            <a:r>
              <a:rPr lang="en-US" altLang="zh-TW" sz="2400" i="1" dirty="0"/>
              <a:t>.</a:t>
            </a:r>
            <a:endParaRPr lang="en-US" altLang="zh-TW" sz="2400" b="0" dirty="0"/>
          </a:p>
          <a:p>
            <a:r>
              <a:rPr lang="en-US" altLang="zh-TW" sz="2400" dirty="0"/>
              <a:t>           </a:t>
            </a:r>
            <a:r>
              <a:rPr lang="en-US" altLang="zh-TW" sz="2400" b="0" dirty="0"/>
              <a:t>Suppose </a:t>
            </a:r>
            <a:r>
              <a:rPr lang="en-US" altLang="zh-TW" sz="2400" b="0" i="1" dirty="0" err="1"/>
              <a:t>C</a:t>
            </a:r>
            <a:r>
              <a:rPr lang="en-US" altLang="zh-TW" sz="2400" b="0" i="1" baseline="40000" dirty="0" err="1">
                <a:sym typeface="Symbol" pitchFamily="18" charset="2"/>
              </a:rPr>
              <a:t>T</a:t>
            </a:r>
            <a:r>
              <a:rPr lang="en-US" altLang="zh-TW" sz="2400" b="0" i="1" dirty="0" err="1"/>
              <a:t>C</a:t>
            </a:r>
            <a:r>
              <a:rPr lang="en-US" altLang="zh-TW" sz="2400" b="1" dirty="0" err="1"/>
              <a:t>b</a:t>
            </a:r>
            <a:r>
              <a:rPr lang="en-US" altLang="zh-TW" sz="2400" b="0" dirty="0"/>
              <a:t> = </a:t>
            </a:r>
            <a:r>
              <a:rPr lang="en-US" altLang="zh-TW" sz="2400" b="1" dirty="0"/>
              <a:t>0</a:t>
            </a:r>
            <a:r>
              <a:rPr lang="en-US" altLang="zh-TW" sz="2400" b="0" dirty="0"/>
              <a:t> for some </a:t>
            </a:r>
            <a:r>
              <a:rPr lang="en-US" altLang="zh-TW" sz="2400" b="1" dirty="0"/>
              <a:t>b</a:t>
            </a:r>
            <a:r>
              <a:rPr lang="en-US" altLang="zh-TW" sz="2400" b="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TW" sz="2400" b="0" dirty="0">
                <a:sym typeface="Symbol" pitchFamily="18" charset="2"/>
              </a:rPr>
              <a:t>            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i="1" baseline="40000" dirty="0" err="1">
                <a:sym typeface="Symbol" pitchFamily="18" charset="2"/>
              </a:rPr>
              <a:t>T</a:t>
            </a:r>
            <a:r>
              <a:rPr lang="en-US" altLang="zh-TW" sz="2400" i="1" dirty="0" err="1"/>
              <a:t>C</a:t>
            </a:r>
            <a:r>
              <a:rPr lang="en-US" altLang="zh-TW" sz="2400" i="1" baseline="40000" dirty="0" err="1">
                <a:sym typeface="Symbol" pitchFamily="18" charset="2"/>
              </a:rPr>
              <a:t>T</a:t>
            </a:r>
            <a:r>
              <a:rPr lang="en-US" altLang="zh-TW" sz="2400" i="1" dirty="0" err="1"/>
              <a:t>C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dirty="0">
                <a:sym typeface="Symbol" pitchFamily="18" charset="2"/>
              </a:rPr>
              <a:t> = (</a:t>
            </a:r>
            <a:r>
              <a:rPr lang="en-US" altLang="zh-TW" sz="2400" i="1" dirty="0" err="1"/>
              <a:t>C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dirty="0">
                <a:sym typeface="Symbol" pitchFamily="18" charset="2"/>
              </a:rPr>
              <a:t>)</a:t>
            </a:r>
            <a:r>
              <a:rPr lang="en-US" altLang="zh-TW" sz="2400" i="1" baseline="40000" dirty="0" err="1">
                <a:sym typeface="Symbol" pitchFamily="18" charset="2"/>
              </a:rPr>
              <a:t>T</a:t>
            </a:r>
            <a:r>
              <a:rPr lang="en-US" altLang="zh-TW" sz="2400" i="1" dirty="0" err="1"/>
              <a:t>C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b="0" dirty="0">
                <a:sym typeface="Symbol" pitchFamily="18" charset="2"/>
              </a:rPr>
              <a:t>= (</a:t>
            </a:r>
            <a:r>
              <a:rPr lang="en-US" altLang="zh-TW" sz="2400" b="0" i="1" dirty="0" err="1"/>
              <a:t>C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b="0" dirty="0">
                <a:sym typeface="Symbol" pitchFamily="18" charset="2"/>
              </a:rPr>
              <a:t>) 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(</a:t>
            </a:r>
            <a:r>
              <a:rPr lang="en-US" altLang="zh-TW" sz="2400" b="0" i="1" dirty="0" err="1"/>
              <a:t>C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b="0" dirty="0">
                <a:sym typeface="Symbol" pitchFamily="18" charset="2"/>
              </a:rPr>
              <a:t>) </a:t>
            </a:r>
            <a:r>
              <a:rPr lang="en-US" altLang="zh-TW" sz="2400" dirty="0">
                <a:sym typeface="Symbol" pitchFamily="18" charset="2"/>
              </a:rPr>
              <a:t>= </a:t>
            </a:r>
            <a:r>
              <a:rPr lang="en-US" altLang="zh-TW" sz="2400" i="1" dirty="0" err="1"/>
              <a:t>C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b="0" dirty="0">
                <a:sym typeface="Symbol" pitchFamily="18" charset="2"/>
              </a:rPr>
              <a:t>= 0</a:t>
            </a:r>
            <a:r>
              <a:rPr lang="en-US" altLang="zh-TW" sz="2400" b="0" dirty="0"/>
              <a:t>.</a:t>
            </a:r>
            <a:r>
              <a:rPr lang="en-US" altLang="zh-TW" sz="2400" b="0" dirty="0">
                <a:sym typeface="Symbol" pitchFamily="18" charset="2"/>
              </a:rPr>
              <a:t> </a:t>
            </a:r>
            <a:endParaRPr lang="en-US" altLang="zh-TW" sz="2400" b="0" dirty="0"/>
          </a:p>
          <a:p>
            <a:pPr>
              <a:lnSpc>
                <a:spcPct val="120000"/>
              </a:lnSpc>
            </a:pPr>
            <a:r>
              <a:rPr lang="en-US" altLang="zh-TW" sz="2400" b="0" dirty="0">
                <a:sym typeface="Symbol" pitchFamily="18" charset="2"/>
              </a:rPr>
              <a:t>             </a:t>
            </a:r>
            <a:r>
              <a:rPr lang="en-US" altLang="zh-TW" sz="2400" b="0" i="1" dirty="0" err="1"/>
              <a:t>C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1" dirty="0">
                <a:sym typeface="Symbol" pitchFamily="18" charset="2"/>
              </a:rPr>
              <a:t>0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b="0" dirty="0">
                <a:sym typeface="Symbol" pitchFamily="18" charset="2"/>
              </a:rPr>
              <a:t>   </a:t>
            </a:r>
            <a:r>
              <a:rPr lang="en-US" altLang="zh-TW" sz="2400" b="1" dirty="0">
                <a:sym typeface="Symbol" pitchFamily="18" charset="2"/>
              </a:rPr>
              <a:t>b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1" dirty="0">
                <a:sym typeface="Symbol" pitchFamily="18" charset="2"/>
              </a:rPr>
              <a:t>0</a:t>
            </a:r>
            <a:r>
              <a:rPr lang="en-US" altLang="zh-TW" sz="2400" b="0" dirty="0">
                <a:sym typeface="Symbol" pitchFamily="18" charset="2"/>
              </a:rPr>
              <a:t> since </a:t>
            </a:r>
            <a:r>
              <a:rPr lang="en-US" altLang="zh-TW" sz="2400" b="0" i="1" dirty="0"/>
              <a:t>C</a:t>
            </a:r>
            <a:r>
              <a:rPr lang="en-US" altLang="zh-TW" sz="2400" b="0" dirty="0"/>
              <a:t> </a:t>
            </a:r>
            <a:r>
              <a:rPr lang="en-US" altLang="zh-TW" sz="2400" b="0" dirty="0">
                <a:sym typeface="Symbol" pitchFamily="18" charset="2"/>
              </a:rPr>
              <a:t>has </a:t>
            </a:r>
            <a:r>
              <a:rPr lang="en-US" altLang="zh-TW" sz="2400" dirty="0">
                <a:sym typeface="Symbol" pitchFamily="18" charset="2"/>
              </a:rPr>
              <a:t>linear independent</a:t>
            </a:r>
            <a:r>
              <a:rPr lang="en-US" altLang="zh-TW" sz="2400" b="0" dirty="0">
                <a:sym typeface="Symbol" pitchFamily="18" charset="2"/>
              </a:rPr>
              <a:t> columns.</a:t>
            </a:r>
          </a:p>
          <a:p>
            <a:pPr>
              <a:lnSpc>
                <a:spcPct val="120000"/>
              </a:lnSpc>
            </a:pPr>
            <a:r>
              <a:rPr lang="en-US" altLang="zh-TW" sz="2400" b="0" dirty="0">
                <a:sym typeface="Symbol" pitchFamily="18" charset="2"/>
              </a:rPr>
              <a:t>           Thus </a:t>
            </a:r>
            <a:r>
              <a:rPr lang="en-US" altLang="zh-TW" sz="2400" b="0" i="1" dirty="0"/>
              <a:t>C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0" i="1" dirty="0"/>
              <a:t>C</a:t>
            </a:r>
            <a:r>
              <a:rPr lang="en-US" altLang="zh-TW" sz="2400" b="0" dirty="0"/>
              <a:t> </a:t>
            </a:r>
            <a:r>
              <a:rPr lang="en-US" altLang="zh-TW" sz="2400" b="0" dirty="0">
                <a:sym typeface="Symbol" pitchFamily="18" charset="2"/>
              </a:rPr>
              <a:t>is invertible.</a:t>
            </a:r>
            <a:endParaRPr lang="en-US" altLang="zh-TW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70312" y="3520176"/>
                <a:ext cx="7785348" cy="95410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Let C be a matrix with linearly independent columns.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invertible.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12" y="3520176"/>
                <a:ext cx="7785348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643" t="-5696" r="-2504" b="-164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12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Let </a:t>
            </a:r>
            <a:r>
              <a:rPr lang="en-US" altLang="zh-TW" i="1" dirty="0"/>
              <a:t>W</a:t>
            </a:r>
            <a:r>
              <a:rPr lang="en-US" altLang="zh-TW" dirty="0"/>
              <a:t> be the 2-dimensional subspace of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aseline="40000" dirty="0">
                <a:sym typeface="Symbol" pitchFamily="18" charset="2"/>
              </a:rPr>
              <a:t>3</a:t>
            </a:r>
            <a:r>
              <a:rPr lang="en-US" altLang="zh-TW" dirty="0"/>
              <a:t> with equation </a:t>
            </a:r>
            <a:r>
              <a:rPr lang="en-US" altLang="zh-TW" i="1" dirty="0"/>
              <a:t>x</a:t>
            </a:r>
            <a:r>
              <a:rPr lang="en-US" altLang="zh-TW" baseline="-25000" dirty="0"/>
              <a:t>1 </a:t>
            </a:r>
            <a:r>
              <a:rPr lang="en-US" altLang="zh-TW" dirty="0">
                <a:sym typeface="Symbol" pitchFamily="18" charset="2"/>
              </a:rPr>
              <a:t></a:t>
            </a:r>
            <a:r>
              <a:rPr lang="en-US" altLang="zh-TW" dirty="0"/>
              <a:t> </a:t>
            </a:r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 +2</a:t>
            </a:r>
            <a:r>
              <a:rPr lang="en-US" altLang="zh-TW" i="1" dirty="0"/>
              <a:t>x</a:t>
            </a:r>
            <a:r>
              <a:rPr lang="en-US" altLang="zh-TW" baseline="-25000" dirty="0"/>
              <a:t>3</a:t>
            </a:r>
            <a:r>
              <a:rPr lang="en-US" altLang="zh-TW" dirty="0"/>
              <a:t> = 0.</a:t>
            </a: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867911" y="3269585"/>
            <a:ext cx="3354689" cy="1428621"/>
            <a:chOff x="1561741" y="2771903"/>
            <a:chExt cx="3354689" cy="1428621"/>
          </a:xfrm>
        </p:grpSpPr>
        <p:sp>
          <p:nvSpPr>
            <p:cNvPr id="4" name="矩形 3"/>
            <p:cNvSpPr/>
            <p:nvPr/>
          </p:nvSpPr>
          <p:spPr>
            <a:xfrm>
              <a:off x="1561741" y="3263384"/>
              <a:ext cx="19319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dirty="0"/>
                <a:t>W</a:t>
              </a:r>
              <a:r>
                <a:rPr lang="en-US" altLang="zh-TW" sz="2400" dirty="0"/>
                <a:t> has a basis</a:t>
              </a:r>
              <a:endParaRPr lang="zh-TW" altLang="en-US" sz="2400" dirty="0"/>
            </a:p>
          </p:txBody>
        </p:sp>
        <p:graphicFrame>
          <p:nvGraphicFramePr>
            <p:cNvPr id="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014601"/>
                </p:ext>
              </p:extLst>
            </p:nvPr>
          </p:nvGraphicFramePr>
          <p:xfrm>
            <a:off x="3388905" y="2771903"/>
            <a:ext cx="1527525" cy="1428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87400" imgH="736600" progId="">
                    <p:embed/>
                  </p:oleObj>
                </mc:Choice>
                <mc:Fallback>
                  <p:oleObj name="Equation" r:id="rId2" imgW="787400" imgH="7366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8905" y="2771903"/>
                          <a:ext cx="1527525" cy="14286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69158" y="2992363"/>
                <a:ext cx="29647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58" y="2992363"/>
                <a:ext cx="296472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6466279" y="3304381"/>
            <a:ext cx="1827164" cy="1393825"/>
            <a:chOff x="6175511" y="2890152"/>
            <a:chExt cx="1827164" cy="139382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75431160"/>
                    </p:ext>
                  </p:extLst>
                </p:nvPr>
              </p:nvGraphicFramePr>
              <p:xfrm>
                <a:off x="6907300" y="2890152"/>
                <a:ext cx="1095375" cy="13938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6" imgW="558558" imgH="710891" progId="">
                        <p:embed/>
                      </p:oleObj>
                    </mc:Choice>
                    <mc:Fallback>
                      <p:oleObj name="Equation" r:id="rId6" imgW="558558" imgH="710891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07300" y="2890152"/>
                              <a:ext cx="1095375" cy="13938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75431160"/>
                    </p:ext>
                  </p:extLst>
                </p:nvPr>
              </p:nvGraphicFramePr>
              <p:xfrm>
                <a:off x="6907300" y="2890152"/>
                <a:ext cx="1095375" cy="13938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32" name="Equation" r:id="rId8" imgW="558558" imgH="710891" progId="">
                        <p:embed/>
                      </p:oleObj>
                    </mc:Choice>
                    <mc:Fallback>
                      <p:oleObj name="Equation" r:id="rId8" imgW="558558" imgH="710891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07300" y="2890152"/>
                              <a:ext cx="1095375" cy="13938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6175511" y="3387011"/>
                  <a:ext cx="6798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511" y="3387011"/>
                  <a:ext cx="679801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群組 12"/>
          <p:cNvGrpSpPr/>
          <p:nvPr/>
        </p:nvGrpSpPr>
        <p:grpSpPr>
          <a:xfrm>
            <a:off x="1598888" y="5020875"/>
            <a:ext cx="2843482" cy="1393825"/>
            <a:chOff x="1297852" y="4587045"/>
            <a:chExt cx="2843482" cy="139382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Object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78708677"/>
                    </p:ext>
                  </p:extLst>
                </p:nvPr>
              </p:nvGraphicFramePr>
              <p:xfrm>
                <a:off x="2225221" y="4587045"/>
                <a:ext cx="1916113" cy="13938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1" imgW="977900" imgH="711200" progId="Equation.3">
                        <p:embed/>
                      </p:oleObj>
                    </mc:Choice>
                    <mc:Fallback>
                      <p:oleObj name="Equation" r:id="rId11" imgW="977900" imgH="71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25221" y="4587045"/>
                              <a:ext cx="1916113" cy="13938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1" name="Object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78708677"/>
                    </p:ext>
                  </p:extLst>
                </p:nvPr>
              </p:nvGraphicFramePr>
              <p:xfrm>
                <a:off x="2225221" y="4587045"/>
                <a:ext cx="1916113" cy="13938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33" name="Equation" r:id="rId13" imgW="977900" imgH="711200" progId="Equation.3">
                        <p:embed/>
                      </p:oleObj>
                    </mc:Choice>
                    <mc:Fallback>
                      <p:oleObj name="Equation" r:id="rId13" imgW="977900" imgH="71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25221" y="4587045"/>
                              <a:ext cx="1916113" cy="13938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1297852" y="5068513"/>
                  <a:ext cx="92736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852" y="5068513"/>
                  <a:ext cx="927369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369739" y="5148194"/>
                <a:ext cx="2040046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39" y="5148194"/>
                <a:ext cx="2040046" cy="113659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CB1F4F7-B23C-48C9-859A-4AAD41D7A8BD}"/>
              </a:ext>
            </a:extLst>
          </p:cNvPr>
          <p:cNvSpPr/>
          <p:nvPr/>
        </p:nvSpPr>
        <p:spPr>
          <a:xfrm>
            <a:off x="695778" y="2887558"/>
            <a:ext cx="3138102" cy="63640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0444000-9AE8-459F-8F53-BF2575E43FBF}"/>
              </a:ext>
            </a:extLst>
          </p:cNvPr>
          <p:cNvSpPr txBox="1"/>
          <p:nvPr/>
        </p:nvSpPr>
        <p:spPr>
          <a:xfrm>
            <a:off x="594318" y="3595133"/>
            <a:ext cx="193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記得起來嗎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19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4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FB69C-2FBB-4E1B-8A61-8F9E53A8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4C970-A689-40A2-B4F0-92879E64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56" name="Picture 12" descr="Tinky Winky | Teletubbies 1997 to 2001 Wikia | Fandom">
            <a:extLst>
              <a:ext uri="{FF2B5EF4-FFF2-40B4-BE49-F238E27FC236}">
                <a16:creationId xmlns:a16="http://schemas.microsoft.com/office/drawing/2014/main" id="{FBDB8A98-42D6-46B7-9E73-1BC601EB8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309" y="2137693"/>
            <a:ext cx="5276623" cy="871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C619A75-C75D-461C-9B83-BFB3E2573F24}"/>
                  </a:ext>
                </a:extLst>
              </p:cNvPr>
              <p:cNvSpPr txBox="1"/>
              <p:nvPr/>
            </p:nvSpPr>
            <p:spPr>
              <a:xfrm>
                <a:off x="3875316" y="4226078"/>
                <a:ext cx="4795672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6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TW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6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6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6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6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6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6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6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66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C619A75-C75D-461C-9B83-BFB3E2573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316" y="4226078"/>
                <a:ext cx="4795672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0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an orthogonal basis for a subspace W, and let u be a vector in W.</a:t>
                </a:r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Let u be any vector, and w is the orthogonal projection of u on W.</a:t>
                </a:r>
                <a:endParaRPr lang="zh-TW" altLang="en-US" sz="24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534031" y="2668733"/>
                <a:ext cx="4600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31" y="2668733"/>
                <a:ext cx="460057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322435" y="3332565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5" y="3332565"/>
                <a:ext cx="836191" cy="6935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404265" y="3332565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265" y="3332565"/>
                <a:ext cx="836191" cy="6935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928265" y="3332565"/>
                <a:ext cx="856324" cy="695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265" y="3332565"/>
                <a:ext cx="856324" cy="6955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>
            <a:endCxn id="5" idx="0"/>
          </p:cNvCxnSpPr>
          <p:nvPr/>
        </p:nvCxnSpPr>
        <p:spPr>
          <a:xfrm>
            <a:off x="3711957" y="3084877"/>
            <a:ext cx="28574" cy="247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635881" y="3095454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220327" y="3112926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529579" y="5152612"/>
                <a:ext cx="4600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579" y="5152612"/>
                <a:ext cx="460057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317983" y="5816444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983" y="5816444"/>
                <a:ext cx="836191" cy="69358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399813" y="5816444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13" y="5816444"/>
                <a:ext cx="836191" cy="69358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923813" y="5816444"/>
                <a:ext cx="856324" cy="695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813" y="5816444"/>
                <a:ext cx="856324" cy="6955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>
            <a:endCxn id="13" idx="0"/>
          </p:cNvCxnSpPr>
          <p:nvPr/>
        </p:nvCxnSpPr>
        <p:spPr>
          <a:xfrm>
            <a:off x="3707505" y="5568756"/>
            <a:ext cx="28574" cy="247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631429" y="5579333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215875" y="5596805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8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an orthogonal basis for a subspace W. Let u be any vector, and w is the orthogonal projection of u on W.</a:t>
                </a:r>
                <a:endParaRPr lang="zh-TW" altLang="en-US" sz="24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914775" y="2708956"/>
                <a:ext cx="4600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775" y="2708956"/>
                <a:ext cx="460057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703179" y="3372788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179" y="3372788"/>
                <a:ext cx="836191" cy="6935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785009" y="3372788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009" y="3372788"/>
                <a:ext cx="836191" cy="6935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309009" y="3372788"/>
                <a:ext cx="856324" cy="695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09" y="3372788"/>
                <a:ext cx="856324" cy="6955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>
            <a:endCxn id="5" idx="0"/>
          </p:cNvCxnSpPr>
          <p:nvPr/>
        </p:nvCxnSpPr>
        <p:spPr>
          <a:xfrm>
            <a:off x="5092701" y="3125100"/>
            <a:ext cx="28574" cy="247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6016625" y="3135677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601071" y="3153149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174643" y="3816628"/>
                <a:ext cx="2540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643" y="3816628"/>
                <a:ext cx="254037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404" r="-72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776915" y="5179125"/>
                <a:ext cx="2446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915" y="5179125"/>
                <a:ext cx="2446311" cy="369332"/>
              </a:xfrm>
              <a:prstGeom prst="rect">
                <a:avLst/>
              </a:prstGeom>
              <a:blipFill>
                <a:blip r:embed="rId8"/>
                <a:stretch>
                  <a:fillRect l="-124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174643" y="4603134"/>
                <a:ext cx="1427570" cy="1558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643" y="4603134"/>
                <a:ext cx="1427570" cy="15583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768477" y="4475339"/>
                <a:ext cx="22761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477" y="4475339"/>
                <a:ext cx="2276136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5609747" y="5202589"/>
            <a:ext cx="2911652" cy="954107"/>
            <a:chOff x="5609747" y="5202589"/>
            <a:chExt cx="2911652" cy="954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6215062" y="5725809"/>
                  <a:ext cx="23063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62" y="5725809"/>
                  <a:ext cx="2306337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字方塊 15"/>
            <p:cNvSpPr txBox="1"/>
            <p:nvPr/>
          </p:nvSpPr>
          <p:spPr>
            <a:xfrm>
              <a:off x="5609747" y="5202589"/>
              <a:ext cx="18742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Projected: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758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580456" y="5169338"/>
            <a:ext cx="7934894" cy="9994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90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of Inconsistent </a:t>
            </a:r>
            <a:br>
              <a:rPr lang="en-US" altLang="zh-TW" dirty="0"/>
            </a:br>
            <a:r>
              <a:rPr lang="en-US" altLang="zh-TW" dirty="0"/>
              <a:t>System of Linear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Suppose </a:t>
            </a:r>
            <a:r>
              <a:rPr lang="en-US" altLang="zh-TW" sz="2400" i="1" dirty="0"/>
              <a:t>A</a:t>
            </a:r>
            <a:r>
              <a:rPr lang="en-US" altLang="zh-TW" sz="2400" b="1" dirty="0"/>
              <a:t>x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=</a:t>
            </a:r>
            <a:r>
              <a:rPr lang="en-US" altLang="zh-TW" sz="2400" dirty="0"/>
              <a:t> </a:t>
            </a:r>
            <a:r>
              <a:rPr lang="en-US" altLang="zh-TW" sz="2400" b="1" dirty="0"/>
              <a:t>b</a:t>
            </a:r>
            <a:r>
              <a:rPr lang="en-US" altLang="zh-TW" sz="2400" dirty="0"/>
              <a:t> is an inconsistent system of linear equations. </a:t>
            </a:r>
          </a:p>
          <a:p>
            <a:r>
              <a:rPr lang="en-US" altLang="zh-TW" sz="2400" b="1" dirty="0"/>
              <a:t>b</a:t>
            </a:r>
            <a:r>
              <a:rPr lang="en-US" altLang="zh-TW" sz="2400" dirty="0"/>
              <a:t> is not in the column space of A</a:t>
            </a:r>
          </a:p>
          <a:p>
            <a:r>
              <a:rPr lang="en-US" altLang="zh-TW" sz="2400" dirty="0"/>
              <a:t>Find vector </a:t>
            </a:r>
            <a:r>
              <a:rPr lang="en-US" altLang="zh-TW" sz="2400" b="1" dirty="0"/>
              <a:t>z</a:t>
            </a:r>
            <a:r>
              <a:rPr lang="en-US" altLang="zh-TW" sz="2400" dirty="0"/>
              <a:t> minimizing ||</a:t>
            </a:r>
            <a:r>
              <a:rPr lang="en-US" altLang="zh-TW" sz="2400" i="1" dirty="0" err="1"/>
              <a:t>A</a:t>
            </a:r>
            <a:r>
              <a:rPr lang="en-US" altLang="zh-TW" sz="2400" b="1" dirty="0" err="1"/>
              <a:t>z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b="1" dirty="0"/>
              <a:t>b</a:t>
            </a:r>
            <a:r>
              <a:rPr lang="en-US" altLang="zh-TW" sz="2400" dirty="0"/>
              <a:t>||</a:t>
            </a:r>
            <a:endParaRPr lang="zh-TW" altLang="en-US" sz="2400" dirty="0"/>
          </a:p>
        </p:txBody>
      </p:sp>
      <p:sp>
        <p:nvSpPr>
          <p:cNvPr id="5" name="AutoShape 4" descr="50%"/>
          <p:cNvSpPr>
            <a:spLocks noChangeArrowheads="1"/>
          </p:cNvSpPr>
          <p:nvPr/>
        </p:nvSpPr>
        <p:spPr bwMode="auto">
          <a:xfrm>
            <a:off x="1880288" y="3905249"/>
            <a:ext cx="5726112" cy="2406650"/>
          </a:xfrm>
          <a:prstGeom prst="parallelogram">
            <a:avLst>
              <a:gd name="adj" fmla="val 59482"/>
            </a:avLst>
          </a:prstGeom>
          <a:pattFill prst="pct50">
            <a:fgClr>
              <a:schemeClr val="folHlink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578788" y="5095874"/>
            <a:ext cx="2044700" cy="8763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4615550" y="3549649"/>
            <a:ext cx="2058987" cy="1541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2585138" y="3535362"/>
            <a:ext cx="2025650" cy="24304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596250" y="5094287"/>
            <a:ext cx="4094162" cy="8794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4401238" y="4862512"/>
            <a:ext cx="209550" cy="85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4407588" y="4946649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610788" y="5097462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13963" y="3560762"/>
            <a:ext cx="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29838" y="4857749"/>
            <a:ext cx="260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890188" y="4857749"/>
            <a:ext cx="0" cy="231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348495" y="5502571"/>
            <a:ext cx="390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 b="1" dirty="0"/>
              <a:t>0</a:t>
            </a:r>
            <a:endParaRPr lang="en-US" altLang="zh-TW" sz="2400" dirty="0"/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4128881" y="3346598"/>
            <a:ext cx="349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/>
              <a:t>b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4572000" y="4312919"/>
            <a:ext cx="1519968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||</a:t>
            </a:r>
            <a:r>
              <a:rPr lang="en-US" altLang="zh-TW" sz="2400" i="1" dirty="0" err="1"/>
              <a:t>A</a:t>
            </a:r>
            <a:r>
              <a:rPr lang="en-US" altLang="zh-TW" sz="2400" b="1" dirty="0" err="1"/>
              <a:t>z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b="1" dirty="0"/>
              <a:t>b</a:t>
            </a:r>
            <a:r>
              <a:rPr lang="en-US" altLang="zh-TW" sz="2400" dirty="0"/>
              <a:t>||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5252798" y="3716318"/>
            <a:ext cx="1539204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||</a:t>
            </a:r>
            <a:r>
              <a:rPr lang="en-US" altLang="zh-TW" sz="2400" i="1" dirty="0"/>
              <a:t>A</a:t>
            </a:r>
            <a:r>
              <a:rPr lang="en-US" altLang="zh-TW" sz="2400" b="1" dirty="0"/>
              <a:t>x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b="1" dirty="0"/>
              <a:t>b</a:t>
            </a:r>
            <a:r>
              <a:rPr lang="en-US" altLang="zh-TW" sz="2400" dirty="0"/>
              <a:t>||</a:t>
            </a:r>
          </a:p>
        </p:txBody>
      </p:sp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6648924" y="4857749"/>
            <a:ext cx="5036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 dirty="0"/>
              <a:t>A</a:t>
            </a:r>
            <a:r>
              <a:rPr lang="en-US" altLang="zh-TW" sz="2400" b="1" dirty="0"/>
              <a:t>x</a:t>
            </a:r>
          </a:p>
        </p:txBody>
      </p: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6372912" y="5792787"/>
            <a:ext cx="1654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400" i="1" dirty="0"/>
              <a:t>W</a:t>
            </a:r>
            <a:r>
              <a:rPr lang="en-US" altLang="zh-TW" sz="2400" dirty="0"/>
              <a:t> = Col </a:t>
            </a:r>
            <a:r>
              <a:rPr lang="en-US" altLang="zh-TW" sz="2400" i="1" dirty="0"/>
              <a:t>A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4464514" y="5103812"/>
            <a:ext cx="1282723" cy="990599"/>
            <a:chOff x="4464514" y="5103812"/>
            <a:chExt cx="1282723" cy="990599"/>
          </a:xfrm>
        </p:grpSpPr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4464514" y="5632746"/>
              <a:ext cx="128272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 dirty="0" err="1"/>
                <a:t>A</a:t>
              </a:r>
              <a:r>
                <a:rPr lang="en-US" altLang="zh-TW" sz="2400" b="1" dirty="0" err="1"/>
                <a:t>z</a:t>
              </a:r>
              <a:r>
                <a:rPr lang="en-US" altLang="zh-TW" sz="2400" dirty="0"/>
                <a:t> </a:t>
              </a:r>
              <a:r>
                <a:rPr lang="en-US" altLang="zh-TW" sz="2400" dirty="0">
                  <a:sym typeface="Symbol" pitchFamily="18" charset="2"/>
                </a:rPr>
                <a:t>=</a:t>
              </a:r>
              <a:r>
                <a:rPr lang="en-US" altLang="zh-TW" sz="2400" dirty="0"/>
                <a:t> </a:t>
              </a:r>
              <a:r>
                <a:rPr lang="en-US" altLang="zh-TW" sz="2400" i="1" dirty="0" err="1"/>
                <a:t>P</a:t>
              </a:r>
              <a:r>
                <a:rPr lang="en-US" altLang="zh-TW" sz="2400" i="1" baseline="-25000" dirty="0" err="1"/>
                <a:t>W</a:t>
              </a:r>
              <a:r>
                <a:rPr lang="en-US" altLang="zh-TW" sz="2400" b="1" dirty="0" err="1"/>
                <a:t>b</a:t>
              </a:r>
              <a:endParaRPr lang="en-US" altLang="zh-TW" sz="2400" b="1" dirty="0"/>
            </a:p>
          </p:txBody>
        </p:sp>
        <p:cxnSp>
          <p:nvCxnSpPr>
            <p:cNvPr id="25" name="直線單箭頭接點 24"/>
            <p:cNvCxnSpPr>
              <a:stCxn id="13" idx="1"/>
            </p:cNvCxnSpPr>
            <p:nvPr/>
          </p:nvCxnSpPr>
          <p:spPr>
            <a:xfrm>
              <a:off x="4613964" y="5103812"/>
              <a:ext cx="401624" cy="6383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586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Least Square Approximation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2" descr="https://upload.wikimedia.org/wikipedia/commons/thumb/b/b0/Linear_least_squares_example2.svg/279px-Linear_least_squares_example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02067"/>
            <a:ext cx="4216305" cy="414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836812" y="1825625"/>
            <a:ext cx="168668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   data pairs:</a:t>
            </a:r>
          </a:p>
          <a:p>
            <a:r>
              <a:rPr lang="en-US" altLang="zh-TW" sz="2400" i="1" dirty="0"/>
              <a:t>     x</a:t>
            </a:r>
            <a:r>
              <a:rPr lang="en-US" altLang="zh-TW" sz="2400" baseline="-25000" dirty="0"/>
              <a:t>1 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  </a:t>
            </a:r>
            <a:r>
              <a:rPr lang="en-US" altLang="zh-TW" sz="2400" i="1" dirty="0"/>
              <a:t>y</a:t>
            </a:r>
            <a:r>
              <a:rPr lang="en-US" altLang="zh-TW" sz="2400" baseline="-25000" dirty="0"/>
              <a:t>1</a:t>
            </a:r>
            <a:endParaRPr lang="en-US" altLang="zh-TW" sz="2400" dirty="0"/>
          </a:p>
          <a:p>
            <a:r>
              <a:rPr lang="en-US" altLang="zh-TW" sz="2400" i="1" dirty="0"/>
              <a:t>     x</a:t>
            </a:r>
            <a:r>
              <a:rPr lang="en-US" altLang="zh-TW" sz="2400" baseline="-25000" dirty="0"/>
              <a:t>2 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  </a:t>
            </a:r>
            <a:r>
              <a:rPr lang="en-US" altLang="zh-TW" sz="2400" i="1" dirty="0"/>
              <a:t>y</a:t>
            </a:r>
            <a:r>
              <a:rPr lang="en-US" altLang="zh-TW" sz="2400" baseline="-25000" dirty="0"/>
              <a:t>2</a:t>
            </a:r>
            <a:endParaRPr lang="en-US" altLang="zh-TW" sz="2400" dirty="0"/>
          </a:p>
          <a:p>
            <a:r>
              <a:rPr lang="en-US" altLang="zh-TW" sz="2400" dirty="0"/>
              <a:t>           </a:t>
            </a:r>
            <a:r>
              <a:rPr lang="en-US" altLang="zh-TW" sz="2400" dirty="0">
                <a:sym typeface="MT Extra" pitchFamily="18" charset="2"/>
              </a:rPr>
              <a:t></a:t>
            </a:r>
            <a:endParaRPr lang="en-US" altLang="zh-TW" sz="2400" dirty="0"/>
          </a:p>
          <a:p>
            <a:r>
              <a:rPr lang="en-US" altLang="zh-TW" sz="2400" i="1" dirty="0"/>
              <a:t>     x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  </a:t>
            </a:r>
            <a:r>
              <a:rPr lang="en-US" altLang="zh-TW" sz="2400" dirty="0">
                <a:sym typeface="Symbol" pitchFamily="18" charset="2"/>
              </a:rPr>
              <a:t>  </a:t>
            </a:r>
            <a:r>
              <a:rPr lang="en-US" altLang="zh-TW" sz="2400" i="1" dirty="0" err="1"/>
              <a:t>y</a:t>
            </a:r>
            <a:r>
              <a:rPr lang="en-US" altLang="zh-TW" sz="2400" i="1" baseline="-25000" dirty="0" err="1"/>
              <a:t>i</a:t>
            </a:r>
            <a:endParaRPr lang="en-US" altLang="zh-TW" sz="2400" i="1" baseline="-25000" dirty="0"/>
          </a:p>
          <a:p>
            <a:r>
              <a:rPr lang="en-US" altLang="zh-TW" sz="2400" i="1" baseline="-25000" dirty="0"/>
              <a:t>                </a:t>
            </a:r>
            <a:r>
              <a:rPr lang="en-US" altLang="zh-TW" sz="2400" dirty="0">
                <a:sym typeface="MT Extra" pitchFamily="18" charset="2"/>
              </a:rPr>
              <a:t>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3943" y="5678914"/>
            <a:ext cx="86405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/>
              <a:t>Find the “least-square line” </a:t>
            </a:r>
            <a:r>
              <a:rPr lang="en-US" altLang="zh-TW" sz="2800" i="1" dirty="0"/>
              <a:t>y</a:t>
            </a:r>
            <a:r>
              <a:rPr lang="en-US" altLang="zh-TW" sz="2800" dirty="0"/>
              <a:t> = </a:t>
            </a:r>
            <a:r>
              <a:rPr lang="en-US" altLang="zh-TW" sz="2800" i="1" dirty="0"/>
              <a:t>a</a:t>
            </a:r>
            <a:r>
              <a:rPr lang="en-US" altLang="zh-TW" sz="2800" baseline="-25000" dirty="0"/>
              <a:t>0</a:t>
            </a:r>
            <a:r>
              <a:rPr lang="en-US" altLang="zh-TW" sz="2800" dirty="0"/>
              <a:t> + </a:t>
            </a:r>
            <a:r>
              <a:rPr lang="en-US" altLang="zh-TW" sz="2800" i="1" dirty="0"/>
              <a:t>a</a:t>
            </a:r>
            <a:r>
              <a:rPr lang="en-US" altLang="zh-TW" sz="2800" baseline="-25000" dirty="0"/>
              <a:t>1</a:t>
            </a:r>
            <a:r>
              <a:rPr lang="en-US" altLang="zh-TW" sz="2800" i="1" dirty="0"/>
              <a:t>x</a:t>
            </a:r>
            <a:r>
              <a:rPr lang="en-US" altLang="zh-TW" sz="2800" dirty="0"/>
              <a:t> to best fit the data</a:t>
            </a:r>
            <a:endParaRPr lang="en-US" altLang="zh-TW" sz="2800" baseline="-25000" dirty="0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3022600" y="3632200"/>
            <a:ext cx="0" cy="1479649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rot="16200000" flipV="1">
            <a:off x="2189164" y="2942431"/>
            <a:ext cx="0" cy="1479649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69184" y="4133949"/>
            <a:ext cx="1447800" cy="4761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predict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524500" y="4133949"/>
            <a:ext cx="250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759498" y="4594459"/>
            <a:ext cx="338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zh-TW" altLang="en-US" sz="2400" dirty="0"/>
              <a:t>今天股票</a:t>
            </a:r>
            <a:r>
              <a:rPr lang="en-US" altLang="zh-TW" sz="2400" dirty="0"/>
              <a:t>,</a:t>
            </a:r>
            <a:r>
              <a:rPr lang="zh-TW" altLang="en-US" sz="2400" dirty="0"/>
              <a:t>明天股票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759498" y="5056124"/>
            <a:ext cx="317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zh-TW" altLang="en-US" sz="2400" dirty="0"/>
              <a:t>今天</a:t>
            </a:r>
            <a:r>
              <a:rPr lang="en-US" altLang="zh-TW" sz="2400" dirty="0"/>
              <a:t>PM2.5,</a:t>
            </a:r>
            <a:r>
              <a:rPr lang="zh-TW" altLang="en-US" sz="2400" dirty="0"/>
              <a:t>明天</a:t>
            </a:r>
            <a:r>
              <a:rPr lang="en-US" altLang="zh-TW" sz="2400" dirty="0"/>
              <a:t>PM2.5)</a:t>
            </a:r>
            <a:endParaRPr lang="zh-TW" altLang="en-US" sz="2400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763890" y="6202134"/>
            <a:ext cx="1760610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Regression</a:t>
            </a:r>
            <a:endParaRPr lang="en-US" altLang="zh-TW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6706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 animBg="1"/>
      <p:bldP spid="15" grpId="0"/>
      <p:bldP spid="16" grpId="0"/>
      <p:bldP spid="17" grpId="0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Least Square Approximation</a:t>
            </a:r>
            <a:endParaRPr lang="zh-TW" altLang="en-US" dirty="0"/>
          </a:p>
        </p:txBody>
      </p:sp>
      <p:pic>
        <p:nvPicPr>
          <p:cNvPr id="4" name="Picture 22" descr="https://upload.wikimedia.org/wikipedia/commons/thumb/b/b0/Linear_least_squares_example2.svg/279px-Linear_least_squares_example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02067"/>
            <a:ext cx="4216305" cy="414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26891"/>
            <a:ext cx="7962900" cy="3175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084875" y="4641033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and 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minimizing 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278996" y="1491621"/>
                <a:ext cx="18058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96" y="1491621"/>
                <a:ext cx="180587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716" r="-135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871470" y="4440560"/>
                <a:ext cx="9589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70" y="4440560"/>
                <a:ext cx="95891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627622" y="3433008"/>
                <a:ext cx="1944378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22" y="3433008"/>
                <a:ext cx="194437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8"/>
          <p:cNvSpPr/>
          <p:nvPr/>
        </p:nvSpPr>
        <p:spPr>
          <a:xfrm>
            <a:off x="2612091" y="3937276"/>
            <a:ext cx="133952" cy="1339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635030" y="4068639"/>
                <a:ext cx="21983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30" y="4068639"/>
                <a:ext cx="219835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04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5086050" y="1814786"/>
            <a:ext cx="205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Error Vector: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2736802" y="4250205"/>
            <a:ext cx="8537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3106" y="2275293"/>
            <a:ext cx="3435382" cy="176804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7471" y="5127997"/>
            <a:ext cx="11715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9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0" grpId="0"/>
      <p:bldP spid="21" grpId="0" animBg="1"/>
      <p:bldP spid="9" grpId="0" animBg="1"/>
      <p:bldP spid="22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4516822"/>
            <a:ext cx="3686175" cy="7334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Least Square Approximation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9836" y="4306083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and 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minimizing E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9836" y="1934071"/>
            <a:ext cx="205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Error Vector: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5" y="2395736"/>
            <a:ext cx="3205305" cy="164963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432" y="4793047"/>
            <a:ext cx="1171575" cy="457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490" y="2154718"/>
            <a:ext cx="4045065" cy="46166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490" y="2827177"/>
            <a:ext cx="4643638" cy="1537893"/>
          </a:xfrm>
          <a:prstGeom prst="rect">
            <a:avLst/>
          </a:prstGeom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365366" y="5753754"/>
            <a:ext cx="5052986" cy="57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i="1" dirty="0"/>
              <a:t>E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</a:t>
            </a:r>
            <a:r>
              <a:rPr lang="en-US" altLang="zh-TW" sz="2800" b="1" dirty="0"/>
              <a:t>y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 (</a:t>
            </a:r>
            <a:r>
              <a:rPr lang="en-US" altLang="zh-TW" sz="2800" i="1" dirty="0"/>
              <a:t>a</a:t>
            </a:r>
            <a:r>
              <a:rPr lang="en-US" altLang="zh-TW" sz="2800" baseline="-25000" dirty="0"/>
              <a:t>0</a:t>
            </a:r>
            <a:r>
              <a:rPr lang="en-US" altLang="zh-TW" sz="2800" b="1" dirty="0"/>
              <a:t>v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 +</a:t>
            </a:r>
            <a:r>
              <a:rPr lang="en-US" altLang="zh-TW" sz="2800" i="1" dirty="0">
                <a:sym typeface="Symbol" pitchFamily="18" charset="2"/>
              </a:rPr>
              <a:t> </a:t>
            </a:r>
            <a:r>
              <a:rPr lang="en-US" altLang="zh-TW" sz="2800" i="1" dirty="0"/>
              <a:t>a</a:t>
            </a:r>
            <a:r>
              <a:rPr lang="en-US" altLang="zh-TW" sz="2800" baseline="-25000" dirty="0"/>
              <a:t>1</a:t>
            </a:r>
            <a:r>
              <a:rPr lang="en-US" altLang="zh-TW" sz="2800" b="1" dirty="0"/>
              <a:t>v</a:t>
            </a:r>
            <a:r>
              <a:rPr lang="en-US" altLang="zh-TW" sz="2800" baseline="-25000" dirty="0"/>
              <a:t>2</a:t>
            </a:r>
            <a:r>
              <a:rPr lang="en-US" altLang="zh-TW" sz="2800" b="1" dirty="0">
                <a:sym typeface="Symbol" pitchFamily="18" charset="2"/>
              </a:rPr>
              <a:t>)</a:t>
            </a:r>
            <a:r>
              <a:rPr lang="en-US" altLang="zh-TW" sz="2800" dirty="0">
                <a:sym typeface="Symbol" pitchFamily="18" charset="2"/>
              </a:rPr>
              <a:t></a:t>
            </a:r>
            <a:r>
              <a:rPr lang="en-US" altLang="zh-TW" sz="2800" baseline="40000" dirty="0">
                <a:sym typeface="Symbol" pitchFamily="18" charset="2"/>
              </a:rPr>
              <a:t>2</a:t>
            </a:r>
            <a:r>
              <a:rPr lang="en-US" altLang="zh-TW" sz="2800" dirty="0">
                <a:sym typeface="Symbol" pitchFamily="18" charset="2"/>
              </a:rPr>
              <a:t> </a:t>
            </a:r>
            <a:r>
              <a:rPr lang="en-US" altLang="zh-TW" sz="2800" dirty="0"/>
              <a:t>= </a:t>
            </a:r>
            <a:r>
              <a:rPr lang="en-US" altLang="zh-TW" sz="2800" dirty="0">
                <a:sym typeface="Symbol" pitchFamily="18" charset="2"/>
              </a:rPr>
              <a:t></a:t>
            </a:r>
            <a:r>
              <a:rPr lang="en-US" altLang="zh-TW" sz="2800" b="1" dirty="0"/>
              <a:t>y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 </a:t>
            </a:r>
            <a:r>
              <a:rPr lang="en-US" altLang="zh-TW" sz="2800" i="1" dirty="0">
                <a:sym typeface="Symbol" pitchFamily="18" charset="2"/>
              </a:rPr>
              <a:t>C</a:t>
            </a:r>
            <a:r>
              <a:rPr lang="en-US" altLang="zh-TW" sz="2800" b="1" dirty="0">
                <a:sym typeface="Symbol" pitchFamily="18" charset="2"/>
              </a:rPr>
              <a:t>a</a:t>
            </a:r>
            <a:r>
              <a:rPr lang="en-US" altLang="zh-TW" sz="2800" dirty="0">
                <a:sym typeface="Symbol" pitchFamily="18" charset="2"/>
              </a:rPr>
              <a:t></a:t>
            </a:r>
            <a:r>
              <a:rPr lang="en-US" altLang="zh-TW" sz="2800" baseline="40000" dirty="0">
                <a:sym typeface="Symbol" pitchFamily="18" charset="2"/>
              </a:rPr>
              <a:t>2</a:t>
            </a:r>
          </a:p>
        </p:txBody>
      </p:sp>
      <p:sp>
        <p:nvSpPr>
          <p:cNvPr id="3" name="矩形 2"/>
          <p:cNvSpPr/>
          <p:nvPr/>
        </p:nvSpPr>
        <p:spPr>
          <a:xfrm>
            <a:off x="6973935" y="1898048"/>
            <a:ext cx="1369360" cy="662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552432" y="2479362"/>
            <a:ext cx="364858" cy="1649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000453" y="2479362"/>
            <a:ext cx="610012" cy="164963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933062" y="2479362"/>
            <a:ext cx="673737" cy="16496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207494" y="2808216"/>
            <a:ext cx="1368730" cy="1649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746021" y="2808216"/>
            <a:ext cx="1437790" cy="164963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353608" y="2808216"/>
            <a:ext cx="1514519" cy="16496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4829175" y="2560830"/>
            <a:ext cx="2442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172075" y="2560830"/>
            <a:ext cx="7715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061691" y="2560830"/>
            <a:ext cx="9122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3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71043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580456" y="1825626"/>
            <a:ext cx="7934894" cy="9994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87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Least Square Approximation</a:t>
            </a:r>
            <a:endParaRPr lang="zh-TW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644334" y="2553829"/>
            <a:ext cx="209063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i="1" dirty="0"/>
              <a:t>E</a:t>
            </a:r>
            <a:r>
              <a:rPr lang="en-US" altLang="zh-TW" sz="2800" dirty="0"/>
              <a:t> =  </a:t>
            </a:r>
            <a:r>
              <a:rPr lang="en-US" altLang="zh-TW" sz="2800" dirty="0">
                <a:sym typeface="Symbol" pitchFamily="18" charset="2"/>
              </a:rPr>
              <a:t></a:t>
            </a:r>
            <a:r>
              <a:rPr lang="en-US" altLang="zh-TW" sz="2800" b="1" dirty="0"/>
              <a:t>y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 </a:t>
            </a:r>
            <a:r>
              <a:rPr lang="en-US" altLang="zh-TW" sz="2800" i="1" dirty="0">
                <a:sym typeface="Symbol" pitchFamily="18" charset="2"/>
              </a:rPr>
              <a:t>C</a:t>
            </a:r>
            <a:r>
              <a:rPr lang="en-US" altLang="zh-TW" sz="2800" b="1" dirty="0">
                <a:sym typeface="Symbol" pitchFamily="18" charset="2"/>
              </a:rPr>
              <a:t>a</a:t>
            </a:r>
            <a:r>
              <a:rPr lang="en-US" altLang="zh-TW" sz="2800" dirty="0">
                <a:sym typeface="Symbol" pitchFamily="18" charset="2"/>
              </a:rPr>
              <a:t></a:t>
            </a:r>
            <a:r>
              <a:rPr lang="en-US" altLang="zh-TW" sz="2800" baseline="40000" dirty="0">
                <a:sym typeface="Symbol" pitchFamily="18" charset="2"/>
              </a:rPr>
              <a:t>2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043" y="4007645"/>
            <a:ext cx="4314825" cy="8585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743" y="2141959"/>
            <a:ext cx="4429125" cy="14668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27852" y="2030609"/>
            <a:ext cx="29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Find </a:t>
            </a:r>
            <a:r>
              <a:rPr lang="en-US" altLang="zh-TW" sz="2800" b="1" dirty="0"/>
              <a:t>a</a:t>
            </a:r>
            <a:r>
              <a:rPr lang="en-US" altLang="zh-TW" sz="2800" dirty="0"/>
              <a:t> minimizing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98449" y="4595253"/>
            <a:ext cx="355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find </a:t>
            </a:r>
            <a:r>
              <a:rPr lang="en-US" altLang="zh-TW" sz="2400" b="1" dirty="0">
                <a:solidFill>
                  <a:srgbClr val="FF0000"/>
                </a:solidFill>
              </a:rPr>
              <a:t>a</a:t>
            </a:r>
            <a:r>
              <a:rPr lang="en-US" altLang="zh-TW" sz="2400" dirty="0">
                <a:solidFill>
                  <a:srgbClr val="FF0000"/>
                </a:solidFill>
              </a:rPr>
              <a:t> such that </a:t>
            </a:r>
            <a:r>
              <a:rPr lang="en-US" altLang="zh-TW" sz="2400" i="1" dirty="0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altLang="zh-TW" sz="2400" dirty="0">
                <a:solidFill>
                  <a:srgbClr val="FF0000"/>
                </a:solidFill>
              </a:rPr>
              <a:t> = </a:t>
            </a:r>
            <a:r>
              <a:rPr lang="en-US" altLang="zh-TW" sz="2400" i="1" dirty="0" err="1">
                <a:solidFill>
                  <a:srgbClr val="FF0000"/>
                </a:solidFill>
              </a:rPr>
              <a:t>P</a:t>
            </a:r>
            <a:r>
              <a:rPr lang="en-US" altLang="zh-TW" sz="2400" i="1" baseline="-25000" dirty="0" err="1">
                <a:solidFill>
                  <a:srgbClr val="FF0000"/>
                </a:solidFill>
              </a:rPr>
              <a:t>W</a:t>
            </a:r>
            <a:r>
              <a:rPr lang="en-US" altLang="zh-TW" sz="2400" b="1" dirty="0" err="1">
                <a:solidFill>
                  <a:srgbClr val="FF0000"/>
                </a:solidFill>
              </a:rPr>
              <a:t>y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endParaRPr lang="en-US" altLang="zh-TW" sz="2400" dirty="0"/>
          </a:p>
        </p:txBody>
      </p:sp>
      <p:sp>
        <p:nvSpPr>
          <p:cNvPr id="9" name="矩形 8"/>
          <p:cNvSpPr/>
          <p:nvPr/>
        </p:nvSpPr>
        <p:spPr>
          <a:xfrm>
            <a:off x="554794" y="3208300"/>
            <a:ext cx="1534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cript MT Bold" pitchFamily="66" charset="0"/>
              </a:rPr>
              <a:t>B </a:t>
            </a:r>
            <a:r>
              <a:rPr lang="en-US" altLang="zh-TW" sz="2400" dirty="0"/>
              <a:t>= {</a:t>
            </a:r>
            <a:r>
              <a:rPr lang="en-US" altLang="zh-TW" sz="2400" b="1" dirty="0"/>
              <a:t>v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</a:t>
            </a:r>
            <a:r>
              <a:rPr lang="en-US" altLang="zh-TW" sz="2400" baseline="-25000" dirty="0"/>
              <a:t> </a:t>
            </a:r>
            <a:r>
              <a:rPr lang="en-US" altLang="zh-TW" sz="2400" b="1" dirty="0"/>
              <a:t>v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89188" y="3221703"/>
            <a:ext cx="258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Independent 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98449" y="3723812"/>
            <a:ext cx="4075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i="1" dirty="0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altLang="zh-TW" sz="2400" dirty="0">
                <a:solidFill>
                  <a:srgbClr val="FF0000"/>
                </a:solidFill>
              </a:rPr>
              <a:t> is the orthogonal projection of </a:t>
            </a:r>
            <a:r>
              <a:rPr lang="en-US" altLang="zh-TW" sz="2400" b="1" dirty="0">
                <a:solidFill>
                  <a:srgbClr val="FF0000"/>
                </a:solidFill>
              </a:rPr>
              <a:t>y</a:t>
            </a:r>
            <a:r>
              <a:rPr lang="en-US" altLang="zh-TW" sz="2400" dirty="0">
                <a:solidFill>
                  <a:srgbClr val="FF0000"/>
                </a:solidFill>
              </a:rPr>
              <a:t> on </a:t>
            </a:r>
            <a:r>
              <a:rPr lang="en-US" altLang="zh-TW" sz="2400" i="1" dirty="0">
                <a:solidFill>
                  <a:srgbClr val="FF0000"/>
                </a:solidFill>
              </a:rPr>
              <a:t>W</a:t>
            </a:r>
            <a:r>
              <a:rPr lang="en-US" altLang="zh-TW" sz="2400" dirty="0">
                <a:solidFill>
                  <a:srgbClr val="FF0000"/>
                </a:solidFill>
              </a:rPr>
              <a:t> = Span </a:t>
            </a:r>
            <a:r>
              <a:rPr lang="en-US" altLang="zh-TW" sz="2400" dirty="0">
                <a:solidFill>
                  <a:srgbClr val="FF0000"/>
                </a:solidFill>
                <a:latin typeface="Script MT Bold" pitchFamily="66" charset="0"/>
              </a:rPr>
              <a:t>B</a:t>
            </a:r>
            <a:r>
              <a:rPr lang="en-US" altLang="zh-TW" sz="2400" i="1" baseline="-25000" dirty="0"/>
              <a:t> </a:t>
            </a:r>
            <a:r>
              <a:rPr lang="en-US" altLang="zh-TW" sz="24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C3193E3-CA2C-4FF8-8CCB-1DFAB592A4B8}"/>
                  </a:ext>
                </a:extLst>
              </p:cNvPr>
              <p:cNvSpPr txBox="1"/>
              <p:nvPr/>
            </p:nvSpPr>
            <p:spPr>
              <a:xfrm>
                <a:off x="1376490" y="5509348"/>
                <a:ext cx="31564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C3193E3-CA2C-4FF8-8CCB-1DFAB592A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490" y="5509348"/>
                <a:ext cx="315644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4529719-6923-41B8-974F-A5BCF1DCB98E}"/>
                  </a:ext>
                </a:extLst>
              </p:cNvPr>
              <p:cNvSpPr txBox="1"/>
              <p:nvPr/>
            </p:nvSpPr>
            <p:spPr>
              <a:xfrm>
                <a:off x="5124824" y="5509348"/>
                <a:ext cx="27110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4529719-6923-41B8-974F-A5BCF1DCB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824" y="5509348"/>
                <a:ext cx="271106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70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p:pic>
        <p:nvPicPr>
          <p:cNvPr id="5" name="Picture 2" descr="http://www.impulsemotor.com/images/pro_connecting_ro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333" y="365126"/>
            <a:ext cx="3732439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8" y="4925993"/>
            <a:ext cx="1768617" cy="1452013"/>
          </a:xfrm>
          <a:prstGeom prst="rect">
            <a:avLst/>
          </a:prstGeom>
        </p:spPr>
      </p:pic>
      <p:pic>
        <p:nvPicPr>
          <p:cNvPr id="8" name="Picture 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16" y="4925992"/>
            <a:ext cx="1375591" cy="1452013"/>
          </a:xfrm>
          <a:prstGeom prst="rect">
            <a:avLst/>
          </a:prstGeom>
        </p:spPr>
      </p:pic>
      <p:pic>
        <p:nvPicPr>
          <p:cNvPr id="9" name="Picture 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352" y="2982396"/>
            <a:ext cx="3962400" cy="622300"/>
          </a:xfrm>
          <a:prstGeom prst="rect">
            <a:avLst/>
          </a:prstGeom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08352" y="4664175"/>
            <a:ext cx="3849913" cy="156966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Prediction: </a:t>
            </a:r>
          </a:p>
          <a:p>
            <a:r>
              <a:rPr lang="en-US" altLang="zh-TW" sz="2400" dirty="0"/>
              <a:t>if the rough weight is 2.65, </a:t>
            </a:r>
          </a:p>
          <a:p>
            <a:r>
              <a:rPr lang="en-US" altLang="zh-TW" sz="2400" dirty="0"/>
              <a:t>the finished weight is </a:t>
            </a:r>
          </a:p>
          <a:p>
            <a:r>
              <a:rPr lang="en-US" altLang="zh-TW" sz="2400" dirty="0"/>
              <a:t>0.056 +0.745(2.65) = 2.030.</a:t>
            </a:r>
          </a:p>
        </p:txBody>
      </p:sp>
      <p:sp>
        <p:nvSpPr>
          <p:cNvPr id="11" name="矩形 10"/>
          <p:cNvSpPr/>
          <p:nvPr/>
        </p:nvSpPr>
        <p:spPr>
          <a:xfrm>
            <a:off x="5215995" y="3926983"/>
            <a:ext cx="334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ym typeface="Symbol" pitchFamily="18" charset="2"/>
              </a:rPr>
              <a:t></a:t>
            </a:r>
            <a:r>
              <a:rPr lang="en-US" altLang="zh-TW" sz="2400" dirty="0"/>
              <a:t> </a:t>
            </a:r>
            <a:r>
              <a:rPr lang="en-US" altLang="zh-TW" sz="2400" i="1" dirty="0"/>
              <a:t>y</a:t>
            </a:r>
            <a:r>
              <a:rPr lang="en-US" altLang="zh-TW" sz="2400" dirty="0"/>
              <a:t> = 0.056 + 0.745</a:t>
            </a:r>
            <a:r>
              <a:rPr lang="en-US" altLang="zh-TW" sz="2400" i="1" dirty="0"/>
              <a:t>x</a:t>
            </a:r>
            <a:r>
              <a:rPr lang="en-US" altLang="zh-TW" sz="2400" dirty="0"/>
              <a:t>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824238" y="6233835"/>
            <a:ext cx="204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(estimation)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714" y="1946206"/>
            <a:ext cx="3648593" cy="271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Least Square Approximation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Best quadratic fit</a:t>
            </a:r>
            <a:r>
              <a:rPr lang="en-US" altLang="zh-TW" sz="2400" dirty="0"/>
              <a:t>: using </a:t>
            </a:r>
            <a:r>
              <a:rPr lang="en-US" altLang="zh-TW" sz="2400" i="1" dirty="0"/>
              <a:t>y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1</a:t>
            </a:r>
            <a:r>
              <a:rPr lang="en-US" altLang="zh-TW" sz="2400" i="1" dirty="0"/>
              <a:t>x </a:t>
            </a:r>
            <a:r>
              <a:rPr lang="en-US" altLang="zh-TW" sz="2400" dirty="0"/>
              <a:t>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2</a:t>
            </a:r>
            <a:r>
              <a:rPr lang="en-US" altLang="zh-TW" sz="2400" i="1" dirty="0"/>
              <a:t>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to fit the data points (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/>
              <a:t>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), (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/>
              <a:t>y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), </a:t>
            </a:r>
            <a:r>
              <a:rPr lang="en-US" altLang="zh-TW" sz="2400" dirty="0">
                <a:sym typeface="MT Extra" pitchFamily="18" charset="2"/>
              </a:rPr>
              <a:t>,</a:t>
            </a:r>
            <a:r>
              <a:rPr lang="en-US" altLang="zh-TW" sz="2400" dirty="0"/>
              <a:t> (</a:t>
            </a:r>
            <a:r>
              <a:rPr lang="en-US" altLang="zh-TW" sz="2400" i="1" dirty="0" err="1"/>
              <a:t>x</a:t>
            </a:r>
            <a:r>
              <a:rPr lang="en-US" altLang="zh-TW" sz="2400" i="1" baseline="-25000" dirty="0" err="1"/>
              <a:t>n</a:t>
            </a:r>
            <a:r>
              <a:rPr lang="en-US" altLang="zh-TW" sz="2400" dirty="0"/>
              <a:t>,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 err="1"/>
              <a:t>y</a:t>
            </a:r>
            <a:r>
              <a:rPr lang="en-US" altLang="zh-TW" sz="2400" i="1" baseline="-25000" dirty="0" err="1"/>
              <a:t>n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pic>
        <p:nvPicPr>
          <p:cNvPr id="4" name="Picture 2" descr="https://upload.wikimedia.org/wikipedia/commons/thumb/9/94/Linear_least_squares2.png/800px-Linear_least_squares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63" y="2866768"/>
            <a:ext cx="3051209" cy="366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748038" y="3349109"/>
            <a:ext cx="242566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i="1" dirty="0"/>
              <a:t>y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1</a:t>
            </a:r>
            <a:r>
              <a:rPr lang="en-US" altLang="zh-TW" sz="2400" i="1" dirty="0"/>
              <a:t>x </a:t>
            </a:r>
            <a:r>
              <a:rPr lang="en-US" altLang="zh-TW" sz="2400" dirty="0"/>
              <a:t>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2</a:t>
            </a:r>
            <a:r>
              <a:rPr lang="en-US" altLang="zh-TW" sz="2400" i="1" dirty="0"/>
              <a:t>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83699" y="5206395"/>
            <a:ext cx="457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Find 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, 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and a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minimizing E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155" y="5754224"/>
            <a:ext cx="1504195" cy="587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572000" y="3175858"/>
                <a:ext cx="4085349" cy="1521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75858"/>
                <a:ext cx="4085349" cy="15216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27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Least Square Approximation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Best quadratic fit</a:t>
            </a:r>
            <a:r>
              <a:rPr lang="en-US" altLang="zh-TW" sz="2400" dirty="0"/>
              <a:t>: using </a:t>
            </a:r>
            <a:r>
              <a:rPr lang="en-US" altLang="zh-TW" sz="2400" i="1" dirty="0"/>
              <a:t>y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1</a:t>
            </a:r>
            <a:r>
              <a:rPr lang="en-US" altLang="zh-TW" sz="2400" i="1" dirty="0"/>
              <a:t>x </a:t>
            </a:r>
            <a:r>
              <a:rPr lang="en-US" altLang="zh-TW" sz="2400" dirty="0"/>
              <a:t>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2</a:t>
            </a:r>
            <a:r>
              <a:rPr lang="en-US" altLang="zh-TW" sz="2400" i="1" dirty="0"/>
              <a:t>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to fit the data points (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/>
              <a:t>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), (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/>
              <a:t>y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), </a:t>
            </a:r>
            <a:r>
              <a:rPr lang="en-US" altLang="zh-TW" sz="2400" dirty="0">
                <a:sym typeface="MT Extra" pitchFamily="18" charset="2"/>
              </a:rPr>
              <a:t>,</a:t>
            </a:r>
            <a:r>
              <a:rPr lang="en-US" altLang="zh-TW" sz="2400" dirty="0"/>
              <a:t> (</a:t>
            </a:r>
            <a:r>
              <a:rPr lang="en-US" altLang="zh-TW" sz="2400" i="1" dirty="0" err="1"/>
              <a:t>x</a:t>
            </a:r>
            <a:r>
              <a:rPr lang="en-US" altLang="zh-TW" sz="2400" i="1" baseline="-25000" dirty="0" err="1"/>
              <a:t>n</a:t>
            </a:r>
            <a:r>
              <a:rPr lang="en-US" altLang="zh-TW" sz="2400" dirty="0"/>
              <a:t>,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 err="1"/>
              <a:t>y</a:t>
            </a:r>
            <a:r>
              <a:rPr lang="en-US" altLang="zh-TW" sz="2400" i="1" baseline="-25000" dirty="0" err="1"/>
              <a:t>n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83699" y="5206395"/>
            <a:ext cx="457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Find 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, 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and a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minimizing E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155" y="5754224"/>
            <a:ext cx="1504195" cy="587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572000" y="3175858"/>
                <a:ext cx="4085349" cy="1521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75858"/>
                <a:ext cx="4085349" cy="1521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23" y="3257596"/>
            <a:ext cx="4065877" cy="123079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075" y="4788963"/>
            <a:ext cx="2362200" cy="5238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491" y="5477102"/>
            <a:ext cx="3133367" cy="10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6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88" y="436562"/>
            <a:ext cx="4021315" cy="5216567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149" y="2023182"/>
            <a:ext cx="2832100" cy="16891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25" y="1993235"/>
            <a:ext cx="1524000" cy="1689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4488" y="5791948"/>
            <a:ext cx="8182865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Best fitting polynomial of any desired maximum degree may be</a:t>
            </a:r>
          </a:p>
          <a:p>
            <a:r>
              <a:rPr lang="en-US" altLang="zh-TW" sz="2400" dirty="0"/>
              <a:t>found with the same method.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355" y="643945"/>
            <a:ext cx="4986664" cy="1082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457145" y="4216891"/>
                <a:ext cx="42702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=101.00+29.77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−16.11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145" y="4216891"/>
                <a:ext cx="42702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84" t="-1667" r="-14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44488" y="3451503"/>
            <a:ext cx="242566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i="1" dirty="0"/>
              <a:t>y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1</a:t>
            </a:r>
            <a:r>
              <a:rPr lang="en-US" altLang="zh-TW" sz="2400" i="1" dirty="0"/>
              <a:t>x </a:t>
            </a:r>
            <a:r>
              <a:rPr lang="en-US" altLang="zh-TW" sz="2400" dirty="0"/>
              <a:t>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2</a:t>
            </a:r>
            <a:r>
              <a:rPr lang="en-US" altLang="zh-TW" sz="2400" i="1" dirty="0"/>
              <a:t>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658619" y="436562"/>
            <a:ext cx="2135104" cy="1430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53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Multivariable Least Square Approximation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7134" y="5988733"/>
            <a:ext cx="7843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http://www.palass.org/publications/newsletter/palaeomath-101/palaeomath-part-4-regression-iv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982" y="2024747"/>
            <a:ext cx="5086350" cy="3829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751205" y="5345966"/>
                <a:ext cx="3781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05" y="5345966"/>
                <a:ext cx="37811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677" r="-967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032656" y="5345966"/>
                <a:ext cx="400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656" y="5345966"/>
                <a:ext cx="4004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769" r="-769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560415" y="3131359"/>
                <a:ext cx="379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15" y="3131359"/>
                <a:ext cx="379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355" r="-967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8650" y="3939272"/>
                <a:ext cx="3931765" cy="43088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39272"/>
                <a:ext cx="393176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20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Orthogonal Complement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orthogonal complement of a nonempty vector set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dirty="0"/>
              <a:t> is denoted as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baseline="40000" dirty="0">
                <a:sym typeface="Symbol" pitchFamily="18" charset="2"/>
              </a:rPr>
              <a:t> </a:t>
            </a:r>
            <a:r>
              <a:rPr lang="en-US" altLang="zh-TW" dirty="0">
                <a:sym typeface="Symbol" pitchFamily="18" charset="2"/>
              </a:rPr>
              <a:t>(S perp).</a:t>
            </a:r>
          </a:p>
          <a:p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baseline="40000" dirty="0">
                <a:sym typeface="Symbol" pitchFamily="18" charset="2"/>
              </a:rPr>
              <a:t> </a:t>
            </a:r>
            <a:r>
              <a:rPr lang="en-US" altLang="zh-TW" dirty="0">
                <a:sym typeface="Symbol" pitchFamily="18" charset="2"/>
              </a:rPr>
              <a:t>is the set of vectors that are orthogonal to every vector in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endParaRPr lang="zh-TW" altLang="en-US" dirty="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024834" y="4938610"/>
            <a:ext cx="27687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800" b="0" dirty="0"/>
              <a:t> = </a:t>
            </a:r>
            <a:r>
              <a:rPr lang="en-US" altLang="zh-TW" sz="2800" b="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800" b="0" i="1" baseline="40000" dirty="0">
                <a:sym typeface="Symbol" pitchFamily="18" charset="2"/>
              </a:rPr>
              <a:t>n</a:t>
            </a:r>
            <a:r>
              <a:rPr lang="en-US" altLang="zh-TW" sz="2800" b="0" dirty="0"/>
              <a:t> </a:t>
            </a:r>
            <a:r>
              <a:rPr lang="en-US" altLang="zh-TW" sz="2800" b="0" dirty="0">
                <a:sym typeface="Symbol" pitchFamily="18" charset="2"/>
              </a:rPr>
              <a:t> </a:t>
            </a:r>
            <a:r>
              <a:rPr lang="en-US" altLang="zh-TW" sz="2800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800" b="0" baseline="40000" dirty="0">
                <a:sym typeface="Symbol" pitchFamily="18" charset="2"/>
              </a:rPr>
              <a:t></a:t>
            </a:r>
            <a:r>
              <a:rPr lang="en-US" altLang="zh-TW" sz="2800" b="0" dirty="0">
                <a:sym typeface="Symbol" pitchFamily="18" charset="2"/>
              </a:rPr>
              <a:t> </a:t>
            </a:r>
            <a:r>
              <a:rPr lang="en-US" altLang="zh-TW" sz="2800" b="0" dirty="0"/>
              <a:t>= {</a:t>
            </a:r>
            <a:r>
              <a:rPr lang="en-US" altLang="zh-TW" sz="2800" dirty="0"/>
              <a:t>0</a:t>
            </a:r>
            <a:r>
              <a:rPr lang="en-US" altLang="zh-TW" sz="2800" b="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216307" y="3656126"/>
                <a:ext cx="4192879" cy="501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dirty="0" smtClean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=0,∀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307" y="3656126"/>
                <a:ext cx="4192879" cy="5016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5024833" y="5647865"/>
            <a:ext cx="27687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800" b="0" dirty="0"/>
              <a:t> = {</a:t>
            </a:r>
            <a:r>
              <a:rPr lang="en-US" altLang="zh-TW" sz="2800" dirty="0"/>
              <a:t>0</a:t>
            </a:r>
            <a:r>
              <a:rPr lang="en-US" altLang="zh-TW" sz="2800" b="0" dirty="0"/>
              <a:t>} </a:t>
            </a:r>
            <a:r>
              <a:rPr lang="en-US" altLang="zh-TW" sz="2800" b="0" dirty="0">
                <a:sym typeface="Symbol" pitchFamily="18" charset="2"/>
              </a:rPr>
              <a:t> </a:t>
            </a:r>
            <a:r>
              <a:rPr lang="en-US" altLang="zh-TW" sz="2800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800" b="0" baseline="40000" dirty="0">
                <a:sym typeface="Symbol" pitchFamily="18" charset="2"/>
              </a:rPr>
              <a:t></a:t>
            </a:r>
            <a:r>
              <a:rPr lang="en-US" altLang="zh-TW" sz="2800" b="0" dirty="0">
                <a:sym typeface="Symbol" pitchFamily="18" charset="2"/>
              </a:rPr>
              <a:t> </a:t>
            </a:r>
            <a:r>
              <a:rPr lang="en-US" altLang="zh-TW" sz="2800" b="0" dirty="0"/>
              <a:t>= </a:t>
            </a:r>
            <a:r>
              <a:rPr lang="en-US" altLang="zh-TW" sz="280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800" b="0" i="1" baseline="40000" dirty="0">
                <a:sym typeface="Symbol" pitchFamily="18" charset="2"/>
              </a:rPr>
              <a:t>n</a:t>
            </a:r>
            <a:endParaRPr lang="en-US" altLang="zh-TW" sz="2800" b="0" dirty="0"/>
          </a:p>
        </p:txBody>
      </p:sp>
      <p:sp>
        <p:nvSpPr>
          <p:cNvPr id="4" name="矩形 3"/>
          <p:cNvSpPr/>
          <p:nvPr/>
        </p:nvSpPr>
        <p:spPr>
          <a:xfrm>
            <a:off x="6141493" y="4938610"/>
            <a:ext cx="2060811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93634" y="5775469"/>
            <a:ext cx="2060811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1386902" y="5404502"/>
            <a:ext cx="2879678" cy="7915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1847201" y="4500399"/>
            <a:ext cx="528559" cy="192286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503130" y="5548226"/>
            <a:ext cx="503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0" i="1" dirty="0">
                <a:sym typeface="Symbol" pitchFamily="18" charset="2"/>
              </a:rPr>
              <a:t>W</a:t>
            </a:r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1186443" y="4538979"/>
            <a:ext cx="660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0" i="1" dirty="0">
                <a:sym typeface="Symbol" pitchFamily="18" charset="2"/>
              </a:rPr>
              <a:t>W</a:t>
            </a:r>
            <a:r>
              <a:rPr lang="en-US" altLang="zh-TW" sz="2800" b="0" baseline="40000" dirty="0">
                <a:sym typeface="Symbol" pitchFamily="18" charset="2"/>
              </a:rPr>
              <a:t>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12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4" grpId="0" animBg="1"/>
      <p:bldP spid="10" grpId="0" animBg="1"/>
      <p:bldP spid="15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Orthogonal Complement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orthogonal complement of a nonempty vector set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dirty="0"/>
              <a:t> is denoted as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baseline="40000" dirty="0">
                <a:sym typeface="Symbol" pitchFamily="18" charset="2"/>
              </a:rPr>
              <a:t> </a:t>
            </a:r>
            <a:r>
              <a:rPr lang="en-US" altLang="zh-TW" dirty="0">
                <a:sym typeface="Symbol" pitchFamily="18" charset="2"/>
              </a:rPr>
              <a:t>(S perp).</a:t>
            </a:r>
          </a:p>
          <a:p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baseline="40000" dirty="0">
                <a:sym typeface="Symbol" pitchFamily="18" charset="2"/>
              </a:rPr>
              <a:t> </a:t>
            </a:r>
            <a:r>
              <a:rPr lang="en-US" altLang="zh-TW" dirty="0">
                <a:sym typeface="Symbol" pitchFamily="18" charset="2"/>
              </a:rPr>
              <a:t>is the set of vectors that are orthogonal to every vector in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628650" y="4284009"/>
                <a:ext cx="3208571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altLang="zh-TW" sz="2400" b="0" dirty="0" smtClean="0">
                              <a:latin typeface="Script MT Bold" pitchFamily="66" charset="0"/>
                              <a:sym typeface="Symbol" pitchFamily="18" charset="2"/>
                            </a:rPr>
                            <m:t>R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284009"/>
                <a:ext cx="3208571" cy="9592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347992" y="5453935"/>
                <a:ext cx="1930400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altLang="zh-TW" sz="2400" b="0" dirty="0" smtClean="0">
                              <a:latin typeface="Script MT Bold" pitchFamily="66" charset="0"/>
                              <a:sym typeface="Symbol" pitchFamily="18" charset="2"/>
                            </a:rPr>
                            <m:t>R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92" y="5453935"/>
                <a:ext cx="1930400" cy="10389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82911" y="5759073"/>
                <a:ext cx="8226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b="0" i="1" dirty="0">
                    <a:sym typeface="Symbol" pitchFamily="18" charset="2"/>
                  </a:rPr>
                  <a:t>W</a:t>
                </a:r>
                <a:r>
                  <a:rPr lang="en-US" altLang="zh-TW" sz="2400" b="0" baseline="40000" dirty="0">
                    <a:sym typeface="Symbol" pitchFamily="18" charset="2"/>
                  </a:rPr>
                  <a:t>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1" y="5759073"/>
                <a:ext cx="822661" cy="461665"/>
              </a:xfrm>
              <a:prstGeom prst="rect">
                <a:avLst/>
              </a:prstGeom>
              <a:blipFill>
                <a:blip r:embed="rId5"/>
                <a:stretch>
                  <a:fillRect l="-11852" t="-12000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4365212" y="4219521"/>
            <a:ext cx="12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i="1" dirty="0"/>
              <a:t>V</a:t>
            </a:r>
            <a:r>
              <a:rPr lang="en-US" altLang="zh-TW" sz="2400" b="0" dirty="0">
                <a:sym typeface="Symbol" pitchFamily="18" charset="2"/>
              </a:rPr>
              <a:t>  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r>
              <a:rPr lang="en-US" altLang="zh-TW" sz="2400" b="0" dirty="0">
                <a:sym typeface="Symbol" pitchFamily="18" charset="2"/>
              </a:rPr>
              <a:t>: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4365212" y="5212602"/>
            <a:ext cx="1196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r>
              <a:rPr lang="en-US" altLang="zh-TW" sz="2400" b="0" dirty="0">
                <a:sym typeface="Symbol" pitchFamily="18" charset="2"/>
              </a:rPr>
              <a:t>  </a:t>
            </a:r>
            <a:r>
              <a:rPr lang="en-US" altLang="zh-TW" sz="2400" b="0" i="1" dirty="0">
                <a:sym typeface="Symbol" pitchFamily="18" charset="2"/>
              </a:rPr>
              <a:t>V: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436540" y="4701701"/>
            <a:ext cx="4432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dirty="0"/>
              <a:t>for all </a:t>
            </a:r>
            <a:r>
              <a:rPr lang="en-US" altLang="zh-TW" sz="2400" b="1" dirty="0"/>
              <a:t>v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</a:t>
            </a:r>
            <a:r>
              <a:rPr lang="en-US" altLang="zh-TW" sz="2400" b="0" dirty="0"/>
              <a:t> </a:t>
            </a:r>
            <a:r>
              <a:rPr lang="en-US" altLang="zh-TW" sz="2400" b="0" i="1" dirty="0">
                <a:sym typeface="Symbol" pitchFamily="18" charset="2"/>
              </a:rPr>
              <a:t>V</a:t>
            </a:r>
            <a:r>
              <a:rPr lang="en-US" altLang="zh-TW" sz="2400" b="0" dirty="0">
                <a:sym typeface="Symbol" pitchFamily="18" charset="2"/>
              </a:rPr>
              <a:t> and </a:t>
            </a:r>
            <a:r>
              <a:rPr lang="en-US" altLang="zh-TW" sz="2400" b="1" dirty="0"/>
              <a:t>w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</a:t>
            </a:r>
            <a:r>
              <a:rPr lang="en-US" altLang="zh-TW" sz="2400" b="0" dirty="0"/>
              <a:t> 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, </a:t>
            </a:r>
            <a:r>
              <a:rPr lang="en-US" altLang="zh-TW" sz="2400" b="1" dirty="0"/>
              <a:t>v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</a:t>
            </a:r>
            <a:r>
              <a:rPr lang="en-US" altLang="zh-TW" sz="2400" dirty="0"/>
              <a:t> </a:t>
            </a:r>
            <a:r>
              <a:rPr lang="en-US" altLang="zh-TW" sz="2400" b="1" dirty="0"/>
              <a:t>w</a:t>
            </a:r>
            <a:r>
              <a:rPr lang="en-US" altLang="zh-TW" sz="2400" dirty="0"/>
              <a:t> </a:t>
            </a:r>
            <a:r>
              <a:rPr lang="en-US" altLang="zh-TW" sz="2400" b="0" dirty="0"/>
              <a:t>= 0 </a:t>
            </a:r>
            <a:endParaRPr lang="zh-TW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4366820" y="573598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0" dirty="0"/>
              <a:t>since </a:t>
            </a:r>
            <a:r>
              <a:rPr lang="en-US" altLang="zh-TW" sz="2400" b="1" dirty="0"/>
              <a:t>e</a:t>
            </a:r>
            <a:r>
              <a:rPr lang="en-US" altLang="zh-TW" sz="2400" b="0" baseline="-25000" dirty="0"/>
              <a:t>1</a:t>
            </a:r>
            <a:r>
              <a:rPr lang="en-US" altLang="zh-TW" sz="2400" b="0" dirty="0"/>
              <a:t>, </a:t>
            </a:r>
            <a:r>
              <a:rPr lang="en-US" altLang="zh-TW" sz="2400" b="1" dirty="0"/>
              <a:t>e</a:t>
            </a:r>
            <a:r>
              <a:rPr lang="en-US" altLang="zh-TW" sz="2400" b="0" baseline="-25000" dirty="0"/>
              <a:t>2</a:t>
            </a:r>
            <a:r>
              <a:rPr lang="en-US" altLang="zh-TW" sz="2400" b="0" dirty="0"/>
              <a:t> </a:t>
            </a:r>
            <a:r>
              <a:rPr lang="en-US" altLang="zh-TW" sz="2400" b="0" dirty="0">
                <a:sym typeface="Symbol" pitchFamily="18" charset="2"/>
              </a:rPr>
              <a:t></a:t>
            </a:r>
            <a:r>
              <a:rPr lang="en-US" altLang="zh-TW" sz="2400" b="0" dirty="0"/>
              <a:t> 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, all </a:t>
            </a:r>
            <a:r>
              <a:rPr lang="en-US" altLang="zh-TW" sz="2400" b="1" dirty="0">
                <a:sym typeface="Symbol" pitchFamily="18" charset="2"/>
              </a:rPr>
              <a:t>z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0" dirty="0"/>
              <a:t>[ </a:t>
            </a:r>
            <a:r>
              <a:rPr lang="en-US" altLang="zh-TW" sz="2400" b="0" i="1" dirty="0"/>
              <a:t>z</a:t>
            </a:r>
            <a:r>
              <a:rPr lang="en-US" altLang="zh-TW" sz="2400" b="0" baseline="-25000" dirty="0"/>
              <a:t>1</a:t>
            </a:r>
            <a:r>
              <a:rPr lang="en-US" altLang="zh-TW" sz="2400" b="0" dirty="0"/>
              <a:t>  </a:t>
            </a:r>
            <a:r>
              <a:rPr lang="en-US" altLang="zh-TW" sz="2400" b="0" i="1" dirty="0"/>
              <a:t>z</a:t>
            </a:r>
            <a:r>
              <a:rPr lang="en-US" altLang="zh-TW" sz="2400" b="0" baseline="-25000" dirty="0"/>
              <a:t>2</a:t>
            </a:r>
            <a:r>
              <a:rPr lang="en-US" altLang="zh-TW" sz="2400" b="0" dirty="0"/>
              <a:t>  </a:t>
            </a:r>
            <a:r>
              <a:rPr lang="en-US" altLang="zh-TW" sz="2400" b="0" i="1" dirty="0"/>
              <a:t>z</a:t>
            </a:r>
            <a:r>
              <a:rPr lang="en-US" altLang="zh-TW" sz="2400" b="0" baseline="-25000" dirty="0"/>
              <a:t>3</a:t>
            </a:r>
            <a:r>
              <a:rPr lang="en-US" altLang="zh-TW" sz="2400" b="0" dirty="0"/>
              <a:t> ]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0" dirty="0">
                <a:sym typeface="Symbol" pitchFamily="18" charset="2"/>
              </a:rPr>
              <a:t>  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r>
              <a:rPr lang="en-US" altLang="zh-TW" sz="2400" b="0" dirty="0">
                <a:sym typeface="Symbol" pitchFamily="18" charset="2"/>
              </a:rPr>
              <a:t> must have </a:t>
            </a:r>
            <a:r>
              <a:rPr lang="en-US" altLang="zh-TW" sz="2400" b="0" i="1" dirty="0"/>
              <a:t>z</a:t>
            </a:r>
            <a:r>
              <a:rPr lang="en-US" altLang="zh-TW" sz="2400" b="0" baseline="-25000" dirty="0"/>
              <a:t>1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0" i="1" dirty="0"/>
              <a:t>z</a:t>
            </a:r>
            <a:r>
              <a:rPr lang="en-US" altLang="zh-TW" sz="2400" b="0" baseline="-25000" dirty="0"/>
              <a:t>2</a:t>
            </a:r>
            <a:r>
              <a:rPr lang="en-US" altLang="zh-TW" sz="2400" b="0" dirty="0">
                <a:sym typeface="Symbol" pitchFamily="18" charset="2"/>
              </a:rPr>
              <a:t> = 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216307" y="3656126"/>
                <a:ext cx="4192879" cy="501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dirty="0" smtClean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=0,∀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307" y="3656126"/>
                <a:ext cx="4192879" cy="5016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EFE5F71-4BA5-4944-89F9-D932B1805B24}"/>
                  </a:ext>
                </a:extLst>
              </p:cNvPr>
              <p:cNvSpPr/>
              <p:nvPr/>
            </p:nvSpPr>
            <p:spPr>
              <a:xfrm>
                <a:off x="3229415" y="5778433"/>
                <a:ext cx="7430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sz="2400" i="1" dirty="0">
                          <a:sym typeface="Symbol" pitchFamily="18" charset="2"/>
                        </a:rPr>
                        <m:t>V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EFE5F71-4BA5-4944-89F9-D932B1805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15" y="5778433"/>
                <a:ext cx="74302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48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3" grpId="1"/>
      <p:bldP spid="24" grpId="0"/>
      <p:bldP spid="25" grpId="0"/>
      <p:bldP spid="26" grpId="0"/>
      <p:bldP spid="2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</a:t>
            </a:r>
            <a:br>
              <a:rPr lang="en-US" altLang="zh-TW" dirty="0"/>
            </a:br>
            <a:r>
              <a:rPr lang="en-US" altLang="zh-TW" dirty="0"/>
              <a:t>Orthogonal Complement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28675" y="2005253"/>
                <a:ext cx="3941977" cy="5939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2800" dirty="0" smtClean="0">
                            <a:sym typeface="Symbol" pitchFamily="18" charset="2"/>
                          </a:rPr>
                          <m:t>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always a subspace?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2005253"/>
                <a:ext cx="3941977" cy="5939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828675" y="2964187"/>
                <a:ext cx="7486650" cy="59394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For any nonempty vector set  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𝑆𝑝𝑎𝑛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en-US" altLang="zh-TW" sz="2800" dirty="0" smtClean="0">
                            <a:sym typeface="Symbol" pitchFamily="18" charset="2"/>
                          </a:rPr>
                          <m:t></m:t>
                        </m:r>
                      </m:sup>
                    </m:sSup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2800" dirty="0" smtClean="0">
                            <a:sym typeface="Symbol" pitchFamily="18" charset="2"/>
                          </a:rPr>
                          <m:t></m:t>
                        </m:r>
                      </m:sup>
                    </m:sSup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2964187"/>
                <a:ext cx="7486650" cy="5939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8C8B97B-BA9B-4815-B6CD-6AEEDCDC2363}"/>
                  </a:ext>
                </a:extLst>
              </p:cNvPr>
              <p:cNvSpPr txBox="1"/>
              <p:nvPr/>
            </p:nvSpPr>
            <p:spPr>
              <a:xfrm>
                <a:off x="5135258" y="1804624"/>
                <a:ext cx="2359827" cy="95410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Yes (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sz="2800" dirty="0"/>
                  <a:t> may not be a subspace)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8C8B97B-BA9B-4815-B6CD-6AEEDCDC2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58" y="1804624"/>
                <a:ext cx="2359827" cy="954107"/>
              </a:xfrm>
              <a:prstGeom prst="rect">
                <a:avLst/>
              </a:prstGeom>
              <a:blipFill>
                <a:blip r:embed="rId7"/>
                <a:stretch>
                  <a:fillRect l="-5141" t="-5696" r="-5656" b="-164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945BD74-EC6B-46F2-9411-BFBCCEC9BD2D}"/>
                  </a:ext>
                </a:extLst>
              </p:cNvPr>
              <p:cNvSpPr txBox="1"/>
              <p:nvPr/>
            </p:nvSpPr>
            <p:spPr>
              <a:xfrm>
                <a:off x="6096553" y="3601342"/>
                <a:ext cx="4372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945BD74-EC6B-46F2-9411-BFBCCEC9B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553" y="3601342"/>
                <a:ext cx="4372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C0833A7-4843-457D-B91D-79B4EEF5B74B}"/>
                  </a:ext>
                </a:extLst>
              </p:cNvPr>
              <p:cNvSpPr txBox="1"/>
              <p:nvPr/>
            </p:nvSpPr>
            <p:spPr>
              <a:xfrm>
                <a:off x="7625808" y="3601342"/>
                <a:ext cx="3141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dirty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C0833A7-4843-457D-B91D-79B4EEF5B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808" y="3601342"/>
                <a:ext cx="31418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A123BB3-BC0B-4E28-A754-13B09117289E}"/>
                  </a:ext>
                </a:extLst>
              </p:cNvPr>
              <p:cNvSpPr txBox="1"/>
              <p:nvPr/>
            </p:nvSpPr>
            <p:spPr>
              <a:xfrm>
                <a:off x="628650" y="3816787"/>
                <a:ext cx="10672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A123BB3-BC0B-4E28-A754-13B091172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816787"/>
                <a:ext cx="106728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號: 向右 7">
            <a:extLst>
              <a:ext uri="{FF2B5EF4-FFF2-40B4-BE49-F238E27FC236}">
                <a16:creationId xmlns:a16="http://schemas.microsoft.com/office/drawing/2014/main" id="{8F4D6ACE-3DD4-4811-9E94-D96C12BED70D}"/>
              </a:ext>
            </a:extLst>
          </p:cNvPr>
          <p:cNvSpPr/>
          <p:nvPr/>
        </p:nvSpPr>
        <p:spPr>
          <a:xfrm>
            <a:off x="1897118" y="3869319"/>
            <a:ext cx="525517" cy="325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FE6EBAF-1A7B-4AB2-BF99-99BDB78CD809}"/>
                  </a:ext>
                </a:extLst>
              </p:cNvPr>
              <p:cNvSpPr txBox="1"/>
              <p:nvPr/>
            </p:nvSpPr>
            <p:spPr>
              <a:xfrm>
                <a:off x="2549005" y="3816785"/>
                <a:ext cx="9656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FE6EBAF-1A7B-4AB2-BF99-99BDB78C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005" y="3816785"/>
                <a:ext cx="965649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A8ED372-7FD2-431A-86C7-B60FF5AB3B78}"/>
                  </a:ext>
                </a:extLst>
              </p:cNvPr>
              <p:cNvSpPr txBox="1"/>
              <p:nvPr/>
            </p:nvSpPr>
            <p:spPr>
              <a:xfrm>
                <a:off x="628650" y="4397547"/>
                <a:ext cx="9656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A8ED372-7FD2-431A-86C7-B60FF5AB3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97547"/>
                <a:ext cx="965649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528B77E-F0E9-4692-8DF7-CB9BE1AF337F}"/>
                  </a:ext>
                </a:extLst>
              </p:cNvPr>
              <p:cNvSpPr txBox="1"/>
              <p:nvPr/>
            </p:nvSpPr>
            <p:spPr>
              <a:xfrm>
                <a:off x="1897118" y="4431411"/>
                <a:ext cx="2586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528B77E-F0E9-4692-8DF7-CB9BE1AF3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118" y="4431411"/>
                <a:ext cx="2586606" cy="369332"/>
              </a:xfrm>
              <a:prstGeom prst="rect">
                <a:avLst/>
              </a:prstGeom>
              <a:blipFill>
                <a:blip r:embed="rId17"/>
                <a:stretch>
                  <a:fillRect l="-2118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54F30E0-6D55-4500-B00F-7FC47A24D9A4}"/>
                  </a:ext>
                </a:extLst>
              </p:cNvPr>
              <p:cNvSpPr txBox="1"/>
              <p:nvPr/>
            </p:nvSpPr>
            <p:spPr>
              <a:xfrm>
                <a:off x="4768098" y="4432997"/>
                <a:ext cx="13690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54F30E0-6D55-4500-B00F-7FC47A24D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98" y="4432997"/>
                <a:ext cx="1369029" cy="369332"/>
              </a:xfrm>
              <a:prstGeom prst="rect">
                <a:avLst/>
              </a:prstGeom>
              <a:blipFill>
                <a:blip r:embed="rId18"/>
                <a:stretch>
                  <a:fillRect l="-2222" r="-4889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3C7DC6D1-D485-47F2-87FF-686D1CDC9656}"/>
                  </a:ext>
                </a:extLst>
              </p:cNvPr>
              <p:cNvSpPr txBox="1"/>
              <p:nvPr/>
            </p:nvSpPr>
            <p:spPr>
              <a:xfrm>
                <a:off x="1897118" y="4923312"/>
                <a:ext cx="15413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𝑆𝑝𝑎𝑛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3C7DC6D1-D485-47F2-87FF-686D1CDC9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118" y="4923312"/>
                <a:ext cx="1541383" cy="369332"/>
              </a:xfrm>
              <a:prstGeom prst="rect">
                <a:avLst/>
              </a:prstGeom>
              <a:blipFill>
                <a:blip r:embed="rId19"/>
                <a:stretch>
                  <a:fillRect l="-1976" r="-355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8D3176FE-D8D6-4FA2-9E3A-AAD2057C86E8}"/>
                  </a:ext>
                </a:extLst>
              </p:cNvPr>
              <p:cNvSpPr txBox="1"/>
              <p:nvPr/>
            </p:nvSpPr>
            <p:spPr>
              <a:xfrm>
                <a:off x="3881251" y="4923312"/>
                <a:ext cx="39890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8D3176FE-D8D6-4FA2-9E3A-AAD2057C8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251" y="4923312"/>
                <a:ext cx="3989041" cy="369332"/>
              </a:xfrm>
              <a:prstGeom prst="rect">
                <a:avLst/>
              </a:prstGeom>
              <a:blipFill>
                <a:blip r:embed="rId2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E4DDE12-65A3-4325-9D0C-B74BA71E9A83}"/>
                  </a:ext>
                </a:extLst>
              </p:cNvPr>
              <p:cNvSpPr txBox="1"/>
              <p:nvPr/>
            </p:nvSpPr>
            <p:spPr>
              <a:xfrm>
                <a:off x="1864542" y="5413627"/>
                <a:ext cx="51268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E4DDE12-65A3-4325-9D0C-B74BA71E9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542" y="5413627"/>
                <a:ext cx="5126853" cy="369332"/>
              </a:xfrm>
              <a:prstGeom prst="rect">
                <a:avLst/>
              </a:prstGeom>
              <a:blipFill>
                <a:blip r:embed="rId2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E93CFC5-640C-456F-8DCC-D24CB7A04E72}"/>
                  </a:ext>
                </a:extLst>
              </p:cNvPr>
              <p:cNvSpPr txBox="1"/>
              <p:nvPr/>
            </p:nvSpPr>
            <p:spPr>
              <a:xfrm>
                <a:off x="1896072" y="5864493"/>
                <a:ext cx="48454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E93CFC5-640C-456F-8DCC-D24CB7A0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72" y="5864493"/>
                <a:ext cx="4845429" cy="369332"/>
              </a:xfrm>
              <a:prstGeom prst="rect">
                <a:avLst/>
              </a:prstGeom>
              <a:blipFill>
                <a:blip r:embed="rId22"/>
                <a:stretch>
                  <a:fillRect l="-252" r="-252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0B2030A6-1B94-4C33-8479-87B983B232D6}"/>
                  </a:ext>
                </a:extLst>
              </p:cNvPr>
              <p:cNvSpPr txBox="1"/>
              <p:nvPr/>
            </p:nvSpPr>
            <p:spPr>
              <a:xfrm>
                <a:off x="6844779" y="5855820"/>
                <a:ext cx="5679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0B2030A6-1B94-4C33-8479-87B983B23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779" y="5855820"/>
                <a:ext cx="567976" cy="369332"/>
              </a:xfrm>
              <a:prstGeom prst="rect">
                <a:avLst/>
              </a:prstGeom>
              <a:blipFill>
                <a:blip r:embed="rId23"/>
                <a:stretch>
                  <a:fillRect l="-5376" r="-1182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072FE89C-C075-44B5-9B44-3C8F5A949BF0}"/>
              </a:ext>
            </a:extLst>
          </p:cNvPr>
          <p:cNvSpPr/>
          <p:nvPr/>
        </p:nvSpPr>
        <p:spPr>
          <a:xfrm>
            <a:off x="6891448" y="6346135"/>
            <a:ext cx="525517" cy="325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CF2804D-3E66-4D73-B09E-F6439B40DCF6}"/>
                  </a:ext>
                </a:extLst>
              </p:cNvPr>
              <p:cNvSpPr txBox="1"/>
              <p:nvPr/>
            </p:nvSpPr>
            <p:spPr>
              <a:xfrm>
                <a:off x="7543335" y="6293601"/>
                <a:ext cx="10672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CF2804D-3E66-4D73-B09E-F6439B40D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335" y="6293601"/>
                <a:ext cx="1067280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19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6" grpId="0" animBg="1"/>
      <p:bldP spid="7" grpId="0"/>
      <p:bldP spid="16" grpId="0"/>
      <p:bldP spid="17" grpId="0"/>
      <p:bldP spid="8" grpId="0" animBg="1"/>
      <p:bldP spid="22" grpId="0"/>
      <p:bldP spid="23" grpId="0"/>
      <p:bldP spid="9" grpId="0"/>
      <p:bldP spid="24" grpId="0"/>
      <p:bldP spid="25" grpId="0"/>
      <p:bldP spid="26" grpId="0"/>
      <p:bldP spid="27" grpId="0"/>
      <p:bldP spid="29" grpId="0"/>
      <p:bldP spid="30" grpId="0"/>
      <p:bldP spid="3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</a:t>
            </a:r>
            <a:br>
              <a:rPr lang="en-US" altLang="zh-TW" dirty="0"/>
            </a:br>
            <a:r>
              <a:rPr lang="en-US" altLang="zh-TW" dirty="0"/>
              <a:t>Orthogonal Complement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28675" y="2005253"/>
                <a:ext cx="3941977" cy="5939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2800" dirty="0" smtClean="0">
                            <a:sym typeface="Symbol" pitchFamily="18" charset="2"/>
                          </a:rPr>
                          <m:t>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always a subspace?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2005253"/>
                <a:ext cx="3941977" cy="5939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828675" y="2964187"/>
                <a:ext cx="7486650" cy="59394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For any nonempty vector set  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𝑆𝑝𝑎𝑛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en-US" altLang="zh-TW" sz="2800" dirty="0" smtClean="0">
                            <a:sym typeface="Symbol" pitchFamily="18" charset="2"/>
                          </a:rPr>
                          <m:t></m:t>
                        </m:r>
                      </m:sup>
                    </m:sSup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2800" dirty="0" smtClean="0">
                            <a:sym typeface="Symbol" pitchFamily="18" charset="2"/>
                          </a:rPr>
                          <m:t></m:t>
                        </m:r>
                      </m:sup>
                    </m:sSup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2964187"/>
                <a:ext cx="7486650" cy="5939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828675" y="3763589"/>
            <a:ext cx="748665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Let W be a subspace, and B be a basis of W.</a:t>
            </a:r>
            <a:endParaRPr lang="zh-TW" altLang="en-US" sz="2800" dirty="0"/>
          </a:p>
        </p:txBody>
      </p:sp>
      <p:grpSp>
        <p:nvGrpSpPr>
          <p:cNvPr id="4" name="群組 3"/>
          <p:cNvGrpSpPr/>
          <p:nvPr/>
        </p:nvGrpSpPr>
        <p:grpSpPr>
          <a:xfrm>
            <a:off x="5227351" y="4572032"/>
            <a:ext cx="3087974" cy="593946"/>
            <a:chOff x="5218386" y="4877049"/>
            <a:chExt cx="3087974" cy="593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6515196" y="4877049"/>
                  <a:ext cx="1791164" cy="593945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dirty="0" smtClean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dirty="0" smtClean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</m:oMath>
                  </a14:m>
                  <a:r>
                    <a:rPr lang="en-US" altLang="zh-TW" sz="2800" dirty="0"/>
                    <a:t> 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5196" y="4877049"/>
                  <a:ext cx="1791164" cy="59394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向右箭號 20"/>
            <p:cNvSpPr/>
            <p:nvPr/>
          </p:nvSpPr>
          <p:spPr>
            <a:xfrm>
              <a:off x="5218386" y="4877050"/>
              <a:ext cx="1087821" cy="59394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28674" y="5428657"/>
                <a:ext cx="2678234" cy="5939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What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2800" dirty="0" smtClean="0">
                            <a:sym typeface="Symbol" pitchFamily="18" charset="2"/>
                          </a:rPr>
                          <m:t></m:t>
                        </m:r>
                      </m:sup>
                    </m:sSup>
                  </m:oMath>
                </a14:m>
                <a:r>
                  <a:rPr lang="en-US" altLang="zh-TW" sz="2800" dirty="0"/>
                  <a:t>?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4" y="5428657"/>
                <a:ext cx="2678234" cy="5939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3706932" y="5428657"/>
            <a:ext cx="2977881" cy="593945"/>
            <a:chOff x="3706932" y="5428657"/>
            <a:chExt cx="2977881" cy="593945"/>
          </a:xfrm>
        </p:grpSpPr>
        <p:sp>
          <p:nvSpPr>
            <p:cNvPr id="12" name="向右箭號 11"/>
            <p:cNvSpPr/>
            <p:nvPr/>
          </p:nvSpPr>
          <p:spPr>
            <a:xfrm>
              <a:off x="3706932" y="5428657"/>
              <a:ext cx="684453" cy="59394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591409" y="5468787"/>
              <a:ext cx="2093404" cy="52322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Zero vector</a:t>
              </a:r>
              <a:endParaRPr lang="zh-TW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8C8B97B-BA9B-4815-B6CD-6AEEDCDC2363}"/>
                  </a:ext>
                </a:extLst>
              </p:cNvPr>
              <p:cNvSpPr txBox="1"/>
              <p:nvPr/>
            </p:nvSpPr>
            <p:spPr>
              <a:xfrm>
                <a:off x="5135258" y="1804624"/>
                <a:ext cx="2359827" cy="95410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Yes (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sz="2800" dirty="0"/>
                  <a:t> may not be a subspace)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8C8B97B-BA9B-4815-B6CD-6AEEDCDC2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58" y="1804624"/>
                <a:ext cx="2359827" cy="954107"/>
              </a:xfrm>
              <a:prstGeom prst="rect">
                <a:avLst/>
              </a:prstGeom>
              <a:blipFill>
                <a:blip r:embed="rId7"/>
                <a:stretch>
                  <a:fillRect l="-5141" t="-5696" r="-5656" b="-164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48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</a:t>
            </a:r>
            <a:br>
              <a:rPr lang="en-US" altLang="zh-TW" dirty="0"/>
            </a:br>
            <a:r>
              <a:rPr lang="en-US" altLang="zh-TW" dirty="0"/>
              <a:t>Orthogonal Complement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</a:t>
            </a:r>
            <a:endParaRPr lang="zh-TW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73233" y="2327259"/>
            <a:ext cx="85975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b="0" dirty="0"/>
              <a:t>For </a:t>
            </a:r>
            <a:r>
              <a:rPr lang="en-US" altLang="zh-TW" sz="2400" b="0" i="1" dirty="0"/>
              <a:t>W</a:t>
            </a:r>
            <a:r>
              <a:rPr lang="en-US" altLang="zh-TW" sz="2400" b="0" dirty="0"/>
              <a:t> = Span{</a:t>
            </a:r>
            <a:r>
              <a:rPr lang="en-US" altLang="zh-TW" sz="2400" b="1" dirty="0"/>
              <a:t>u</a:t>
            </a:r>
            <a:r>
              <a:rPr lang="en-US" altLang="zh-TW" sz="2400" b="0" baseline="-25000" dirty="0"/>
              <a:t>1</a:t>
            </a:r>
            <a:r>
              <a:rPr lang="en-US" altLang="zh-TW" sz="2400" b="0" dirty="0"/>
              <a:t>, </a:t>
            </a:r>
            <a:r>
              <a:rPr lang="en-US" altLang="zh-TW" sz="2400" b="1" dirty="0"/>
              <a:t>u</a:t>
            </a:r>
            <a:r>
              <a:rPr lang="en-US" altLang="zh-TW" sz="2400" b="0" baseline="-25000" dirty="0"/>
              <a:t>2</a:t>
            </a:r>
            <a:r>
              <a:rPr lang="en-US" altLang="zh-TW" sz="2400" b="0" dirty="0"/>
              <a:t>}, where </a:t>
            </a:r>
            <a:r>
              <a:rPr lang="en-US" altLang="zh-TW" sz="2400" b="1" dirty="0"/>
              <a:t>u</a:t>
            </a:r>
            <a:r>
              <a:rPr lang="en-US" altLang="zh-TW" sz="2400" b="0" baseline="-25000" dirty="0"/>
              <a:t>1</a:t>
            </a:r>
            <a:r>
              <a:rPr lang="en-US" altLang="zh-TW" sz="2400" b="0" dirty="0"/>
              <a:t> = </a:t>
            </a:r>
            <a:r>
              <a:rPr lang="en-US" altLang="zh-TW" sz="2400" b="0" dirty="0">
                <a:sym typeface="Symbol" pitchFamily="18" charset="2"/>
              </a:rPr>
              <a:t>[ 1  1  1  4 ]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0" dirty="0">
                <a:sym typeface="Symbol" pitchFamily="18" charset="2"/>
              </a:rPr>
              <a:t> and </a:t>
            </a:r>
            <a:r>
              <a:rPr lang="en-US" altLang="zh-TW" sz="2400" b="1" dirty="0"/>
              <a:t>u</a:t>
            </a:r>
            <a:r>
              <a:rPr lang="en-US" altLang="zh-TW" sz="2400" b="0" baseline="-25000" dirty="0"/>
              <a:t>2</a:t>
            </a:r>
            <a:r>
              <a:rPr lang="en-US" altLang="zh-TW" sz="2400" b="0" dirty="0"/>
              <a:t> =</a:t>
            </a:r>
            <a:r>
              <a:rPr lang="en-US" altLang="zh-TW" sz="2400" b="0" dirty="0">
                <a:sym typeface="Symbol" pitchFamily="18" charset="2"/>
              </a:rPr>
              <a:t>[ 1 1  1  2 ]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endParaRPr lang="en-US" altLang="zh-TW" sz="2400" b="0" dirty="0">
              <a:sym typeface="Symbol" pitchFamily="18" charset="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77635" y="4246233"/>
            <a:ext cx="9457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b="0" dirty="0">
                <a:sym typeface="Symbol" pitchFamily="18" charset="2"/>
              </a:rPr>
              <a:t></a:t>
            </a:r>
            <a:endParaRPr lang="en-US" altLang="zh-TW" sz="2400" b="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4584" y="5390088"/>
            <a:ext cx="50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 dirty="0">
                <a:sym typeface="Symbol" pitchFamily="18" charset="2"/>
              </a:rPr>
              <a:t></a:t>
            </a:r>
            <a:endParaRPr lang="en-US" altLang="zh-TW" sz="2400" b="0" dirty="0"/>
          </a:p>
        </p:txBody>
      </p:sp>
      <p:pic>
        <p:nvPicPr>
          <p:cNvPr id="8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4" y="4198462"/>
            <a:ext cx="2741454" cy="557206"/>
          </a:xfrm>
          <a:prstGeom prst="rect">
            <a:avLst/>
          </a:prstGeom>
        </p:spPr>
      </p:pic>
      <p:sp>
        <p:nvSpPr>
          <p:cNvPr id="9" name="Rectangle 3"/>
          <p:cNvSpPr/>
          <p:nvPr/>
        </p:nvSpPr>
        <p:spPr>
          <a:xfrm>
            <a:off x="273233" y="3357819"/>
            <a:ext cx="4155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i.e., </a:t>
            </a:r>
            <a:r>
              <a:rPr lang="en-US" altLang="zh-TW" sz="2400" b="1" dirty="0"/>
              <a:t>v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dirty="0"/>
              <a:t>[ 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 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 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 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 ]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satisfies</a:t>
            </a:r>
            <a:endParaRPr lang="en-US" sz="2400" dirty="0"/>
          </a:p>
        </p:txBody>
      </p:sp>
      <p:pic>
        <p:nvPicPr>
          <p:cNvPr id="11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27" y="3902553"/>
            <a:ext cx="5015383" cy="1158315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915946" y="5093932"/>
            <a:ext cx="4837990" cy="1148214"/>
            <a:chOff x="968379" y="5031130"/>
            <a:chExt cx="4837990" cy="1148214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550532" y="5373066"/>
              <a:ext cx="22558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0" dirty="0"/>
                <a:t>is a basis for </a:t>
              </a:r>
              <a:r>
                <a:rPr lang="en-US" altLang="zh-TW" sz="2400" b="0" i="1" dirty="0">
                  <a:sym typeface="Symbol" pitchFamily="18" charset="2"/>
                </a:rPr>
                <a:t>W</a:t>
              </a:r>
              <a:r>
                <a:rPr lang="en-US" altLang="zh-TW" sz="2400" b="0" baseline="40000" dirty="0">
                  <a:sym typeface="Symbol" pitchFamily="18" charset="2"/>
                </a:rPr>
                <a:t></a:t>
              </a:r>
              <a:r>
                <a:rPr lang="en-US" altLang="zh-TW" sz="2400" b="0" dirty="0"/>
                <a:t>.</a:t>
              </a:r>
            </a:p>
          </p:txBody>
        </p:sp>
        <p:pic>
          <p:nvPicPr>
            <p:cNvPr id="12" name="Picture 15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379" y="5031130"/>
              <a:ext cx="2533174" cy="1148214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273233" y="2864638"/>
            <a:ext cx="4903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v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</a:t>
            </a:r>
            <a:r>
              <a:rPr lang="en-US" altLang="zh-TW" sz="2400" b="0" dirty="0"/>
              <a:t> 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r>
              <a:rPr lang="en-US" altLang="zh-TW" sz="2400" b="0" dirty="0">
                <a:sym typeface="Symbol" pitchFamily="18" charset="2"/>
              </a:rPr>
              <a:t> if and only if 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baseline="-25000" dirty="0"/>
              <a:t>1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</a:t>
            </a:r>
            <a:r>
              <a:rPr lang="en-US" altLang="zh-TW" sz="2400" dirty="0"/>
              <a:t> </a:t>
            </a:r>
            <a:r>
              <a:rPr lang="en-US" altLang="zh-TW" sz="2400" b="1" dirty="0"/>
              <a:t>v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baseline="-25000" dirty="0"/>
              <a:t>2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</a:t>
            </a:r>
            <a:r>
              <a:rPr lang="en-US" altLang="zh-TW" sz="2400" dirty="0"/>
              <a:t> </a:t>
            </a:r>
            <a:r>
              <a:rPr lang="en-US" altLang="zh-TW" sz="2400" b="1" dirty="0"/>
              <a:t>v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1" dirty="0">
                <a:sym typeface="Symbol" pitchFamily="18" charset="2"/>
              </a:rPr>
              <a:t>0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792" y="5390088"/>
            <a:ext cx="2847975" cy="65722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314059" y="6121831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>
                <a:sym typeface="Symbol" pitchFamily="18" charset="2"/>
              </a:rPr>
              <a:t>W</a:t>
            </a:r>
            <a:r>
              <a:rPr lang="en-US" altLang="zh-TW" sz="2400" baseline="40000" dirty="0">
                <a:sym typeface="Symbol" pitchFamily="18" charset="2"/>
              </a:rPr>
              <a:t>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907491" y="6139421"/>
            <a:ext cx="2805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= Solutions of “Ax=0”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617287" y="6149179"/>
            <a:ext cx="1156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= Null 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980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</a:t>
            </a:r>
            <a:br>
              <a:rPr lang="en-US" altLang="zh-TW" dirty="0"/>
            </a:br>
            <a:r>
              <a:rPr lang="en-US" altLang="zh-TW" dirty="0"/>
              <a:t>Orthogonal Complement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any matrix A</a:t>
            </a:r>
            <a:endParaRPr lang="zh-TW" alt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789971" y="4397317"/>
            <a:ext cx="39065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 dirty="0"/>
              <a:t>(Col </a:t>
            </a:r>
            <a:r>
              <a:rPr lang="en-US" altLang="zh-TW" sz="2400" b="0" i="1" dirty="0"/>
              <a:t>A</a:t>
            </a:r>
            <a:r>
              <a:rPr lang="en-US" altLang="zh-TW" sz="2400" b="0" dirty="0"/>
              <a:t>)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r>
              <a:rPr lang="en-US" altLang="zh-TW" sz="2400" b="0" dirty="0"/>
              <a:t> = (Row </a:t>
            </a:r>
            <a:r>
              <a:rPr lang="en-US" altLang="zh-TW" sz="2400" b="0" i="1" dirty="0"/>
              <a:t>A</a:t>
            </a:r>
            <a:r>
              <a:rPr lang="en-US" altLang="zh-TW" sz="2400" b="0" i="1" baseline="40000" dirty="0"/>
              <a:t>T</a:t>
            </a:r>
            <a:r>
              <a:rPr lang="en-US" altLang="zh-TW" sz="2400" b="0" dirty="0"/>
              <a:t>)</a:t>
            </a:r>
            <a:r>
              <a:rPr lang="en-US" altLang="zh-TW" sz="2400" baseline="40000" dirty="0">
                <a:sym typeface="Symbol" pitchFamily="18" charset="2"/>
              </a:rPr>
              <a:t> </a:t>
            </a:r>
            <a:r>
              <a:rPr lang="en-US" altLang="zh-TW" sz="2400" b="0" dirty="0"/>
              <a:t> = Null </a:t>
            </a:r>
            <a:r>
              <a:rPr lang="en-US" altLang="zh-TW" sz="2400" b="0" i="1" dirty="0"/>
              <a:t>A</a:t>
            </a:r>
            <a:r>
              <a:rPr lang="en-US" altLang="zh-TW" sz="2400" b="0" i="1" baseline="40000" dirty="0"/>
              <a:t>T </a:t>
            </a:r>
            <a:r>
              <a:rPr lang="en-US" altLang="zh-TW" sz="2400" b="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78765" y="2384077"/>
                <a:ext cx="3514725" cy="59394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𝑅𝑜𝑤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dirty="0" smtClean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𝑁𝑢𝑙𝑙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65" y="2384077"/>
                <a:ext cx="3514725" cy="5939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78765" y="4331178"/>
                <a:ext cx="3514725" cy="5939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𝑜𝑙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en-US" altLang="zh-TW" sz="2800" dirty="0" smtClean="0">
                            <a:sym typeface="Symbol" pitchFamily="18" charset="2"/>
                          </a:rPr>
                          <m:t></m:t>
                        </m:r>
                      </m:sup>
                    </m:sSup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𝑢𝑙𝑙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65" y="4331178"/>
                <a:ext cx="3514725" cy="5939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229260" y="3226312"/>
            <a:ext cx="7447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/>
              <a:t> </a:t>
            </a:r>
            <a:r>
              <a:rPr lang="en-US" altLang="zh-TW" sz="2400" b="1" dirty="0"/>
              <a:t>v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</a:t>
            </a:r>
            <a:r>
              <a:rPr lang="en-US" altLang="zh-TW" sz="2400" b="0" dirty="0"/>
              <a:t> (Row </a:t>
            </a:r>
            <a:r>
              <a:rPr lang="en-US" altLang="zh-TW" sz="2400" b="0" i="1" dirty="0">
                <a:sym typeface="Symbol" pitchFamily="18" charset="2"/>
              </a:rPr>
              <a:t>A</a:t>
            </a:r>
            <a:r>
              <a:rPr lang="en-US" altLang="zh-TW" sz="2400" b="0" dirty="0">
                <a:sym typeface="Symbol" pitchFamily="18" charset="2"/>
              </a:rPr>
              <a:t>)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r>
              <a:rPr lang="en-US" altLang="zh-TW" sz="2400" b="0" dirty="0">
                <a:sym typeface="Symbol" pitchFamily="18" charset="2"/>
              </a:rPr>
              <a:t>  F</a:t>
            </a:r>
            <a:r>
              <a:rPr lang="en-US" altLang="zh-TW" sz="2400" b="0" dirty="0"/>
              <a:t>or all </a:t>
            </a:r>
            <a:r>
              <a:rPr lang="en-US" altLang="zh-TW" sz="2400" b="1" dirty="0"/>
              <a:t>w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</a:t>
            </a:r>
            <a:r>
              <a:rPr lang="en-US" altLang="zh-TW" sz="2400" b="0" dirty="0"/>
              <a:t> Span{rows of </a:t>
            </a:r>
            <a:r>
              <a:rPr lang="en-US" altLang="zh-TW" sz="2400" b="0" i="1" dirty="0"/>
              <a:t>A</a:t>
            </a:r>
            <a:r>
              <a:rPr lang="en-US" altLang="zh-TW" sz="2400" b="0" dirty="0"/>
              <a:t>}, </a:t>
            </a:r>
            <a:r>
              <a:rPr lang="en-US" altLang="zh-TW" sz="2400" b="1" dirty="0"/>
              <a:t>w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</a:t>
            </a:r>
            <a:r>
              <a:rPr lang="en-US" altLang="zh-TW" sz="2400" dirty="0"/>
              <a:t> </a:t>
            </a:r>
            <a:r>
              <a:rPr lang="en-US" altLang="zh-TW" sz="2400" b="1" dirty="0"/>
              <a:t>v</a:t>
            </a:r>
            <a:r>
              <a:rPr lang="en-US" altLang="zh-TW" sz="2400" dirty="0"/>
              <a:t> = 0 </a:t>
            </a:r>
            <a:endParaRPr lang="en-US" altLang="zh-TW" sz="2400" b="0" dirty="0"/>
          </a:p>
        </p:txBody>
      </p:sp>
      <p:sp>
        <p:nvSpPr>
          <p:cNvPr id="11" name="矩形 10"/>
          <p:cNvSpPr/>
          <p:nvPr/>
        </p:nvSpPr>
        <p:spPr>
          <a:xfrm>
            <a:off x="2947194" y="3734577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dirty="0">
                <a:sym typeface="Symbol" pitchFamily="18" charset="2"/>
              </a:rPr>
              <a:t></a:t>
            </a:r>
            <a:r>
              <a:rPr lang="en-US" altLang="zh-TW" sz="2400" b="0" dirty="0"/>
              <a:t> </a:t>
            </a:r>
            <a:r>
              <a:rPr lang="en-US" altLang="zh-TW" sz="2400" b="0" i="1" dirty="0">
                <a:sym typeface="Symbol" pitchFamily="18" charset="2"/>
              </a:rPr>
              <a:t>A</a:t>
            </a:r>
            <a:r>
              <a:rPr lang="en-US" altLang="zh-TW" sz="2400" b="1" dirty="0"/>
              <a:t>v</a:t>
            </a:r>
            <a:r>
              <a:rPr lang="en-US" altLang="zh-TW" sz="2400" b="0" dirty="0"/>
              <a:t> = </a:t>
            </a:r>
            <a:r>
              <a:rPr lang="en-US" altLang="zh-TW" sz="2400" b="1" dirty="0"/>
              <a:t>0</a:t>
            </a:r>
            <a:r>
              <a:rPr lang="en-US" altLang="zh-TW" sz="2400" b="0" dirty="0"/>
              <a:t>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978765" y="5306714"/>
            <a:ext cx="396437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For any subspace W of R</a:t>
            </a:r>
            <a:r>
              <a:rPr lang="en-US" altLang="zh-TW" sz="2800" baseline="30000" dirty="0"/>
              <a:t>n</a:t>
            </a:r>
            <a:endParaRPr lang="zh-TW" alt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023073" y="5328322"/>
                <a:ext cx="3412344" cy="50161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𝑑𝑖𝑚𝑊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b="0" dirty="0" smtClean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073" y="5328322"/>
                <a:ext cx="3412344" cy="5016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057099" y="3226312"/>
            <a:ext cx="5458251" cy="508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30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/>
      <p:bldP spid="11" grpId="0"/>
      <p:bldP spid="13" grpId="0" animBg="1"/>
      <p:bldP spid="14" grpId="0" animBg="1"/>
      <p:bldP spid="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2873</TotalTime>
  <Words>2135</Words>
  <Application>Microsoft Office PowerPoint</Application>
  <PresentationFormat>如螢幕大小 (4:3)</PresentationFormat>
  <Paragraphs>365</Paragraphs>
  <Slides>35</Slides>
  <Notes>11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35</vt:i4>
      </vt:variant>
    </vt:vector>
  </HeadingPairs>
  <TitlesOfParts>
    <vt:vector size="44" baseType="lpstr">
      <vt:lpstr>微軟正黑體</vt:lpstr>
      <vt:lpstr>Arial</vt:lpstr>
      <vt:lpstr>Calibri</vt:lpstr>
      <vt:lpstr>Calibri Light</vt:lpstr>
      <vt:lpstr>Cambria Math</vt:lpstr>
      <vt:lpstr>Script MT Bold</vt:lpstr>
      <vt:lpstr>Office 佈景主題</vt:lpstr>
      <vt:lpstr>Equation</vt:lpstr>
      <vt:lpstr>方程式</vt:lpstr>
      <vt:lpstr>Orthogonal Projection</vt:lpstr>
      <vt:lpstr>Reference</vt:lpstr>
      <vt:lpstr>Orthogonal Projection</vt:lpstr>
      <vt:lpstr>Orthogonal Complement</vt:lpstr>
      <vt:lpstr>Orthogonal Complement</vt:lpstr>
      <vt:lpstr>Properties of  Orthogonal Complement</vt:lpstr>
      <vt:lpstr>Properties of  Orthogonal Complement</vt:lpstr>
      <vt:lpstr>Properties of  Orthogonal Complement</vt:lpstr>
      <vt:lpstr>Properties of  Orthogonal Complement</vt:lpstr>
      <vt:lpstr>Unique</vt:lpstr>
      <vt:lpstr>Orthogonal Projection</vt:lpstr>
      <vt:lpstr>Orthogonal Projection</vt:lpstr>
      <vt:lpstr>Orthogonal Projection</vt:lpstr>
      <vt:lpstr>Closest Vector Property</vt:lpstr>
      <vt:lpstr>Orthogonal Projection Matrix</vt:lpstr>
      <vt:lpstr>Orthogonal Projection</vt:lpstr>
      <vt:lpstr>Orthogonal Projection on a line</vt:lpstr>
      <vt:lpstr>Orthogonal Projection</vt:lpstr>
      <vt:lpstr>Orthogonal Projection Matrix</vt:lpstr>
      <vt:lpstr>Orthogonal Projection Matrix</vt:lpstr>
      <vt:lpstr>Orthogonal Projection Matrix</vt:lpstr>
      <vt:lpstr>PowerPoint 簡報</vt:lpstr>
      <vt:lpstr>Orthogonal Projection</vt:lpstr>
      <vt:lpstr>Orthogonal Projection</vt:lpstr>
      <vt:lpstr>Orthogonal Projection</vt:lpstr>
      <vt:lpstr>Solution of Inconsistent  System of Linear Equations</vt:lpstr>
      <vt:lpstr>Least Square Approximation</vt:lpstr>
      <vt:lpstr>Least Square Approximation</vt:lpstr>
      <vt:lpstr>Least Square Approximation</vt:lpstr>
      <vt:lpstr>Least Square Approximation</vt:lpstr>
      <vt:lpstr>Example 1</vt:lpstr>
      <vt:lpstr>Least Square Approximation</vt:lpstr>
      <vt:lpstr>Least Square Approximation</vt:lpstr>
      <vt:lpstr>PowerPoint 簡報</vt:lpstr>
      <vt:lpstr>Multivariable Least Square Approximation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Orthogonal Projection</dc:title>
  <dc:creator>Lee Hung-yi</dc:creator>
  <cp:lastModifiedBy>Hung-yi Lee</cp:lastModifiedBy>
  <cp:revision>98</cp:revision>
  <dcterms:created xsi:type="dcterms:W3CDTF">2016-05-09T13:21:24Z</dcterms:created>
  <dcterms:modified xsi:type="dcterms:W3CDTF">2020-12-11T01:09:19Z</dcterms:modified>
</cp:coreProperties>
</file>