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5" r:id="rId3"/>
    <p:sldId id="259" r:id="rId4"/>
    <p:sldId id="257" r:id="rId5"/>
    <p:sldId id="284" r:id="rId6"/>
    <p:sldId id="258" r:id="rId7"/>
    <p:sldId id="260" r:id="rId8"/>
    <p:sldId id="312" r:id="rId9"/>
    <p:sldId id="261" r:id="rId10"/>
    <p:sldId id="262" r:id="rId11"/>
    <p:sldId id="309" r:id="rId12"/>
    <p:sldId id="282" r:id="rId13"/>
    <p:sldId id="281" r:id="rId14"/>
    <p:sldId id="286" r:id="rId15"/>
    <p:sldId id="313" r:id="rId16"/>
    <p:sldId id="270" r:id="rId17"/>
    <p:sldId id="287" r:id="rId18"/>
    <p:sldId id="293" r:id="rId19"/>
    <p:sldId id="314" r:id="rId20"/>
    <p:sldId id="316" r:id="rId21"/>
    <p:sldId id="317" r:id="rId22"/>
    <p:sldId id="306" r:id="rId23"/>
    <p:sldId id="308" r:id="rId24"/>
    <p:sldId id="305" r:id="rId25"/>
    <p:sldId id="298" r:id="rId26"/>
    <p:sldId id="276" r:id="rId27"/>
    <p:sldId id="289" r:id="rId28"/>
    <p:sldId id="290" r:id="rId29"/>
    <p:sldId id="292" r:id="rId30"/>
    <p:sldId id="318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4024" autoAdjust="0"/>
  </p:normalViewPr>
  <p:slideViewPr>
    <p:cSldViewPr snapToGrid="0">
      <p:cViewPr varScale="1">
        <p:scale>
          <a:sx n="66" d="100"/>
          <a:sy n="66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8A2CEF76-413E-4BDE-B90A-E3297417AA6E}" type="presOf" srcId="{13642416-BAAF-473C-A96F-0E95381BA3DB}" destId="{3DE8E414-7CD5-4732-ACB2-7567AC1CF868}" srcOrd="0" destOrd="0" presId="urn:microsoft.com/office/officeart/2005/8/layout/vList2"/>
    <dgm:cxn modelId="{9BA38590-CA25-4134-9AEE-BC402019BA80}" type="presOf" srcId="{2BEF5A87-18E2-48C9-A074-88DC42858105}" destId="{54242F29-56A8-4159-896D-2E62109A922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B422DECF-9E70-450B-9431-A4CAD8A4D2B2}" type="presOf" srcId="{32A596B9-539F-42E7-AAE8-D43EAC595645}" destId="{2BD9EEEF-49C7-4AE1-8007-0B848D48BFCD}" srcOrd="0" destOrd="0" presId="urn:microsoft.com/office/officeart/2005/8/layout/vList2"/>
    <dgm:cxn modelId="{D801FFF2-2B7B-4716-9BC5-7829AA038736}" type="presOf" srcId="{201E35C7-EFAA-4308-B009-170E390D7301}" destId="{5071E836-B7EE-4147-B552-1C26486C5A76}" srcOrd="0" destOrd="0" presId="urn:microsoft.com/office/officeart/2005/8/layout/vList2"/>
    <dgm:cxn modelId="{085A64FE-CBD3-4B43-912D-33964152F3EB}" type="presOf" srcId="{E69DDF36-16F0-43E4-B856-8695ADDCBA90}" destId="{3AF492FE-68B8-418B-8A4C-5AAAD6303E3B}" srcOrd="0" destOrd="0" presId="urn:microsoft.com/office/officeart/2005/8/layout/vList2"/>
    <dgm:cxn modelId="{8E8FE022-4332-45E4-B0AD-74CFDDCB88C7}" type="presParOf" srcId="{3AF492FE-68B8-418B-8A4C-5AAAD6303E3B}" destId="{3DE8E414-7CD5-4732-ACB2-7567AC1CF868}" srcOrd="0" destOrd="0" presId="urn:microsoft.com/office/officeart/2005/8/layout/vList2"/>
    <dgm:cxn modelId="{459AA181-1FA9-4124-932F-AC95E383319A}" type="presParOf" srcId="{3AF492FE-68B8-418B-8A4C-5AAAD6303E3B}" destId="{54242F29-56A8-4159-896D-2E62109A9228}" srcOrd="1" destOrd="0" presId="urn:microsoft.com/office/officeart/2005/8/layout/vList2"/>
    <dgm:cxn modelId="{F618A47E-B9E5-4F45-B2F0-6C5F7E99DCDC}" type="presParOf" srcId="{3AF492FE-68B8-418B-8A4C-5AAAD6303E3B}" destId="{5071E836-B7EE-4147-B552-1C26486C5A76}" srcOrd="2" destOrd="0" presId="urn:microsoft.com/office/officeart/2005/8/layout/vList2"/>
    <dgm:cxn modelId="{AF9C1017-D645-484B-AFC8-18572288DDAC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57849C2C-D98A-48CB-A6CB-A7A036800598}" type="presOf" srcId="{201E35C7-EFAA-4308-B009-170E390D7301}" destId="{5071E836-B7EE-4147-B552-1C26486C5A76}" srcOrd="0" destOrd="0" presId="urn:microsoft.com/office/officeart/2005/8/layout/vList2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3D4A914A-62B1-41B2-8489-7D604A1CF3BA}" type="presOf" srcId="{2BEF5A87-18E2-48C9-A074-88DC42858105}" destId="{54242F29-56A8-4159-896D-2E62109A9228}" srcOrd="0" destOrd="0" presId="urn:microsoft.com/office/officeart/2005/8/layout/vList2"/>
    <dgm:cxn modelId="{8813FD79-380A-4564-BECD-A548B47AB1ED}" type="presOf" srcId="{13642416-BAAF-473C-A96F-0E95381BA3DB}" destId="{3DE8E414-7CD5-4732-ACB2-7567AC1CF86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E0EC0B93-5881-40A1-9EA6-07D6DDBB6BF0}" type="presOf" srcId="{32A596B9-539F-42E7-AAE8-D43EAC595645}" destId="{2BD9EEEF-49C7-4AE1-8007-0B848D48BFCD}" srcOrd="0" destOrd="0" presId="urn:microsoft.com/office/officeart/2005/8/layout/vList2"/>
    <dgm:cxn modelId="{D30F51EE-3C0E-4C81-857D-A5C5B4A8C6D5}" type="presOf" srcId="{E69DDF36-16F0-43E4-B856-8695ADDCBA90}" destId="{3AF492FE-68B8-418B-8A4C-5AAAD6303E3B}" srcOrd="0" destOrd="0" presId="urn:microsoft.com/office/officeart/2005/8/layout/vList2"/>
    <dgm:cxn modelId="{D4522E3F-22E2-49C7-AAB8-0A88F1C5B103}" type="presParOf" srcId="{3AF492FE-68B8-418B-8A4C-5AAAD6303E3B}" destId="{3DE8E414-7CD5-4732-ACB2-7567AC1CF868}" srcOrd="0" destOrd="0" presId="urn:microsoft.com/office/officeart/2005/8/layout/vList2"/>
    <dgm:cxn modelId="{A725D892-AB0F-4C8E-8983-276F9BB8EDB0}" type="presParOf" srcId="{3AF492FE-68B8-418B-8A4C-5AAAD6303E3B}" destId="{54242F29-56A8-4159-896D-2E62109A9228}" srcOrd="1" destOrd="0" presId="urn:microsoft.com/office/officeart/2005/8/layout/vList2"/>
    <dgm:cxn modelId="{25DE9241-8739-40FD-9BCE-643438D230F4}" type="presParOf" srcId="{3AF492FE-68B8-418B-8A4C-5AAAD6303E3B}" destId="{5071E836-B7EE-4147-B552-1C26486C5A76}" srcOrd="2" destOrd="0" presId="urn:microsoft.com/office/officeart/2005/8/layout/vList2"/>
    <dgm:cxn modelId="{D1133FBF-3657-41F9-AF45-CFF26A3D2578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B2F0-DD4E-4396-846C-4A0C55485EB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F1889-0954-47D3-BA04-6C5AABCA7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9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Anything in  Common?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there is no </a:t>
            </a:r>
            <a:r>
              <a:rPr lang="en-US" altLang="zh-TW" dirty="0" err="1"/>
              <a:t>northonormal</a:t>
            </a:r>
            <a:r>
              <a:rPr lang="en-US" altLang="zh-TW" baseline="0" dirty="0"/>
              <a:t> matrix??????????????????????????????????????????????????????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7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b="1" i="1" dirty="0"/>
              <a:t>Proof</a:t>
            </a:r>
            <a:r>
              <a:rPr lang="en-US" altLang="zh-TW" dirty="0"/>
              <a:t>  (b) </a:t>
            </a:r>
            <a:r>
              <a:rPr lang="en-US" altLang="zh-TW" dirty="0">
                <a:sym typeface="Wingdings" pitchFamily="2" charset="2"/>
              </a:rPr>
              <a:t> (c) By definition of invertible matrices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	(a) </a:t>
            </a:r>
            <a:r>
              <a:rPr lang="en-US" altLang="zh-TW" dirty="0">
                <a:sym typeface="Symbol" pitchFamily="18" charset="2"/>
              </a:rPr>
              <a:t> (b) with </a:t>
            </a:r>
            <a:r>
              <a:rPr lang="en-US" altLang="zh-TW" i="1" dirty="0"/>
              <a:t>Q</a:t>
            </a:r>
            <a:r>
              <a:rPr lang="en-US" altLang="zh-TW" dirty="0"/>
              <a:t> = [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dirty="0">
                <a:sym typeface="MT Extra" pitchFamily="18" charset="2"/>
              </a:rPr>
              <a:t>  </a:t>
            </a:r>
            <a:r>
              <a:rPr lang="en-US" altLang="zh-TW" b="1" dirty="0" err="1"/>
              <a:t>q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],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/>
              <a:t>q</a:t>
            </a:r>
            <a:r>
              <a:rPr lang="en-US" altLang="zh-TW" i="1" baseline="-25000" dirty="0"/>
              <a:t>i</a:t>
            </a:r>
            <a:r>
              <a:rPr lang="en-US" altLang="zh-TW" dirty="0">
                <a:sym typeface="Symbol" pitchFamily="18" charset="2"/>
              </a:rPr>
              <a:t> = 1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>
                <a:sym typeface="Symbol" pitchFamily="18" charset="2"/>
              </a:rPr>
              <a:t>ii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 and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 err="1"/>
              <a:t>q</a:t>
            </a:r>
            <a:r>
              <a:rPr lang="en-US" altLang="zh-TW" i="1" baseline="-25000" dirty="0" err="1"/>
              <a:t>j</a:t>
            </a:r>
            <a:r>
              <a:rPr lang="en-US" altLang="zh-TW" dirty="0">
                <a:sym typeface="Symbol" pitchFamily="18" charset="2"/>
              </a:rPr>
              <a:t> = 0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 err="1">
                <a:sym typeface="Symbol" pitchFamily="18" charset="2"/>
              </a:rPr>
              <a:t>ij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 </a:t>
            </a:r>
            <a:r>
              <a:rPr lang="en-US" altLang="zh-TW" i="1" dirty="0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i="1" dirty="0">
                <a:sym typeface="Symbol" pitchFamily="18" charset="2"/>
              </a:rPr>
              <a:t>I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            (c)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i="1" baseline="40000" dirty="0" err="1">
                <a:sym typeface="Symbol" pitchFamily="18" charset="2"/>
              </a:rPr>
              <a:t>T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b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(e)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</a:t>
            </a:r>
            <a:r>
              <a:rPr lang="en-US" altLang="zh-TW" i="1" dirty="0"/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 = (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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(e)  </a:t>
            </a:r>
            <a:r>
              <a:rPr lang="en-US" altLang="zh-TW" dirty="0"/>
              <a:t>(a) The above necessary conditions.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b="1" i="1" dirty="0"/>
              <a:t>Proof</a:t>
            </a:r>
            <a:r>
              <a:rPr lang="en-US" altLang="zh-TW" dirty="0"/>
              <a:t>  (b) </a:t>
            </a:r>
            <a:r>
              <a:rPr lang="en-US" altLang="zh-TW" dirty="0">
                <a:sym typeface="Wingdings" pitchFamily="2" charset="2"/>
              </a:rPr>
              <a:t> (c) By definition of invertible matrices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	(a) </a:t>
            </a:r>
            <a:r>
              <a:rPr lang="en-US" altLang="zh-TW" dirty="0">
                <a:sym typeface="Symbol" pitchFamily="18" charset="2"/>
              </a:rPr>
              <a:t> (b) with </a:t>
            </a:r>
            <a:r>
              <a:rPr lang="en-US" altLang="zh-TW" i="1" dirty="0"/>
              <a:t>Q</a:t>
            </a:r>
            <a:r>
              <a:rPr lang="en-US" altLang="zh-TW" dirty="0"/>
              <a:t> = [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dirty="0">
                <a:sym typeface="MT Extra" pitchFamily="18" charset="2"/>
              </a:rPr>
              <a:t>  </a:t>
            </a:r>
            <a:r>
              <a:rPr lang="en-US" altLang="zh-TW" b="1" dirty="0" err="1"/>
              <a:t>q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],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/>
              <a:t>q</a:t>
            </a:r>
            <a:r>
              <a:rPr lang="en-US" altLang="zh-TW" i="1" baseline="-25000" dirty="0"/>
              <a:t>i</a:t>
            </a:r>
            <a:r>
              <a:rPr lang="en-US" altLang="zh-TW" dirty="0">
                <a:sym typeface="Symbol" pitchFamily="18" charset="2"/>
              </a:rPr>
              <a:t> = 1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>
                <a:sym typeface="Symbol" pitchFamily="18" charset="2"/>
              </a:rPr>
              <a:t>ii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 and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 err="1"/>
              <a:t>q</a:t>
            </a:r>
            <a:r>
              <a:rPr lang="en-US" altLang="zh-TW" i="1" baseline="-25000" dirty="0" err="1"/>
              <a:t>j</a:t>
            </a:r>
            <a:r>
              <a:rPr lang="en-US" altLang="zh-TW" dirty="0">
                <a:sym typeface="Symbol" pitchFamily="18" charset="2"/>
              </a:rPr>
              <a:t> = 0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 err="1">
                <a:sym typeface="Symbol" pitchFamily="18" charset="2"/>
              </a:rPr>
              <a:t>ij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 </a:t>
            </a:r>
            <a:r>
              <a:rPr lang="en-US" altLang="zh-TW" i="1" dirty="0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i="1" dirty="0">
                <a:sym typeface="Symbol" pitchFamily="18" charset="2"/>
              </a:rPr>
              <a:t>I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            (c)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i="1" baseline="40000" dirty="0" err="1">
                <a:sym typeface="Symbol" pitchFamily="18" charset="2"/>
              </a:rPr>
              <a:t>T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b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(e)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</a:t>
            </a:r>
            <a:r>
              <a:rPr lang="en-US" altLang="zh-TW" i="1" dirty="0"/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 = (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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(e)  </a:t>
            </a:r>
            <a:r>
              <a:rPr lang="en-US" altLang="zh-TW" dirty="0"/>
              <a:t>(a) The above necessary conditions.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P560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6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224D-F337-44A2-9DE9-98164B07D29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18" Type="http://schemas.openxmlformats.org/officeDocument/2006/relationships/image" Target="../media/image181.png"/><Relationship Id="rId12" Type="http://schemas.openxmlformats.org/officeDocument/2006/relationships/image" Target="../media/image121.png"/><Relationship Id="rId17" Type="http://schemas.openxmlformats.org/officeDocument/2006/relationships/image" Target="../media/image17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00.png"/><Relationship Id="rId19" Type="http://schemas.openxmlformats.org/officeDocument/2006/relationships/image" Target="../media/image23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9.png"/><Relationship Id="rId5" Type="http://schemas.openxmlformats.org/officeDocument/2006/relationships/image" Target="../media/image52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5.png"/><Relationship Id="rId18" Type="http://schemas.openxmlformats.org/officeDocument/2006/relationships/image" Target="../media/image91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3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3.png"/><Relationship Id="rId5" Type="http://schemas.openxmlformats.org/officeDocument/2006/relationships/image" Target="../media/image76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2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77.png"/><Relationship Id="rId21" Type="http://schemas.openxmlformats.org/officeDocument/2006/relationships/image" Target="../media/image112.png"/><Relationship Id="rId7" Type="http://schemas.openxmlformats.org/officeDocument/2006/relationships/image" Target="../media/image96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73.png"/><Relationship Id="rId16" Type="http://schemas.openxmlformats.org/officeDocument/2006/relationships/image" Target="../media/image106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1.png"/><Relationship Id="rId5" Type="http://schemas.openxmlformats.org/officeDocument/2006/relationships/image" Target="../media/image94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4.png"/><Relationship Id="rId22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5.png"/><Relationship Id="rId18" Type="http://schemas.openxmlformats.org/officeDocument/2006/relationships/image" Target="../media/image131.png"/><Relationship Id="rId3" Type="http://schemas.openxmlformats.org/officeDocument/2006/relationships/image" Target="../media/image77.png"/><Relationship Id="rId21" Type="http://schemas.openxmlformats.org/officeDocument/2006/relationships/image" Target="../media/image134.png"/><Relationship Id="rId7" Type="http://schemas.openxmlformats.org/officeDocument/2006/relationships/image" Target="../media/image117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73.png"/><Relationship Id="rId16" Type="http://schemas.openxmlformats.org/officeDocument/2006/relationships/image" Target="../media/image128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3.png"/><Relationship Id="rId5" Type="http://schemas.openxmlformats.org/officeDocument/2006/relationships/image" Target="../media/image115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2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6.png"/><Relationship Id="rId22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65.wmf"/><Relationship Id="rId7" Type="http://schemas.openxmlformats.org/officeDocument/2006/relationships/image" Target="../media/image43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67.emf"/><Relationship Id="rId7" Type="http://schemas.openxmlformats.org/officeDocument/2006/relationships/image" Target="../media/image50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10" Type="http://schemas.openxmlformats.org/officeDocument/2006/relationships/image" Target="../media/image531.png"/><Relationship Id="rId4" Type="http://schemas.openxmlformats.org/officeDocument/2006/relationships/image" Target="../media/image470.png"/><Relationship Id="rId9" Type="http://schemas.openxmlformats.org/officeDocument/2006/relationships/image" Target="../media/image5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1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400.png"/><Relationship Id="rId2" Type="http://schemas.openxmlformats.org/officeDocument/2006/relationships/image" Target="../media/image17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90.png"/><Relationship Id="rId5" Type="http://schemas.openxmlformats.org/officeDocument/2006/relationships/image" Target="../media/image20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15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9.png"/><Relationship Id="rId5" Type="http://schemas.openxmlformats.org/officeDocument/2006/relationships/image" Target="../media/image139.png"/><Relationship Id="rId10" Type="http://schemas.openxmlformats.org/officeDocument/2006/relationships/image" Target="../media/image148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Matrices &amp;</a:t>
            </a:r>
            <a:br>
              <a:rPr lang="en-US" altLang="zh-TW" dirty="0"/>
            </a:br>
            <a:r>
              <a:rPr lang="en-US" altLang="zh-TW" dirty="0"/>
              <a:t>Symmetric Matrices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49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Applying the properties of orthogonal matrices on orthogonal operators</a:t>
                </a:r>
              </a:p>
              <a:p>
                <a:r>
                  <a:rPr lang="en-US" altLang="zh-TW" dirty="0"/>
                  <a:t>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an orthogonal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T and U are orthogonal operators,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orthogonal operators.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069640" y="3570695"/>
            <a:ext cx="29437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dot product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95296" y="4157176"/>
            <a:ext cx="276273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norms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1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1424" y="198332"/>
            <a:ext cx="7117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Find an orthogonal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such that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84005" y="1096080"/>
            <a:ext cx="257942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Norm-preserving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86" r="-21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553" r="-170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first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7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666103" y="3436778"/>
            <a:ext cx="226982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Also orthogonal 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 flipV="1">
            <a:off x="1752600" y="4582459"/>
            <a:ext cx="134694" cy="3578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flipH="1" flipV="1">
            <a:off x="3354091" y="4580103"/>
            <a:ext cx="8812" cy="3601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97794" y="4940300"/>
                <a:ext cx="12617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94" y="4940300"/>
                <a:ext cx="1261756" cy="11738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14541" y="5038916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41" y="5038916"/>
                <a:ext cx="484427" cy="9766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784005" y="5346802"/>
            <a:ext cx="3194895" cy="140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188E299-1952-4866-B17B-C09BDC722F29}"/>
                  </a:ext>
                </a:extLst>
              </p:cNvPr>
              <p:cNvSpPr txBox="1"/>
              <p:nvPr/>
            </p:nvSpPr>
            <p:spPr>
              <a:xfrm>
                <a:off x="346539" y="6271821"/>
                <a:ext cx="397057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188E299-1952-4866-B17B-C09BDC72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9" y="6271821"/>
                <a:ext cx="3970574" cy="4128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  <p:bldP spid="2" grpId="0"/>
      <p:bldP spid="15" grpId="0"/>
      <p:bldP spid="5" grpId="0"/>
      <p:bldP spid="16" grpId="0" animBg="1"/>
      <p:bldP spid="24" grpId="0"/>
      <p:bldP spid="25" grpId="0"/>
      <p:bldP spid="27" grpId="0"/>
      <p:bldP spid="28" grpId="0"/>
      <p:bldP spid="29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Orthogonal Matrix (Operator)</a:t>
            </a:r>
          </a:p>
          <a:p>
            <a:pPr lvl="1"/>
            <a:r>
              <a:rPr lang="en-US" altLang="zh-TW" sz="2800" dirty="0"/>
              <a:t>Columns and rows are orthogonal unit vectors</a:t>
            </a:r>
          </a:p>
          <a:p>
            <a:pPr lvl="1"/>
            <a:r>
              <a:rPr lang="en-US" altLang="zh-TW" sz="2800" dirty="0"/>
              <a:t>Preserving norms, dot products</a:t>
            </a:r>
          </a:p>
          <a:p>
            <a:pPr lvl="1"/>
            <a:r>
              <a:rPr lang="en-US" altLang="zh-TW" sz="2800" dirty="0"/>
              <a:t>Its inverse is equal its transpose</a:t>
            </a:r>
          </a:p>
        </p:txBody>
      </p:sp>
    </p:spTree>
    <p:extLst>
      <p:ext uri="{BB962C8B-B14F-4D97-AF65-F5344CB8AC3E}">
        <p14:creationId xmlns:p14="http://schemas.microsoft.com/office/powerpoint/2010/main" val="42385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3917658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are real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eigenvalues for symmetric matrices are always </a:t>
            </a:r>
            <a:r>
              <a:rPr lang="en-US" altLang="zh-TW" dirty="0">
                <a:solidFill>
                  <a:srgbClr val="0070C0"/>
                </a:solidFill>
              </a:rPr>
              <a:t>real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8780" y="2852942"/>
            <a:ext cx="4456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Consider 2 x 2 symmetric matrices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7" y="3421009"/>
            <a:ext cx="3303159" cy="10204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47" y="5277393"/>
            <a:ext cx="6349848" cy="4545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227206" y="5834909"/>
            <a:ext cx="69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symmetric matrices always have real eigenvalues.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706719" y="3083774"/>
            <a:ext cx="235684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How about more general cases?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/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blipFill>
                <a:blip r:embed="rId4"/>
                <a:stretch>
                  <a:fillRect l="-9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DDEF288-E2CE-4AD9-A2D2-FBD131ACC77C}"/>
              </a:ext>
            </a:extLst>
          </p:cNvPr>
          <p:cNvCxnSpPr>
            <a:cxnSpLocks/>
          </p:cNvCxnSpPr>
          <p:nvPr/>
        </p:nvCxnSpPr>
        <p:spPr>
          <a:xfrm>
            <a:off x="3746500" y="5094492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653581-C406-4443-9321-AB672656BE57}"/>
              </a:ext>
            </a:extLst>
          </p:cNvPr>
          <p:cNvCxnSpPr>
            <a:cxnSpLocks/>
          </p:cNvCxnSpPr>
          <p:nvPr/>
        </p:nvCxnSpPr>
        <p:spPr>
          <a:xfrm>
            <a:off x="2197100" y="5731908"/>
            <a:ext cx="829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27BDA04-A0AB-4FE8-B140-E6A6F583198A}"/>
              </a:ext>
            </a:extLst>
          </p:cNvPr>
          <p:cNvCxnSpPr>
            <a:cxnSpLocks/>
          </p:cNvCxnSpPr>
          <p:nvPr/>
        </p:nvCxnSpPr>
        <p:spPr>
          <a:xfrm>
            <a:off x="3721100" y="5731908"/>
            <a:ext cx="116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91E23BA-2DA4-4420-A927-0024F2FE0B5B}"/>
              </a:ext>
            </a:extLst>
          </p:cNvPr>
          <p:cNvCxnSpPr>
            <a:cxnSpLocks/>
          </p:cNvCxnSpPr>
          <p:nvPr/>
        </p:nvCxnSpPr>
        <p:spPr>
          <a:xfrm>
            <a:off x="5461000" y="5094492"/>
            <a:ext cx="9525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E32CF-476A-4EB4-83BD-8394B111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are real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679F6B-E7D9-499B-9A0F-45EEA97DFAFD}"/>
                  </a:ext>
                </a:extLst>
              </p:cNvPr>
              <p:cNvSpPr txBox="1"/>
              <p:nvPr/>
            </p:nvSpPr>
            <p:spPr>
              <a:xfrm>
                <a:off x="689865" y="1695758"/>
                <a:ext cx="55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 symmetric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an eigenvalue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679F6B-E7D9-499B-9A0F-45EEA97D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5" y="1695758"/>
                <a:ext cx="5588000" cy="461665"/>
              </a:xfrm>
              <a:prstGeom prst="rect">
                <a:avLst/>
              </a:prstGeom>
              <a:blipFill>
                <a:blip r:embed="rId2"/>
                <a:stretch>
                  <a:fillRect l="-163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C0C753-C277-4D3E-AAFE-CAF7AD49829F}"/>
                  </a:ext>
                </a:extLst>
              </p:cNvPr>
              <p:cNvSpPr txBox="1"/>
              <p:nvPr/>
            </p:nvSpPr>
            <p:spPr>
              <a:xfrm>
                <a:off x="6541390" y="1700223"/>
                <a:ext cx="177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C0C753-C277-4D3E-AAFE-CAF7AD498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90" y="1700223"/>
                <a:ext cx="1771650" cy="461665"/>
              </a:xfrm>
              <a:prstGeom prst="rect">
                <a:avLst/>
              </a:prstGeo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7FF27A-8DD5-4477-BAC8-6E6D050A1667}"/>
                  </a:ext>
                </a:extLst>
              </p:cNvPr>
              <p:cNvSpPr txBox="1"/>
              <p:nvPr/>
            </p:nvSpPr>
            <p:spPr>
              <a:xfrm>
                <a:off x="6414765" y="5744292"/>
                <a:ext cx="177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7FF27A-8DD5-4477-BAC8-6E6D050A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65" y="5744292"/>
                <a:ext cx="17716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F4A8BE-74E7-4D66-B08F-BC8912433443}"/>
                  </a:ext>
                </a:extLst>
              </p:cNvPr>
              <p:cNvSpPr txBox="1"/>
              <p:nvPr/>
            </p:nvSpPr>
            <p:spPr>
              <a:xfrm>
                <a:off x="628650" y="2359835"/>
                <a:ext cx="1457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F4A8BE-74E7-4D66-B08F-BC891243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59835"/>
                <a:ext cx="14573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F4D6D34-69E8-4CC4-8E6C-434241ADB2F6}"/>
                  </a:ext>
                </a:extLst>
              </p:cNvPr>
              <p:cNvSpPr txBox="1"/>
              <p:nvPr/>
            </p:nvSpPr>
            <p:spPr>
              <a:xfrm>
                <a:off x="2306743" y="2351563"/>
                <a:ext cx="14573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𝐴𝑣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F4D6D34-69E8-4CC4-8E6C-434241AD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43" y="2351563"/>
                <a:ext cx="1457325" cy="469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98AD6B-AEE1-4F44-A78D-90051A736E7A}"/>
                  </a:ext>
                </a:extLst>
              </p:cNvPr>
              <p:cNvSpPr txBox="1"/>
              <p:nvPr/>
            </p:nvSpPr>
            <p:spPr>
              <a:xfrm>
                <a:off x="4118901" y="2351563"/>
                <a:ext cx="14573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98AD6B-AEE1-4F44-A78D-90051A73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01" y="2351563"/>
                <a:ext cx="1457325" cy="469937"/>
              </a:xfrm>
              <a:prstGeom prst="rect">
                <a:avLst/>
              </a:prstGeom>
              <a:blipFill>
                <a:blip r:embed="rId7"/>
                <a:stretch>
                  <a:fillRect r="-19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9EF0EB6-9CBB-4F54-9927-07C21CAFA823}"/>
                  </a:ext>
                </a:extLst>
              </p:cNvPr>
              <p:cNvSpPr txBox="1"/>
              <p:nvPr/>
            </p:nvSpPr>
            <p:spPr>
              <a:xfrm>
                <a:off x="6960455" y="2359835"/>
                <a:ext cx="14573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9EF0EB6-9CBB-4F54-9927-07C21CAF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5" y="2359835"/>
                <a:ext cx="1457325" cy="469937"/>
              </a:xfrm>
              <a:prstGeom prst="rect">
                <a:avLst/>
              </a:prstGeom>
              <a:blipFill>
                <a:blip r:embed="rId8"/>
                <a:stretch>
                  <a:fillRect r="-19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E3C396-8CE6-4085-8DDF-E737C335FB28}"/>
                  </a:ext>
                </a:extLst>
              </p:cNvPr>
              <p:cNvSpPr txBox="1"/>
              <p:nvPr/>
            </p:nvSpPr>
            <p:spPr>
              <a:xfrm>
                <a:off x="563197" y="3812674"/>
                <a:ext cx="13049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E3C396-8CE6-4085-8DDF-E737C335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7" y="3812674"/>
                <a:ext cx="1304925" cy="4699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99AB0FB-95BA-4A53-8C3F-5C3493F7C239}"/>
                  </a:ext>
                </a:extLst>
              </p:cNvPr>
              <p:cNvSpPr txBox="1"/>
              <p:nvPr/>
            </p:nvSpPr>
            <p:spPr>
              <a:xfrm>
                <a:off x="2178940" y="3079405"/>
                <a:ext cx="13049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99AB0FB-95BA-4A53-8C3F-5C3493F7C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40" y="3079405"/>
                <a:ext cx="1304925" cy="46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D07C3AC-C15C-4649-9A2B-86054E2B7430}"/>
                  </a:ext>
                </a:extLst>
              </p:cNvPr>
              <p:cNvSpPr txBox="1"/>
              <p:nvPr/>
            </p:nvSpPr>
            <p:spPr>
              <a:xfrm>
                <a:off x="3316236" y="3073960"/>
                <a:ext cx="1782064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D07C3AC-C15C-4649-9A2B-86054E2B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36" y="3073960"/>
                <a:ext cx="1782064" cy="4699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9F4D93-B212-4CAE-9526-C444897ED734}"/>
                  </a:ext>
                </a:extLst>
              </p:cNvPr>
              <p:cNvSpPr txBox="1"/>
              <p:nvPr/>
            </p:nvSpPr>
            <p:spPr>
              <a:xfrm>
                <a:off x="2308992" y="4429167"/>
                <a:ext cx="13049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9F4D93-B212-4CAE-9526-C444897E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92" y="4429167"/>
                <a:ext cx="1304925" cy="4699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ABFB10C-69CB-4C8A-88EF-7F3ECD496197}"/>
                  </a:ext>
                </a:extLst>
              </p:cNvPr>
              <p:cNvSpPr txBox="1"/>
              <p:nvPr/>
            </p:nvSpPr>
            <p:spPr>
              <a:xfrm>
                <a:off x="3461837" y="4414095"/>
                <a:ext cx="170002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ABFB10C-69CB-4C8A-88EF-7F3ECD49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837" y="4414095"/>
                <a:ext cx="1700022" cy="4682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65AB1A-4E6A-41E0-9274-565EFECFC4DF}"/>
                  </a:ext>
                </a:extLst>
              </p:cNvPr>
              <p:cNvSpPr txBox="1"/>
              <p:nvPr/>
            </p:nvSpPr>
            <p:spPr>
              <a:xfrm>
                <a:off x="1916502" y="4856195"/>
                <a:ext cx="1700022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65AB1A-4E6A-41E0-9274-565EFEC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02" y="4856195"/>
                <a:ext cx="1700022" cy="589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1E95ED5-7DAB-407B-927D-B78E5DC04628}"/>
                  </a:ext>
                </a:extLst>
              </p:cNvPr>
              <p:cNvSpPr txBox="1"/>
              <p:nvPr/>
            </p:nvSpPr>
            <p:spPr>
              <a:xfrm>
                <a:off x="3461837" y="4977767"/>
                <a:ext cx="170002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1E95ED5-7DAB-407B-927D-B78E5DC0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837" y="4977767"/>
                <a:ext cx="1700022" cy="46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B09418-E90F-4CDE-84E5-5B0CE6B9F762}"/>
                  </a:ext>
                </a:extLst>
              </p:cNvPr>
              <p:cNvSpPr txBox="1"/>
              <p:nvPr/>
            </p:nvSpPr>
            <p:spPr>
              <a:xfrm>
                <a:off x="1725365" y="5744293"/>
                <a:ext cx="170002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B09418-E90F-4CDE-84E5-5B0CE6B9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65" y="5744293"/>
                <a:ext cx="1700022" cy="468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DA7961A-6227-49F4-91F0-CB6E9690210F}"/>
                  </a:ext>
                </a:extLst>
              </p:cNvPr>
              <p:cNvSpPr txBox="1"/>
              <p:nvPr/>
            </p:nvSpPr>
            <p:spPr>
              <a:xfrm>
                <a:off x="5403321" y="3273286"/>
                <a:ext cx="2830040" cy="10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DA7961A-6227-49F4-91F0-CB6E96902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321" y="3273286"/>
                <a:ext cx="2830040" cy="10913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C0FDB78-E125-4F80-A6FD-F2FDD5CB9751}"/>
                  </a:ext>
                </a:extLst>
              </p:cNvPr>
              <p:cNvSpPr txBox="1"/>
              <p:nvPr/>
            </p:nvSpPr>
            <p:spPr>
              <a:xfrm>
                <a:off x="5436466" y="4401912"/>
                <a:ext cx="2830040" cy="10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C0FDB78-E125-4F80-A6FD-F2FDD5CB9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66" y="4401912"/>
                <a:ext cx="2830040" cy="10913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A84DA4A-5219-4540-88B9-F94E2C5EFBEF}"/>
                  </a:ext>
                </a:extLst>
              </p:cNvPr>
              <p:cNvSpPr txBox="1"/>
              <p:nvPr/>
            </p:nvSpPr>
            <p:spPr>
              <a:xfrm>
                <a:off x="7714777" y="3597826"/>
                <a:ext cx="803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A84DA4A-5219-4540-88B9-F94E2C5E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77" y="3597826"/>
                <a:ext cx="80330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7D6D5F-41B0-464A-A7FE-3C02DB37C9E6}"/>
                  </a:ext>
                </a:extLst>
              </p:cNvPr>
              <p:cNvSpPr txBox="1"/>
              <p:nvPr/>
            </p:nvSpPr>
            <p:spPr>
              <a:xfrm>
                <a:off x="3320702" y="5750833"/>
                <a:ext cx="803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7D6D5F-41B0-464A-A7FE-3C02DB37C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02" y="5750833"/>
                <a:ext cx="80330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FB0D32-ACE9-4287-BA93-1E064869ABEE}"/>
                  </a:ext>
                </a:extLst>
              </p:cNvPr>
              <p:cNvSpPr txBox="1"/>
              <p:nvPr/>
            </p:nvSpPr>
            <p:spPr>
              <a:xfrm>
                <a:off x="4440942" y="5744292"/>
                <a:ext cx="170002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FB0D32-ACE9-4287-BA93-1E064869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942" y="5744292"/>
                <a:ext cx="1700022" cy="4682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30D0635-A2EA-4460-AC79-1F30FBA54C73}"/>
              </a:ext>
            </a:extLst>
          </p:cNvPr>
          <p:cNvCxnSpPr/>
          <p:nvPr/>
        </p:nvCxnSpPr>
        <p:spPr>
          <a:xfrm>
            <a:off x="2009117" y="2584909"/>
            <a:ext cx="3738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411DB1E-8796-4A3E-9075-26B24BD8045A}"/>
              </a:ext>
            </a:extLst>
          </p:cNvPr>
          <p:cNvCxnSpPr/>
          <p:nvPr/>
        </p:nvCxnSpPr>
        <p:spPr>
          <a:xfrm>
            <a:off x="3779268" y="2589066"/>
            <a:ext cx="3738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8DB47AE-9FFF-462F-AD5F-5F89F52C5212}"/>
              </a:ext>
            </a:extLst>
          </p:cNvPr>
          <p:cNvCxnSpPr>
            <a:cxnSpLocks/>
          </p:cNvCxnSpPr>
          <p:nvPr/>
        </p:nvCxnSpPr>
        <p:spPr>
          <a:xfrm>
            <a:off x="5566178" y="2593224"/>
            <a:ext cx="14877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B3945-CBC5-4C92-9A51-E8E13F06BCC9}"/>
              </a:ext>
            </a:extLst>
          </p:cNvPr>
          <p:cNvCxnSpPr>
            <a:cxnSpLocks/>
          </p:cNvCxnSpPr>
          <p:nvPr/>
        </p:nvCxnSpPr>
        <p:spPr>
          <a:xfrm flipV="1">
            <a:off x="1776412" y="3334901"/>
            <a:ext cx="484539" cy="63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AF4748C-812E-4482-853C-9416A5064F0C}"/>
              </a:ext>
            </a:extLst>
          </p:cNvPr>
          <p:cNvCxnSpPr>
            <a:cxnSpLocks/>
          </p:cNvCxnSpPr>
          <p:nvPr/>
        </p:nvCxnSpPr>
        <p:spPr>
          <a:xfrm>
            <a:off x="1776412" y="4088431"/>
            <a:ext cx="484539" cy="63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6E89B74-2B57-4F62-B625-825C6C2BB128}"/>
              </a:ext>
            </a:extLst>
          </p:cNvPr>
          <p:cNvCxnSpPr>
            <a:cxnSpLocks/>
          </p:cNvCxnSpPr>
          <p:nvPr/>
        </p:nvCxnSpPr>
        <p:spPr>
          <a:xfrm>
            <a:off x="4145539" y="5994137"/>
            <a:ext cx="635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31F637-1D1C-4CB7-BB2B-18A011311FA5}"/>
              </a:ext>
            </a:extLst>
          </p:cNvPr>
          <p:cNvCxnSpPr>
            <a:cxnSpLocks/>
          </p:cNvCxnSpPr>
          <p:nvPr/>
        </p:nvCxnSpPr>
        <p:spPr>
          <a:xfrm>
            <a:off x="5997887" y="5975124"/>
            <a:ext cx="635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6BBD34E-89E1-4F79-84E8-7E21A77B8A71}"/>
                  </a:ext>
                </a:extLst>
              </p:cNvPr>
              <p:cNvSpPr txBox="1"/>
              <p:nvPr/>
            </p:nvSpPr>
            <p:spPr>
              <a:xfrm>
                <a:off x="5506933" y="2632232"/>
                <a:ext cx="1457325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6BBD34E-89E1-4F79-84E8-7E21A77B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33" y="2632232"/>
                <a:ext cx="1457325" cy="469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800895-2A17-4BB5-AE43-243D4E4FF0B3}"/>
              </a:ext>
            </a:extLst>
          </p:cNvPr>
          <p:cNvSpPr/>
          <p:nvPr/>
        </p:nvSpPr>
        <p:spPr>
          <a:xfrm>
            <a:off x="3652864" y="3057504"/>
            <a:ext cx="1108808" cy="47678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E86B064-AB95-43A9-BB16-714141E86ED7}"/>
              </a:ext>
            </a:extLst>
          </p:cNvPr>
          <p:cNvSpPr/>
          <p:nvPr/>
        </p:nvSpPr>
        <p:spPr>
          <a:xfrm>
            <a:off x="3891131" y="4935463"/>
            <a:ext cx="1108808" cy="47678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8DD7A0B-1B7E-4537-9A10-16CFE83BF8C5}"/>
                  </a:ext>
                </a:extLst>
              </p:cNvPr>
              <p:cNvSpPr txBox="1"/>
              <p:nvPr/>
            </p:nvSpPr>
            <p:spPr>
              <a:xfrm>
                <a:off x="741295" y="6205957"/>
                <a:ext cx="553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8DD7A0B-1B7E-4537-9A10-16CFE83BF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5" y="6205957"/>
                <a:ext cx="5536570" cy="461665"/>
              </a:xfrm>
              <a:prstGeom prst="rect">
                <a:avLst/>
              </a:prstGeom>
              <a:blipFill>
                <a:blip r:embed="rId2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F9F1B2A-658E-4057-BC7A-B35DD6E94CEC}"/>
                  </a:ext>
                </a:extLst>
              </p:cNvPr>
              <p:cNvSpPr txBox="1"/>
              <p:nvPr/>
            </p:nvSpPr>
            <p:spPr>
              <a:xfrm>
                <a:off x="5600702" y="559577"/>
                <a:ext cx="3130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Symmetric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always has eigenvalue.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F9F1B2A-658E-4057-BC7A-B35DD6E9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2" y="559577"/>
                <a:ext cx="3130140" cy="830997"/>
              </a:xfrm>
              <a:prstGeom prst="rect">
                <a:avLst/>
              </a:prstGeom>
              <a:blipFill>
                <a:blip r:embed="rId24"/>
                <a:stretch>
                  <a:fillRect l="-311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7" grpId="0"/>
      <p:bldP spid="38" grpId="0" animBg="1"/>
      <p:bldP spid="39" grpId="0" animBg="1"/>
      <p:bldP spid="40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942629" y="3917662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618285" y="3891318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03320" y="3911374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54921" y="2247998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21" y="2247998"/>
                <a:ext cx="20286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50038" y="346043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38" y="3460431"/>
                <a:ext cx="42659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753886" y="346043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6" y="3460431"/>
                <a:ext cx="4348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35667" y="3965438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67" y="3965438"/>
                <a:ext cx="471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177" y="2862496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77" y="2862496"/>
                <a:ext cx="66302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214068" y="2232610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5518" y="343846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44624" y="3972688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41178" y="442094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179588" y="3965439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588" y="3965439"/>
                <a:ext cx="44903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743537" y="399005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37" y="3990053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020042" y="346043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42" y="3460431"/>
                <a:ext cx="44896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48118" y="4013866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118" y="4013866"/>
                <a:ext cx="778803" cy="369332"/>
              </a:xfrm>
              <a:prstGeom prst="rect">
                <a:avLst/>
              </a:prstGeom>
              <a:blipFill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224129" y="3999154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29" y="3999154"/>
                <a:ext cx="778803" cy="369332"/>
              </a:xfrm>
              <a:prstGeom prst="rect">
                <a:avLst/>
              </a:prstGeom>
              <a:blipFill>
                <a:blip r:embed="rId11"/>
                <a:stretch>
                  <a:fillRect l="-9375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507078" y="3996215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078" y="3996215"/>
                <a:ext cx="798937" cy="369332"/>
              </a:xfrm>
              <a:prstGeom prst="rect">
                <a:avLst/>
              </a:prstGeom>
              <a:blipFill>
                <a:blip r:embed="rId12"/>
                <a:stretch>
                  <a:fillRect l="-8333" r="-227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774997" y="3144614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03771" y="3144614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404021" y="311360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48639" y="3368098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68633" y="3901608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2918955" y="5392170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35" name="橢圓 34"/>
          <p:cNvSpPr/>
          <p:nvPr/>
        </p:nvSpPr>
        <p:spPr>
          <a:xfrm>
            <a:off x="3602385" y="4579576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9606" y="4538041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467502" y="4545898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711609" y="4736990"/>
            <a:ext cx="143233" cy="65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6" idx="3"/>
          </p:cNvCxnSpPr>
          <p:nvPr/>
        </p:nvCxnSpPr>
        <p:spPr>
          <a:xfrm flipH="1">
            <a:off x="4037519" y="4661287"/>
            <a:ext cx="1563233" cy="683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3"/>
          </p:cNvCxnSpPr>
          <p:nvPr/>
        </p:nvCxnSpPr>
        <p:spPr>
          <a:xfrm flipH="1">
            <a:off x="4326190" y="4669144"/>
            <a:ext cx="3162458" cy="659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63574" y="5374817"/>
            <a:ext cx="2215595" cy="668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orthogonal</a:t>
            </a:r>
            <a:endParaRPr lang="zh-TW" altLang="en-US" sz="2800" dirty="0"/>
          </a:p>
        </p:txBody>
      </p:sp>
      <p:sp>
        <p:nvSpPr>
          <p:cNvPr id="52" name="向右箭號 51"/>
          <p:cNvSpPr/>
          <p:nvPr/>
        </p:nvSpPr>
        <p:spPr>
          <a:xfrm>
            <a:off x="5298993" y="5392170"/>
            <a:ext cx="778803" cy="668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907419" y="1901042"/>
            <a:ext cx="2666853" cy="688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ABF2B72-3C72-4277-B02F-037549093961}"/>
              </a:ext>
            </a:extLst>
          </p:cNvPr>
          <p:cNvCxnSpPr/>
          <p:nvPr/>
        </p:nvCxnSpPr>
        <p:spPr>
          <a:xfrm flipV="1">
            <a:off x="696682" y="5094515"/>
            <a:ext cx="1364343" cy="13062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5EC03E-A586-4445-865B-905A3D16F637}"/>
              </a:ext>
            </a:extLst>
          </p:cNvPr>
          <p:cNvCxnSpPr>
            <a:cxnSpLocks/>
          </p:cNvCxnSpPr>
          <p:nvPr/>
        </p:nvCxnSpPr>
        <p:spPr>
          <a:xfrm>
            <a:off x="679098" y="5895224"/>
            <a:ext cx="1725345" cy="36353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796D5E-EAAA-483A-92A4-07F0915331B1}"/>
              </a:ext>
            </a:extLst>
          </p:cNvPr>
          <p:cNvCxnSpPr>
            <a:cxnSpLocks/>
          </p:cNvCxnSpPr>
          <p:nvPr/>
        </p:nvCxnSpPr>
        <p:spPr>
          <a:xfrm>
            <a:off x="1192193" y="6060911"/>
            <a:ext cx="744360" cy="16594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3B24B81-D6DD-4C03-A19F-C8F9BED31293}"/>
              </a:ext>
            </a:extLst>
          </p:cNvPr>
          <p:cNvCxnSpPr>
            <a:cxnSpLocks/>
          </p:cNvCxnSpPr>
          <p:nvPr/>
        </p:nvCxnSpPr>
        <p:spPr>
          <a:xfrm flipV="1">
            <a:off x="1214858" y="5388259"/>
            <a:ext cx="653824" cy="6063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2149CF-BF66-46DB-AFAC-52D7208A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74" y="5368042"/>
            <a:ext cx="3515216" cy="50489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023471" y="5352810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symmetric. </a:t>
                </a:r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are eigenvectors corresponding to eigenvalues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3604986" y="3162599"/>
            <a:ext cx="4543816" cy="523220"/>
            <a:chOff x="3604986" y="3162599"/>
            <a:chExt cx="454381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zh-TW" sz="2800" dirty="0"/>
                    <a:t> 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zh-TW" sz="2800" dirty="0"/>
                    <a:t> are orthogonal.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628" r="-2167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向右箭號 8"/>
            <p:cNvSpPr/>
            <p:nvPr/>
          </p:nvSpPr>
          <p:spPr>
            <a:xfrm>
              <a:off x="3604986" y="3270606"/>
              <a:ext cx="740228" cy="300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91" y="4766630"/>
            <a:ext cx="1191941" cy="45168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939" y="4252394"/>
            <a:ext cx="3550662" cy="533841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10" idx="3"/>
          </p:cNvCxnSpPr>
          <p:nvPr/>
        </p:nvCxnSpPr>
        <p:spPr>
          <a:xfrm flipV="1">
            <a:off x="2401332" y="4395649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2362307" y="5002888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656" y="5990276"/>
            <a:ext cx="3348068" cy="48876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671319" y="4117457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9962" y="5832310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890672" y="4610841"/>
            <a:ext cx="1749824" cy="11467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896" y="1868484"/>
            <a:ext cx="1870437" cy="874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489828" y="1904184"/>
            <a:ext cx="1945629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3489828" y="2397778"/>
            <a:ext cx="1887334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958712" y="3155108"/>
            <a:ext cx="915546" cy="523220"/>
            <a:chOff x="738840" y="3172840"/>
            <a:chExt cx="915546" cy="523220"/>
          </a:xfrm>
        </p:grpSpPr>
        <p:sp>
          <p:nvSpPr>
            <p:cNvPr id="10" name="向右箭號 9"/>
            <p:cNvSpPr/>
            <p:nvPr/>
          </p:nvSpPr>
          <p:spPr>
            <a:xfrm flipH="1">
              <a:off x="738840" y="3279494"/>
              <a:ext cx="49644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46622" y="3172840"/>
              <a:ext cx="30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757814" y="3185885"/>
            <a:ext cx="11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10637" y="2796969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17657" y="1845432"/>
                <a:ext cx="1999366" cy="8747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845432"/>
                <a:ext cx="1999366" cy="87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747175" y="3262390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 is a diagonal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28753" y="397941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3" y="3979417"/>
                <a:ext cx="1999366" cy="59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4899" y="403734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037349"/>
                <a:ext cx="1999366" cy="59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3105524" y="4010195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44899" y="4778343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778343"/>
                <a:ext cx="1999366" cy="59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105524" y="4751189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71181" y="4841331"/>
            <a:ext cx="256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Diagonalization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123073" y="6066396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91247" y="6068691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44899" y="5438941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5438941"/>
                <a:ext cx="1999366" cy="595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617657" y="119223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192239"/>
                <a:ext cx="1999366" cy="595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5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5" grpId="0" animBg="1"/>
      <p:bldP spid="20" grpId="0"/>
      <p:bldP spid="21" grpId="0" animBg="1"/>
      <p:bldP spid="22" grpId="0" animBg="1"/>
      <p:bldP spid="4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88622-3AC1-4D05-B754-FBE3C63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4EE925F-59BF-48E2-AB32-662A2C43678C}"/>
              </a:ext>
            </a:extLst>
          </p:cNvPr>
          <p:cNvGrpSpPr/>
          <p:nvPr/>
        </p:nvGrpSpPr>
        <p:grpSpPr>
          <a:xfrm>
            <a:off x="4528924" y="316171"/>
            <a:ext cx="4350645" cy="874712"/>
            <a:chOff x="1407924" y="1868483"/>
            <a:chExt cx="4350645" cy="8747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A75E7F-BC7A-47A1-98E0-990505DB2815}"/>
                </a:ext>
              </a:extLst>
            </p:cNvPr>
            <p:cNvSpPr/>
            <p:nvPr/>
          </p:nvSpPr>
          <p:spPr>
            <a:xfrm>
              <a:off x="1407924" y="1868484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6">
              <a:extLst>
                <a:ext uri="{FF2B5EF4-FFF2-40B4-BE49-F238E27FC236}">
                  <a16:creationId xmlns:a16="http://schemas.microsoft.com/office/drawing/2014/main" id="{7A4BC0A0-2C89-4C2C-8122-E9F95AF4C363}"/>
                </a:ext>
              </a:extLst>
            </p:cNvPr>
            <p:cNvSpPr/>
            <p:nvPr/>
          </p:nvSpPr>
          <p:spPr>
            <a:xfrm>
              <a:off x="3330055" y="2131290"/>
              <a:ext cx="38560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/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46B7F0B-F07D-4764-8332-80001024AE1B}"/>
                  </a:ext>
                </a:extLst>
              </p:cNvPr>
              <p:cNvSpPr txBox="1"/>
              <p:nvPr/>
            </p:nvSpPr>
            <p:spPr>
              <a:xfrm>
                <a:off x="628650" y="1924865"/>
                <a:ext cx="3740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eigenvalue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46B7F0B-F07D-4764-8332-80001024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24865"/>
                <a:ext cx="3740150" cy="461665"/>
              </a:xfrm>
              <a:prstGeom prst="rect">
                <a:avLst/>
              </a:prstGeom>
              <a:blipFill>
                <a:blip r:embed="rId3"/>
                <a:stretch>
                  <a:fillRect l="-211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C7340F-0171-4EC0-93A4-EE6DA0DE6AC7}"/>
                  </a:ext>
                </a:extLst>
              </p:cNvPr>
              <p:cNvSpPr txBox="1"/>
              <p:nvPr/>
            </p:nvSpPr>
            <p:spPr>
              <a:xfrm>
                <a:off x="3671220" y="1904541"/>
                <a:ext cx="1715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C7340F-0171-4EC0-93A4-EE6DA0DE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20" y="1904541"/>
                <a:ext cx="1715408" cy="461665"/>
              </a:xfrm>
              <a:prstGeom prst="rect">
                <a:avLst/>
              </a:prstGeom>
              <a:blipFill>
                <a:blip r:embed="rId4"/>
                <a:stretch>
                  <a:fillRect l="-709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E903F184-194B-4951-BD36-49D2F60D4308}"/>
              </a:ext>
            </a:extLst>
          </p:cNvPr>
          <p:cNvSpPr txBox="1"/>
          <p:nvPr/>
        </p:nvSpPr>
        <p:spPr>
          <a:xfrm>
            <a:off x="628650" y="2580058"/>
            <a:ext cx="374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Find an orthonormal basis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82124DC-D6AB-4759-975C-9D0C7D8D4C9C}"/>
                  </a:ext>
                </a:extLst>
              </p:cNvPr>
              <p:cNvSpPr txBox="1"/>
              <p:nvPr/>
            </p:nvSpPr>
            <p:spPr>
              <a:xfrm>
                <a:off x="4499679" y="2609086"/>
                <a:ext cx="1999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82124DC-D6AB-4759-975C-9D0C7D8D4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79" y="2609086"/>
                <a:ext cx="19998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/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blipFill>
                <a:blip r:embed="rId6"/>
                <a:stretch>
                  <a:fillRect l="-5978" r="-32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E9E65A-FF65-4A65-A567-B8C9DE91C397}"/>
              </a:ext>
            </a:extLst>
          </p:cNvPr>
          <p:cNvSpPr txBox="1"/>
          <p:nvPr/>
        </p:nvSpPr>
        <p:spPr>
          <a:xfrm>
            <a:off x="3424924" y="3074094"/>
            <a:ext cx="188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eigenvector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B7569A-1A90-4E33-B960-66EFAD6874D4}"/>
              </a:ext>
            </a:extLst>
          </p:cNvPr>
          <p:cNvSpPr txBox="1"/>
          <p:nvPr/>
        </p:nvSpPr>
        <p:spPr>
          <a:xfrm>
            <a:off x="5555646" y="3074094"/>
            <a:ext cx="188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don’t care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BD6AAF4-6BF8-4ABB-BCFD-F363B4FB5644}"/>
              </a:ext>
            </a:extLst>
          </p:cNvPr>
          <p:cNvCxnSpPr/>
          <p:nvPr/>
        </p:nvCxnSpPr>
        <p:spPr>
          <a:xfrm flipH="1">
            <a:off x="4528924" y="2978418"/>
            <a:ext cx="217247" cy="20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46993D3-DE55-4E8D-A20C-0F9C8466304C}"/>
              </a:ext>
            </a:extLst>
          </p:cNvPr>
          <p:cNvCxnSpPr>
            <a:cxnSpLocks/>
          </p:cNvCxnSpPr>
          <p:nvPr/>
        </p:nvCxnSpPr>
        <p:spPr>
          <a:xfrm>
            <a:off x="5206390" y="2978418"/>
            <a:ext cx="541267" cy="20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A16153-8FF0-4D2F-9F7C-840CBDD8F2C4}"/>
              </a:ext>
            </a:extLst>
          </p:cNvPr>
          <p:cNvCxnSpPr>
            <a:cxnSpLocks/>
          </p:cNvCxnSpPr>
          <p:nvPr/>
        </p:nvCxnSpPr>
        <p:spPr>
          <a:xfrm flipH="1">
            <a:off x="6024231" y="2934876"/>
            <a:ext cx="30028" cy="24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977E20-10DD-4DBC-BE87-06E79AD4335C}"/>
              </a:ext>
            </a:extLst>
          </p:cNvPr>
          <p:cNvSpPr txBox="1"/>
          <p:nvPr/>
        </p:nvSpPr>
        <p:spPr>
          <a:xfrm>
            <a:off x="1400409" y="3503546"/>
            <a:ext cx="746011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TW" sz="2400" dirty="0"/>
              <a:t>by the Extension Theorem and Gram-Schmidt Process</a:t>
            </a:r>
            <a:endParaRPr lang="en-US" altLang="zh-TW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8BBCCF7-45D0-4031-A36D-9915F520A1BC}"/>
                  </a:ext>
                </a:extLst>
              </p:cNvPr>
              <p:cNvSpPr txBox="1"/>
              <p:nvPr/>
            </p:nvSpPr>
            <p:spPr>
              <a:xfrm>
                <a:off x="5435753" y="1908251"/>
                <a:ext cx="2801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unit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8BBCCF7-45D0-4031-A36D-9915F520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53" y="1908251"/>
                <a:ext cx="280181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1208639-4127-4461-A4B5-4E669881C09E}"/>
                  </a:ext>
                </a:extLst>
              </p:cNvPr>
              <p:cNvSpPr txBox="1"/>
              <p:nvPr/>
            </p:nvSpPr>
            <p:spPr>
              <a:xfrm>
                <a:off x="6625105" y="2626224"/>
                <a:ext cx="593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1208639-4127-4461-A4B5-4E669881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05" y="2626224"/>
                <a:ext cx="593881" cy="369332"/>
              </a:xfrm>
              <a:prstGeom prst="rect">
                <a:avLst/>
              </a:prstGeom>
              <a:blipFill>
                <a:blip r:embed="rId8"/>
                <a:stretch>
                  <a:fillRect l="-5155" r="-103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481EBA-1ABF-4BE7-BCA4-8EDE026970CE}"/>
                  </a:ext>
                </a:extLst>
              </p:cNvPr>
              <p:cNvSpPr txBox="1"/>
              <p:nvPr/>
            </p:nvSpPr>
            <p:spPr>
              <a:xfrm>
                <a:off x="539829" y="4280440"/>
                <a:ext cx="1286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481EBA-1ABF-4BE7-BCA4-8EDE0269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9" y="4280440"/>
                <a:ext cx="1286955" cy="369332"/>
              </a:xfrm>
              <a:prstGeom prst="rect">
                <a:avLst/>
              </a:prstGeom>
              <a:blipFill>
                <a:blip r:embed="rId9"/>
                <a:stretch>
                  <a:fillRect l="-5213" r="-473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989B66E-982B-497E-AE1B-03CCCB5B67F9}"/>
                  </a:ext>
                </a:extLst>
              </p:cNvPr>
              <p:cNvSpPr txBox="1"/>
              <p:nvPr/>
            </p:nvSpPr>
            <p:spPr>
              <a:xfrm>
                <a:off x="2041267" y="4303844"/>
                <a:ext cx="43272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989B66E-982B-497E-AE1B-03CCCB5B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67" y="4303844"/>
                <a:ext cx="4327275" cy="369332"/>
              </a:xfrm>
              <a:prstGeom prst="rect">
                <a:avLst/>
              </a:prstGeom>
              <a:blipFill>
                <a:blip r:embed="rId10"/>
                <a:stretch>
                  <a:fillRect r="-9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CBEE1F-D50D-465A-9834-3D6E438AB3E5}"/>
              </a:ext>
            </a:extLst>
          </p:cNvPr>
          <p:cNvSpPr txBox="1"/>
          <p:nvPr/>
        </p:nvSpPr>
        <p:spPr>
          <a:xfrm>
            <a:off x="6538895" y="4234273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symmetric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9E3D2A8-4AE8-4C54-9B65-A4E6E45A2855}"/>
                  </a:ext>
                </a:extLst>
              </p:cNvPr>
              <p:cNvSpPr txBox="1"/>
              <p:nvPr/>
            </p:nvSpPr>
            <p:spPr>
              <a:xfrm>
                <a:off x="539829" y="4866468"/>
                <a:ext cx="1146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9E3D2A8-4AE8-4C54-9B65-A4E6E45A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9" y="4866468"/>
                <a:ext cx="1146211" cy="369332"/>
              </a:xfrm>
              <a:prstGeom prst="rect">
                <a:avLst/>
              </a:prstGeom>
              <a:blipFill>
                <a:blip r:embed="rId11"/>
                <a:stretch>
                  <a:fillRect l="-5851" r="-159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11A0738-D683-438E-8D60-68596E003E1F}"/>
                  </a:ext>
                </a:extLst>
              </p:cNvPr>
              <p:cNvSpPr txBox="1"/>
              <p:nvPr/>
            </p:nvSpPr>
            <p:spPr>
              <a:xfrm>
                <a:off x="1758609" y="4887370"/>
                <a:ext cx="1284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11A0738-D683-438E-8D60-68596E00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09" y="4887370"/>
                <a:ext cx="1284134" cy="369332"/>
              </a:xfrm>
              <a:prstGeom prst="rect">
                <a:avLst/>
              </a:prstGeom>
              <a:blipFill>
                <a:blip r:embed="rId12"/>
                <a:stretch>
                  <a:fillRect l="-1896" t="-1667" r="-142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811E4E9-EA3C-4507-92AB-65306016C1F5}"/>
                  </a:ext>
                </a:extLst>
              </p:cNvPr>
              <p:cNvSpPr txBox="1"/>
              <p:nvPr/>
            </p:nvSpPr>
            <p:spPr>
              <a:xfrm>
                <a:off x="3185466" y="4887370"/>
                <a:ext cx="1284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811E4E9-EA3C-4507-92AB-65306016C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66" y="4887370"/>
                <a:ext cx="1284134" cy="369332"/>
              </a:xfrm>
              <a:prstGeom prst="rect">
                <a:avLst/>
              </a:prstGeom>
              <a:blipFill>
                <a:blip r:embed="rId13"/>
                <a:stretch>
                  <a:fillRect l="-952" t="-1667" r="-47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6BD5E09-CFB3-4A6F-B06B-62A5DF849942}"/>
                  </a:ext>
                </a:extLst>
              </p:cNvPr>
              <p:cNvSpPr txBox="1"/>
              <p:nvPr/>
            </p:nvSpPr>
            <p:spPr>
              <a:xfrm>
                <a:off x="4581636" y="4887370"/>
                <a:ext cx="1249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6BD5E09-CFB3-4A6F-B06B-62A5DF84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36" y="4887370"/>
                <a:ext cx="1249509" cy="369332"/>
              </a:xfrm>
              <a:prstGeom prst="rect">
                <a:avLst/>
              </a:prstGeom>
              <a:blipFill>
                <a:blip r:embed="rId14"/>
                <a:stretch>
                  <a:fillRect l="-1951" t="-1667" r="-146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8507495-941E-4F83-BE51-1BCBC35543AA}"/>
                  </a:ext>
                </a:extLst>
              </p:cNvPr>
              <p:cNvSpPr txBox="1"/>
              <p:nvPr/>
            </p:nvSpPr>
            <p:spPr>
              <a:xfrm>
                <a:off x="1758609" y="5355560"/>
                <a:ext cx="173444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8507495-941E-4F83-BE51-1BCBC3554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09" y="5355560"/>
                <a:ext cx="1734449" cy="11738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7B491FA-CAB6-4E08-87F0-D04104CB44FC}"/>
                  </a:ext>
                </a:extLst>
              </p:cNvPr>
              <p:cNvSpPr txBox="1"/>
              <p:nvPr/>
            </p:nvSpPr>
            <p:spPr>
              <a:xfrm>
                <a:off x="3567256" y="5470896"/>
                <a:ext cx="101438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7B491FA-CAB6-4E08-87F0-D04104CB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6" y="5470896"/>
                <a:ext cx="1014380" cy="9766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7371275-5DCF-4070-823F-84FA74466429}"/>
                  </a:ext>
                </a:extLst>
              </p:cNvPr>
              <p:cNvSpPr txBox="1"/>
              <p:nvPr/>
            </p:nvSpPr>
            <p:spPr>
              <a:xfrm>
                <a:off x="4806825" y="5470896"/>
                <a:ext cx="7991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7371275-5DCF-4070-823F-84FA74466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25" y="5470896"/>
                <a:ext cx="799129" cy="9766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69484F-7C40-49BB-9D00-F2D3BACA6152}"/>
                  </a:ext>
                </a:extLst>
              </p:cNvPr>
              <p:cNvSpPr/>
              <p:nvPr/>
            </p:nvSpPr>
            <p:spPr>
              <a:xfrm>
                <a:off x="6755532" y="4857850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69484F-7C40-49BB-9D00-F2D3BACA6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532" y="4857850"/>
                <a:ext cx="385606" cy="369332"/>
              </a:xfrm>
              <a:prstGeom prst="rect">
                <a:avLst/>
              </a:prstGeom>
              <a:blipFill>
                <a:blip r:embed="rId18"/>
                <a:stretch>
                  <a:fillRect l="-6154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F53E19-7E1B-474A-9C44-A5D6275570E6}"/>
                  </a:ext>
                </a:extLst>
              </p:cNvPr>
              <p:cNvSpPr/>
              <p:nvPr/>
            </p:nvSpPr>
            <p:spPr>
              <a:xfrm>
                <a:off x="7229861" y="5318591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F53E19-7E1B-474A-9C44-A5D627557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861" y="5318591"/>
                <a:ext cx="1176730" cy="10709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E915FD-F90C-4554-9D41-71C40A880104}"/>
              </a:ext>
            </a:extLst>
          </p:cNvPr>
          <p:cNvSpPr txBox="1"/>
          <p:nvPr/>
        </p:nvSpPr>
        <p:spPr>
          <a:xfrm>
            <a:off x="7141138" y="6338279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symmetric</a:t>
            </a:r>
            <a:endParaRPr lang="zh-TW" altLang="en-US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CA5013-BD68-48CF-9557-E27B0D06DC6D}"/>
              </a:ext>
            </a:extLst>
          </p:cNvPr>
          <p:cNvSpPr/>
          <p:nvPr/>
        </p:nvSpPr>
        <p:spPr>
          <a:xfrm>
            <a:off x="6755532" y="5290560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435E55-AEA0-40C4-B292-476B77D6DB9C}"/>
              </a:ext>
            </a:extLst>
          </p:cNvPr>
          <p:cNvSpPr/>
          <p:nvPr/>
        </p:nvSpPr>
        <p:spPr>
          <a:xfrm>
            <a:off x="7218986" y="4857850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31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22" grpId="0"/>
      <p:bldP spid="23" grpId="0"/>
      <p:bldP spid="24" grpId="0"/>
      <p:bldP spid="25" grpId="0"/>
      <p:bldP spid="26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  <p:bldP spid="42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759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1825625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88622-3AC1-4D05-B754-FBE3C63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4EE925F-59BF-48E2-AB32-662A2C43678C}"/>
              </a:ext>
            </a:extLst>
          </p:cNvPr>
          <p:cNvGrpSpPr/>
          <p:nvPr/>
        </p:nvGrpSpPr>
        <p:grpSpPr>
          <a:xfrm>
            <a:off x="4528924" y="316171"/>
            <a:ext cx="4350645" cy="874712"/>
            <a:chOff x="1407924" y="1868483"/>
            <a:chExt cx="4350645" cy="8747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A75E7F-BC7A-47A1-98E0-990505DB2815}"/>
                </a:ext>
              </a:extLst>
            </p:cNvPr>
            <p:cNvSpPr/>
            <p:nvPr/>
          </p:nvSpPr>
          <p:spPr>
            <a:xfrm>
              <a:off x="1407924" y="1868484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6">
              <a:extLst>
                <a:ext uri="{FF2B5EF4-FFF2-40B4-BE49-F238E27FC236}">
                  <a16:creationId xmlns:a16="http://schemas.microsoft.com/office/drawing/2014/main" id="{7A4BC0A0-2C89-4C2C-8122-E9F95AF4C363}"/>
                </a:ext>
              </a:extLst>
            </p:cNvPr>
            <p:cNvSpPr/>
            <p:nvPr/>
          </p:nvSpPr>
          <p:spPr>
            <a:xfrm>
              <a:off x="3330055" y="2131290"/>
              <a:ext cx="38560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/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/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blipFill>
                <a:blip r:embed="rId3"/>
                <a:stretch>
                  <a:fillRect l="-5978" r="-32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481EBA-1ABF-4BE7-BCA4-8EDE026970CE}"/>
                  </a:ext>
                </a:extLst>
              </p:cNvPr>
              <p:cNvSpPr txBox="1"/>
              <p:nvPr/>
            </p:nvSpPr>
            <p:spPr>
              <a:xfrm>
                <a:off x="212051" y="2472710"/>
                <a:ext cx="1157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481EBA-1ABF-4BE7-BCA4-8EDE0269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1" y="2472710"/>
                <a:ext cx="1157112" cy="369332"/>
              </a:xfrm>
              <a:prstGeom prst="rect">
                <a:avLst/>
              </a:prstGeom>
              <a:blipFill>
                <a:blip r:embed="rId4"/>
                <a:stretch>
                  <a:fillRect l="-6316" t="-1667" r="-210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69484F-7C40-49BB-9D00-F2D3BACA6152}"/>
                  </a:ext>
                </a:extLst>
              </p:cNvPr>
              <p:cNvSpPr/>
              <p:nvPr/>
            </p:nvSpPr>
            <p:spPr>
              <a:xfrm>
                <a:off x="1413524" y="1857411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69484F-7C40-49BB-9D00-F2D3BACA6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24" y="1857411"/>
                <a:ext cx="385606" cy="369332"/>
              </a:xfrm>
              <a:prstGeom prst="rect">
                <a:avLst/>
              </a:prstGeom>
              <a:blipFill>
                <a:blip r:embed="rId5"/>
                <a:stretch>
                  <a:fillRect l="-7692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F53E19-7E1B-474A-9C44-A5D6275570E6}"/>
                  </a:ext>
                </a:extLst>
              </p:cNvPr>
              <p:cNvSpPr/>
              <p:nvPr/>
            </p:nvSpPr>
            <p:spPr>
              <a:xfrm>
                <a:off x="1887853" y="2318152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F53E19-7E1B-474A-9C44-A5D627557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53" y="2318152"/>
                <a:ext cx="1176730" cy="1070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E915FD-F90C-4554-9D41-71C40A880104}"/>
              </a:ext>
            </a:extLst>
          </p:cNvPr>
          <p:cNvSpPr txBox="1"/>
          <p:nvPr/>
        </p:nvSpPr>
        <p:spPr>
          <a:xfrm>
            <a:off x="1711769" y="3309833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symmetric</a:t>
            </a:r>
            <a:endParaRPr lang="zh-TW" altLang="en-US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CA5013-BD68-48CF-9557-E27B0D06DC6D}"/>
              </a:ext>
            </a:extLst>
          </p:cNvPr>
          <p:cNvSpPr/>
          <p:nvPr/>
        </p:nvSpPr>
        <p:spPr>
          <a:xfrm>
            <a:off x="1413524" y="2290121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435E55-AEA0-40C4-B292-476B77D6DB9C}"/>
              </a:ext>
            </a:extLst>
          </p:cNvPr>
          <p:cNvSpPr/>
          <p:nvPr/>
        </p:nvSpPr>
        <p:spPr>
          <a:xfrm>
            <a:off x="1876978" y="1857411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7C8AC8-2B7D-45E6-988A-95EC1BF35385}"/>
                  </a:ext>
                </a:extLst>
              </p:cNvPr>
              <p:cNvSpPr txBox="1"/>
              <p:nvPr/>
            </p:nvSpPr>
            <p:spPr>
              <a:xfrm>
                <a:off x="3180768" y="2513902"/>
                <a:ext cx="1390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7C8AC8-2B7D-45E6-988A-95EC1BF3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768" y="2513902"/>
                <a:ext cx="1390765" cy="369332"/>
              </a:xfrm>
              <a:prstGeom prst="rect">
                <a:avLst/>
              </a:prstGeom>
              <a:blipFill>
                <a:blip r:embed="rId7"/>
                <a:stretch>
                  <a:fillRect l="-5702" t="-1639" r="-1754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104265-891C-4F86-91B8-343041942D9A}"/>
                  </a:ext>
                </a:extLst>
              </p:cNvPr>
              <p:cNvSpPr/>
              <p:nvPr/>
            </p:nvSpPr>
            <p:spPr>
              <a:xfrm>
                <a:off x="4580445" y="1870572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104265-891C-4F86-91B8-343041942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445" y="1870572"/>
                <a:ext cx="385606" cy="369332"/>
              </a:xfrm>
              <a:prstGeom prst="rect">
                <a:avLst/>
              </a:prstGeom>
              <a:blipFill>
                <a:blip r:embed="rId8"/>
                <a:stretch>
                  <a:fillRect l="-12121" t="-22581" r="-30303" b="-48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F1207A-F0E1-4E42-8254-5C577C5C29E4}"/>
                  </a:ext>
                </a:extLst>
              </p:cNvPr>
              <p:cNvSpPr/>
              <p:nvPr/>
            </p:nvSpPr>
            <p:spPr>
              <a:xfrm>
                <a:off x="5054774" y="2331313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F1207A-F0E1-4E42-8254-5C577C5C2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74" y="2331313"/>
                <a:ext cx="1176730" cy="10709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BC768A-F000-498A-9783-70F489F719D8}"/>
              </a:ext>
            </a:extLst>
          </p:cNvPr>
          <p:cNvSpPr txBox="1"/>
          <p:nvPr/>
        </p:nvSpPr>
        <p:spPr>
          <a:xfrm>
            <a:off x="4904053" y="3318238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symmetric</a:t>
            </a:r>
            <a:endParaRPr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804992-3BA3-4AF8-A255-ED5F8916837E}"/>
              </a:ext>
            </a:extLst>
          </p:cNvPr>
          <p:cNvSpPr/>
          <p:nvPr/>
        </p:nvSpPr>
        <p:spPr>
          <a:xfrm>
            <a:off x="4580445" y="2303282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D8AC912-080F-4C08-BE43-39777FC862F7}"/>
              </a:ext>
            </a:extLst>
          </p:cNvPr>
          <p:cNvSpPr/>
          <p:nvPr/>
        </p:nvSpPr>
        <p:spPr>
          <a:xfrm>
            <a:off x="5043899" y="1870572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5D2B320-0C54-4F48-B6D7-EE2D2094F567}"/>
              </a:ext>
            </a:extLst>
          </p:cNvPr>
          <p:cNvGrpSpPr/>
          <p:nvPr/>
        </p:nvGrpSpPr>
        <p:grpSpPr>
          <a:xfrm>
            <a:off x="6503503" y="1904541"/>
            <a:ext cx="2294777" cy="1531674"/>
            <a:chOff x="5738165" y="4108097"/>
            <a:chExt cx="2294777" cy="1531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A6F2EEC-DCBC-4F02-AC20-5FB34C6B04C6}"/>
                    </a:ext>
                  </a:extLst>
                </p:cNvPr>
                <p:cNvSpPr txBox="1"/>
                <p:nvPr/>
              </p:nvSpPr>
              <p:spPr>
                <a:xfrm>
                  <a:off x="5738165" y="4734973"/>
                  <a:ext cx="5815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A6F2EEC-DCBC-4F02-AC20-5FB34C6B0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65" y="4734973"/>
                  <a:ext cx="58150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2632" r="-526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DB17A6B2-A243-4B2F-A8FD-B4B417D12BB2}"/>
                    </a:ext>
                  </a:extLst>
                </p:cNvPr>
                <p:cNvSpPr/>
                <p:nvPr/>
              </p:nvSpPr>
              <p:spPr>
                <a:xfrm>
                  <a:off x="6381883" y="4108097"/>
                  <a:ext cx="385606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DB17A6B2-A243-4B2F-A8FD-B4B417D1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883" y="4108097"/>
                  <a:ext cx="38560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061" b="-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DEBDCC4-67C1-4E34-A147-08CBEE732C17}"/>
                    </a:ext>
                  </a:extLst>
                </p:cNvPr>
                <p:cNvSpPr/>
                <p:nvPr/>
              </p:nvSpPr>
              <p:spPr>
                <a:xfrm>
                  <a:off x="6856212" y="4568838"/>
                  <a:ext cx="1176730" cy="107093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DEBDCC4-67C1-4E34-A147-08CBEE732C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212" y="4568838"/>
                  <a:ext cx="1176730" cy="10709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A313D28-4AC9-49AC-811C-DB7082C566D5}"/>
                </a:ext>
              </a:extLst>
            </p:cNvPr>
            <p:cNvSpPr/>
            <p:nvPr/>
          </p:nvSpPr>
          <p:spPr>
            <a:xfrm>
              <a:off x="6381883" y="4540807"/>
              <a:ext cx="385606" cy="10988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0</a:t>
              </a:r>
              <a:endParaRPr lang="zh-TW" altLang="en-US" sz="24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4D85D6-80D8-4F25-B49C-3777A77DA632}"/>
                </a:ext>
              </a:extLst>
            </p:cNvPr>
            <p:cNvSpPr/>
            <p:nvPr/>
          </p:nvSpPr>
          <p:spPr>
            <a:xfrm>
              <a:off x="6845337" y="4108097"/>
              <a:ext cx="1176730" cy="3865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0</a:t>
              </a:r>
              <a:endParaRPr lang="zh-TW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E7234B0-A0B5-42F5-9F43-ABD37611A993}"/>
                  </a:ext>
                </a:extLst>
              </p:cNvPr>
              <p:cNvSpPr txBox="1"/>
              <p:nvPr/>
            </p:nvSpPr>
            <p:spPr>
              <a:xfrm>
                <a:off x="622135" y="4138699"/>
                <a:ext cx="1836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E7234B0-A0B5-42F5-9F43-ABD3761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5" y="4138699"/>
                <a:ext cx="1836337" cy="369332"/>
              </a:xfrm>
              <a:prstGeom prst="rect">
                <a:avLst/>
              </a:prstGeom>
              <a:blipFill>
                <a:blip r:embed="rId13"/>
                <a:stretch>
                  <a:fillRect l="-3322" r="-365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3036507-6C18-448B-9015-1E9955017E1C}"/>
                  </a:ext>
                </a:extLst>
              </p:cNvPr>
              <p:cNvSpPr/>
              <p:nvPr/>
            </p:nvSpPr>
            <p:spPr>
              <a:xfrm>
                <a:off x="2843549" y="4711698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3036507-6C18-448B-9015-1E9955017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49" y="4711698"/>
                <a:ext cx="385606" cy="369332"/>
              </a:xfrm>
              <a:prstGeom prst="rect">
                <a:avLst/>
              </a:prstGeom>
              <a:blipFill>
                <a:blip r:embed="rId14"/>
                <a:stretch>
                  <a:fillRect l="-6061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B322B6F-9F0C-4947-A50B-FE8CB257F129}"/>
                  </a:ext>
                </a:extLst>
              </p:cNvPr>
              <p:cNvSpPr/>
              <p:nvPr/>
            </p:nvSpPr>
            <p:spPr>
              <a:xfrm>
                <a:off x="3317878" y="5172439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B322B6F-9F0C-4947-A50B-FE8CB257F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8" y="5172439"/>
                <a:ext cx="1176730" cy="10709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A51B0F7-9A9A-46C7-AABA-A769BC74852C}"/>
              </a:ext>
            </a:extLst>
          </p:cNvPr>
          <p:cNvSpPr/>
          <p:nvPr/>
        </p:nvSpPr>
        <p:spPr>
          <a:xfrm>
            <a:off x="2843549" y="5144408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D856E6-E3B4-4B7C-BD7A-32457BF91725}"/>
              </a:ext>
            </a:extLst>
          </p:cNvPr>
          <p:cNvSpPr/>
          <p:nvPr/>
        </p:nvSpPr>
        <p:spPr>
          <a:xfrm>
            <a:off x="3307003" y="4711698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E9DD70-E669-4A54-958D-C1E43B302F07}"/>
                  </a:ext>
                </a:extLst>
              </p:cNvPr>
              <p:cNvSpPr/>
              <p:nvPr/>
            </p:nvSpPr>
            <p:spPr>
              <a:xfrm>
                <a:off x="1087513" y="4711698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E9DD70-E669-4A54-958D-C1E43B30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13" y="4711698"/>
                <a:ext cx="385606" cy="369332"/>
              </a:xfrm>
              <a:prstGeom prst="rect">
                <a:avLst/>
              </a:prstGeom>
              <a:blipFill>
                <a:blip r:embed="rId16"/>
                <a:stretch>
                  <a:fillRect l="-6061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259ECD1-F233-482E-9A5B-D978F25A959F}"/>
                  </a:ext>
                </a:extLst>
              </p:cNvPr>
              <p:cNvSpPr/>
              <p:nvPr/>
            </p:nvSpPr>
            <p:spPr>
              <a:xfrm>
                <a:off x="1561842" y="5172439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259ECD1-F233-482E-9A5B-D978F25A9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42" y="5172439"/>
                <a:ext cx="1176730" cy="10709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>
            <a:extLst>
              <a:ext uri="{FF2B5EF4-FFF2-40B4-BE49-F238E27FC236}">
                <a16:creationId xmlns:a16="http://schemas.microsoft.com/office/drawing/2014/main" id="{FB0BAED5-7653-4DE7-A8C4-641E7ADBD712}"/>
              </a:ext>
            </a:extLst>
          </p:cNvPr>
          <p:cNvSpPr/>
          <p:nvPr/>
        </p:nvSpPr>
        <p:spPr>
          <a:xfrm>
            <a:off x="1087513" y="5144408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6F1EDA2-5907-43B8-89D5-74438BFFF56C}"/>
              </a:ext>
            </a:extLst>
          </p:cNvPr>
          <p:cNvSpPr/>
          <p:nvPr/>
        </p:nvSpPr>
        <p:spPr>
          <a:xfrm>
            <a:off x="1550967" y="4711698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904C67-1BAD-438E-9FF6-54F8184A5B00}"/>
                  </a:ext>
                </a:extLst>
              </p:cNvPr>
              <p:cNvSpPr/>
              <p:nvPr/>
            </p:nvSpPr>
            <p:spPr>
              <a:xfrm>
                <a:off x="4636868" y="4711628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904C67-1BAD-438E-9FF6-54F8184A5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68" y="4711628"/>
                <a:ext cx="385606" cy="369332"/>
              </a:xfrm>
              <a:prstGeom prst="rect">
                <a:avLst/>
              </a:prstGeom>
              <a:blipFill>
                <a:blip r:embed="rId18"/>
                <a:stretch>
                  <a:fillRect l="-6154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39809-36E3-40BB-B2DC-208113793E6E}"/>
                  </a:ext>
                </a:extLst>
              </p:cNvPr>
              <p:cNvSpPr/>
              <p:nvPr/>
            </p:nvSpPr>
            <p:spPr>
              <a:xfrm>
                <a:off x="5111197" y="5172369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39809-36E3-40BB-B2DC-208113793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7" y="5172369"/>
                <a:ext cx="1176730" cy="10709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89DBC0F8-BA58-4C89-8EBB-029A10E8A79F}"/>
              </a:ext>
            </a:extLst>
          </p:cNvPr>
          <p:cNvSpPr/>
          <p:nvPr/>
        </p:nvSpPr>
        <p:spPr>
          <a:xfrm>
            <a:off x="4636868" y="5144338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8DC02A3-AF01-4C03-A9BA-1BC4DE6ACF23}"/>
              </a:ext>
            </a:extLst>
          </p:cNvPr>
          <p:cNvSpPr/>
          <p:nvPr/>
        </p:nvSpPr>
        <p:spPr>
          <a:xfrm>
            <a:off x="5100322" y="4711628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624E84B-5E66-4A3F-977D-FFF4009B17CD}"/>
                  </a:ext>
                </a:extLst>
              </p:cNvPr>
              <p:cNvSpPr txBox="1"/>
              <p:nvPr/>
            </p:nvSpPr>
            <p:spPr>
              <a:xfrm>
                <a:off x="6452810" y="526747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624E84B-5E66-4A3F-977D-FFF4009B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10" y="5267478"/>
                <a:ext cx="298159" cy="369332"/>
              </a:xfrm>
              <a:prstGeom prst="rect">
                <a:avLst/>
              </a:prstGeom>
              <a:blipFill>
                <a:blip r:embed="rId20"/>
                <a:stretch>
                  <a:fillRect l="-10417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142719-8C9A-47EB-AA62-394B265E7EB1}"/>
                  </a:ext>
                </a:extLst>
              </p:cNvPr>
              <p:cNvSpPr/>
              <p:nvPr/>
            </p:nvSpPr>
            <p:spPr>
              <a:xfrm>
                <a:off x="6879237" y="4686956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142719-8C9A-47EB-AA62-394B265E7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37" y="4686956"/>
                <a:ext cx="385606" cy="369332"/>
              </a:xfrm>
              <a:prstGeom prst="rect">
                <a:avLst/>
              </a:prstGeom>
              <a:blipFill>
                <a:blip r:embed="rId21"/>
                <a:stretch>
                  <a:fillRect l="-6061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D2AF95A-1DAC-4E5B-8E48-934607DCA01F}"/>
                  </a:ext>
                </a:extLst>
              </p:cNvPr>
              <p:cNvSpPr/>
              <p:nvPr/>
            </p:nvSpPr>
            <p:spPr>
              <a:xfrm>
                <a:off x="7353566" y="5147697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D2AF95A-1DAC-4E5B-8E48-934607DCA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6" y="5147697"/>
                <a:ext cx="1176730" cy="1070933"/>
              </a:xfrm>
              <a:prstGeom prst="rect">
                <a:avLst/>
              </a:prstGeom>
              <a:blipFill>
                <a:blip r:embed="rId22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33322619-2551-4021-B065-1C7EA3D73567}"/>
              </a:ext>
            </a:extLst>
          </p:cNvPr>
          <p:cNvSpPr/>
          <p:nvPr/>
        </p:nvSpPr>
        <p:spPr>
          <a:xfrm>
            <a:off x="6879237" y="5119666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092E8E-51D4-42FE-93D8-436CEBEE9EC3}"/>
              </a:ext>
            </a:extLst>
          </p:cNvPr>
          <p:cNvSpPr/>
          <p:nvPr/>
        </p:nvSpPr>
        <p:spPr>
          <a:xfrm>
            <a:off x="7342691" y="4686956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0624272-F987-46EA-81BD-03C0F633DD5E}"/>
              </a:ext>
            </a:extLst>
          </p:cNvPr>
          <p:cNvSpPr txBox="1"/>
          <p:nvPr/>
        </p:nvSpPr>
        <p:spPr>
          <a:xfrm>
            <a:off x="7715625" y="2957990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ortho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ED6AEC5-8C12-4FFB-892C-B1728EE09448}"/>
              </a:ext>
            </a:extLst>
          </p:cNvPr>
          <p:cNvSpPr txBox="1"/>
          <p:nvPr/>
        </p:nvSpPr>
        <p:spPr>
          <a:xfrm>
            <a:off x="7532827" y="3441343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ortho</a:t>
            </a:r>
            <a:endParaRPr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2DC508-9427-49A6-8A80-CAF60D337E85}"/>
              </a:ext>
            </a:extLst>
          </p:cNvPr>
          <p:cNvSpPr/>
          <p:nvPr/>
        </p:nvSpPr>
        <p:spPr>
          <a:xfrm>
            <a:off x="7366614" y="5110937"/>
            <a:ext cx="1176730" cy="1116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C8F44C-B776-4C9D-8E44-AC517FE48F74}"/>
              </a:ext>
            </a:extLst>
          </p:cNvPr>
          <p:cNvSpPr/>
          <p:nvPr/>
        </p:nvSpPr>
        <p:spPr>
          <a:xfrm>
            <a:off x="4500408" y="1794550"/>
            <a:ext cx="1867096" cy="1976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F5DBF41-6ED1-4C03-B5E3-B2F08A5BF8FB}"/>
              </a:ext>
            </a:extLst>
          </p:cNvPr>
          <p:cNvCxnSpPr/>
          <p:nvPr/>
        </p:nvCxnSpPr>
        <p:spPr>
          <a:xfrm>
            <a:off x="6389698" y="3778527"/>
            <a:ext cx="976916" cy="131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B407DC1-C749-413F-9CFA-769C2CEDF97E}"/>
              </a:ext>
            </a:extLst>
          </p:cNvPr>
          <p:cNvSpPr txBox="1"/>
          <p:nvPr/>
        </p:nvSpPr>
        <p:spPr>
          <a:xfrm>
            <a:off x="355698" y="2974480"/>
            <a:ext cx="679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sym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EDBCA00-D9F8-4BD9-A9C3-7492B2DE56C6}"/>
              </a:ext>
            </a:extLst>
          </p:cNvPr>
          <p:cNvSpPr txBox="1"/>
          <p:nvPr/>
        </p:nvSpPr>
        <p:spPr>
          <a:xfrm>
            <a:off x="147889" y="1558834"/>
            <a:ext cx="1068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ortho</a:t>
            </a:r>
            <a:endParaRPr lang="zh-TW" altLang="en-US" sz="2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7DFE095-8ECE-49FC-90DF-3AF4F4688586}"/>
              </a:ext>
            </a:extLst>
          </p:cNvPr>
          <p:cNvCxnSpPr>
            <a:cxnSpLocks/>
          </p:cNvCxnSpPr>
          <p:nvPr/>
        </p:nvCxnSpPr>
        <p:spPr>
          <a:xfrm>
            <a:off x="697117" y="2802520"/>
            <a:ext cx="0" cy="292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631E01D-8ACE-4649-9FB8-38981A5E2889}"/>
              </a:ext>
            </a:extLst>
          </p:cNvPr>
          <p:cNvCxnSpPr>
            <a:cxnSpLocks/>
          </p:cNvCxnSpPr>
          <p:nvPr/>
        </p:nvCxnSpPr>
        <p:spPr>
          <a:xfrm flipV="1">
            <a:off x="411480" y="2003421"/>
            <a:ext cx="233202" cy="46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8552BCB7-7456-4D64-91A6-7819E8B74BBF}"/>
              </a:ext>
            </a:extLst>
          </p:cNvPr>
          <p:cNvCxnSpPr>
            <a:cxnSpLocks/>
          </p:cNvCxnSpPr>
          <p:nvPr/>
        </p:nvCxnSpPr>
        <p:spPr>
          <a:xfrm flipH="1" flipV="1">
            <a:off x="760867" y="1948786"/>
            <a:ext cx="159264" cy="57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6" grpId="0" animBg="1"/>
      <p:bldP spid="47" grpId="0"/>
      <p:bldP spid="48" grpId="0" animBg="1"/>
      <p:bldP spid="49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15" grpId="0" animBg="1"/>
      <p:bldP spid="75" grpId="0" animBg="1"/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88622-3AC1-4D05-B754-FBE3C63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4EE925F-59BF-48E2-AB32-662A2C43678C}"/>
              </a:ext>
            </a:extLst>
          </p:cNvPr>
          <p:cNvGrpSpPr/>
          <p:nvPr/>
        </p:nvGrpSpPr>
        <p:grpSpPr>
          <a:xfrm>
            <a:off x="4528924" y="316171"/>
            <a:ext cx="4350645" cy="874712"/>
            <a:chOff x="1407924" y="1868483"/>
            <a:chExt cx="4350645" cy="8747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A75E7F-BC7A-47A1-98E0-990505DB2815}"/>
                </a:ext>
              </a:extLst>
            </p:cNvPr>
            <p:cNvSpPr/>
            <p:nvPr/>
          </p:nvSpPr>
          <p:spPr>
            <a:xfrm>
              <a:off x="1407924" y="1868484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6">
              <a:extLst>
                <a:ext uri="{FF2B5EF4-FFF2-40B4-BE49-F238E27FC236}">
                  <a16:creationId xmlns:a16="http://schemas.microsoft.com/office/drawing/2014/main" id="{7A4BC0A0-2C89-4C2C-8122-E9F95AF4C363}"/>
                </a:ext>
              </a:extLst>
            </p:cNvPr>
            <p:cNvSpPr/>
            <p:nvPr/>
          </p:nvSpPr>
          <p:spPr>
            <a:xfrm>
              <a:off x="3330055" y="2131290"/>
              <a:ext cx="38560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/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92A7DFC-6E4C-4913-9087-3E19369DE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3" y="1868483"/>
                  <a:ext cx="1999366" cy="87471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/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A9C493-47DB-44D4-8F81-8CD0DC78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053" y="1225491"/>
                <a:ext cx="1120178" cy="369332"/>
              </a:xfrm>
              <a:prstGeom prst="rect">
                <a:avLst/>
              </a:prstGeom>
              <a:blipFill>
                <a:blip r:embed="rId3"/>
                <a:stretch>
                  <a:fillRect l="-5978" r="-32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E7234B0-A0B5-42F5-9F43-ABD37611A993}"/>
                  </a:ext>
                </a:extLst>
              </p:cNvPr>
              <p:cNvSpPr txBox="1"/>
              <p:nvPr/>
            </p:nvSpPr>
            <p:spPr>
              <a:xfrm>
                <a:off x="607189" y="1763176"/>
                <a:ext cx="1836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E7234B0-A0B5-42F5-9F43-ABD3761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89" y="1763176"/>
                <a:ext cx="1836337" cy="369332"/>
              </a:xfrm>
              <a:prstGeom prst="rect">
                <a:avLst/>
              </a:prstGeom>
              <a:blipFill>
                <a:blip r:embed="rId4"/>
                <a:stretch>
                  <a:fillRect l="-3654" r="-33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3036507-6C18-448B-9015-1E9955017E1C}"/>
                  </a:ext>
                </a:extLst>
              </p:cNvPr>
              <p:cNvSpPr/>
              <p:nvPr/>
            </p:nvSpPr>
            <p:spPr>
              <a:xfrm>
                <a:off x="2261276" y="2399856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3036507-6C18-448B-9015-1E9955017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76" y="2399856"/>
                <a:ext cx="385606" cy="369332"/>
              </a:xfrm>
              <a:prstGeom prst="rect">
                <a:avLst/>
              </a:prstGeom>
              <a:blipFill>
                <a:blip r:embed="rId5"/>
                <a:stretch>
                  <a:fillRect l="-7692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B322B6F-9F0C-4947-A50B-FE8CB257F129}"/>
                  </a:ext>
                </a:extLst>
              </p:cNvPr>
              <p:cNvSpPr/>
              <p:nvPr/>
            </p:nvSpPr>
            <p:spPr>
              <a:xfrm>
                <a:off x="2735605" y="2860597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B322B6F-9F0C-4947-A50B-FE8CB257F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605" y="2860597"/>
                <a:ext cx="1176730" cy="1070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A51B0F7-9A9A-46C7-AABA-A769BC74852C}"/>
              </a:ext>
            </a:extLst>
          </p:cNvPr>
          <p:cNvSpPr/>
          <p:nvPr/>
        </p:nvSpPr>
        <p:spPr>
          <a:xfrm>
            <a:off x="2261276" y="2832566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D856E6-E3B4-4B7C-BD7A-32457BF91725}"/>
              </a:ext>
            </a:extLst>
          </p:cNvPr>
          <p:cNvSpPr/>
          <p:nvPr/>
        </p:nvSpPr>
        <p:spPr>
          <a:xfrm>
            <a:off x="2724730" y="2399856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E9DD70-E669-4A54-958D-C1E43B302F07}"/>
                  </a:ext>
                </a:extLst>
              </p:cNvPr>
              <p:cNvSpPr/>
              <p:nvPr/>
            </p:nvSpPr>
            <p:spPr>
              <a:xfrm>
                <a:off x="505240" y="2399856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E9DD70-E669-4A54-958D-C1E43B30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0" y="2399856"/>
                <a:ext cx="385606" cy="369332"/>
              </a:xfrm>
              <a:prstGeom prst="rect">
                <a:avLst/>
              </a:prstGeom>
              <a:blipFill>
                <a:blip r:embed="rId7"/>
                <a:stretch>
                  <a:fillRect l="-6154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259ECD1-F233-482E-9A5B-D978F25A959F}"/>
                  </a:ext>
                </a:extLst>
              </p:cNvPr>
              <p:cNvSpPr/>
              <p:nvPr/>
            </p:nvSpPr>
            <p:spPr>
              <a:xfrm>
                <a:off x="979569" y="2860597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259ECD1-F233-482E-9A5B-D978F25A9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9" y="2860597"/>
                <a:ext cx="1176730" cy="1070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>
            <a:extLst>
              <a:ext uri="{FF2B5EF4-FFF2-40B4-BE49-F238E27FC236}">
                <a16:creationId xmlns:a16="http://schemas.microsoft.com/office/drawing/2014/main" id="{FB0BAED5-7653-4DE7-A8C4-641E7ADBD712}"/>
              </a:ext>
            </a:extLst>
          </p:cNvPr>
          <p:cNvSpPr/>
          <p:nvPr/>
        </p:nvSpPr>
        <p:spPr>
          <a:xfrm>
            <a:off x="505240" y="2832566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6F1EDA2-5907-43B8-89D5-74438BFFF56C}"/>
              </a:ext>
            </a:extLst>
          </p:cNvPr>
          <p:cNvSpPr/>
          <p:nvPr/>
        </p:nvSpPr>
        <p:spPr>
          <a:xfrm>
            <a:off x="968694" y="2399856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904C67-1BAD-438E-9FF6-54F8184A5B00}"/>
                  </a:ext>
                </a:extLst>
              </p:cNvPr>
              <p:cNvSpPr/>
              <p:nvPr/>
            </p:nvSpPr>
            <p:spPr>
              <a:xfrm>
                <a:off x="4054595" y="2399786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904C67-1BAD-438E-9FF6-54F8184A5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95" y="2399786"/>
                <a:ext cx="385606" cy="369332"/>
              </a:xfrm>
              <a:prstGeom prst="rect">
                <a:avLst/>
              </a:prstGeom>
              <a:blipFill>
                <a:blip r:embed="rId9"/>
                <a:stretch>
                  <a:fillRect l="-6154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39809-36E3-40BB-B2DC-208113793E6E}"/>
                  </a:ext>
                </a:extLst>
              </p:cNvPr>
              <p:cNvSpPr/>
              <p:nvPr/>
            </p:nvSpPr>
            <p:spPr>
              <a:xfrm>
                <a:off x="4528924" y="2860527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39809-36E3-40BB-B2DC-208113793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24" y="2860527"/>
                <a:ext cx="1176730" cy="10709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89DBC0F8-BA58-4C89-8EBB-029A10E8A79F}"/>
              </a:ext>
            </a:extLst>
          </p:cNvPr>
          <p:cNvSpPr/>
          <p:nvPr/>
        </p:nvSpPr>
        <p:spPr>
          <a:xfrm>
            <a:off x="4054595" y="2832496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8DC02A3-AF01-4C03-A9BA-1BC4DE6ACF23}"/>
              </a:ext>
            </a:extLst>
          </p:cNvPr>
          <p:cNvSpPr/>
          <p:nvPr/>
        </p:nvSpPr>
        <p:spPr>
          <a:xfrm>
            <a:off x="4518049" y="2399786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FF94934-E06E-4816-9469-E962B6D9C195}"/>
                  </a:ext>
                </a:extLst>
              </p:cNvPr>
              <p:cNvSpPr txBox="1"/>
              <p:nvPr/>
            </p:nvSpPr>
            <p:spPr>
              <a:xfrm>
                <a:off x="466806" y="503909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FF94934-E06E-4816-9469-E962B6D9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6" y="5039094"/>
                <a:ext cx="298159" cy="369332"/>
              </a:xfrm>
              <a:prstGeom prst="rect">
                <a:avLst/>
              </a:prstGeom>
              <a:blipFill>
                <a:blip r:embed="rId11"/>
                <a:stretch>
                  <a:fillRect l="-10417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7462E8-2F11-476E-880D-BB9CF82F1E10}"/>
                  </a:ext>
                </a:extLst>
              </p:cNvPr>
              <p:cNvSpPr/>
              <p:nvPr/>
            </p:nvSpPr>
            <p:spPr>
              <a:xfrm>
                <a:off x="893233" y="4458572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7462E8-2F11-476E-880D-BB9CF82F1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3" y="4458572"/>
                <a:ext cx="385606" cy="369332"/>
              </a:xfrm>
              <a:prstGeom prst="rect">
                <a:avLst/>
              </a:prstGeom>
              <a:blipFill>
                <a:blip r:embed="rId12"/>
                <a:stretch>
                  <a:fillRect l="-7692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6FD76F4-BEFA-4B96-952D-F9AFEB79DC85}"/>
                  </a:ext>
                </a:extLst>
              </p:cNvPr>
              <p:cNvSpPr/>
              <p:nvPr/>
            </p:nvSpPr>
            <p:spPr>
              <a:xfrm>
                <a:off x="1367562" y="4919313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6FD76F4-BEFA-4B96-952D-F9AFEB79D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919313"/>
                <a:ext cx="1176730" cy="1070933"/>
              </a:xfrm>
              <a:prstGeom prst="rect">
                <a:avLst/>
              </a:prstGeom>
              <a:blipFill>
                <a:blip r:embed="rId13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F317D213-5079-428D-A5E7-61E302DBB532}"/>
              </a:ext>
            </a:extLst>
          </p:cNvPr>
          <p:cNvSpPr/>
          <p:nvPr/>
        </p:nvSpPr>
        <p:spPr>
          <a:xfrm>
            <a:off x="893233" y="4891282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6723DEA-9093-41DA-8AD8-87FB12C086B4}"/>
              </a:ext>
            </a:extLst>
          </p:cNvPr>
          <p:cNvSpPr/>
          <p:nvPr/>
        </p:nvSpPr>
        <p:spPr>
          <a:xfrm>
            <a:off x="1356687" y="4458572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CB76FCA9-E171-4011-9A1A-52882528127D}"/>
                  </a:ext>
                </a:extLst>
              </p:cNvPr>
              <p:cNvSpPr txBox="1"/>
              <p:nvPr/>
            </p:nvSpPr>
            <p:spPr>
              <a:xfrm>
                <a:off x="6391342" y="1873699"/>
                <a:ext cx="1390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CB76FCA9-E171-4011-9A1A-52882528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342" y="1873699"/>
                <a:ext cx="1390765" cy="369332"/>
              </a:xfrm>
              <a:prstGeom prst="rect">
                <a:avLst/>
              </a:prstGeom>
              <a:blipFill>
                <a:blip r:embed="rId14"/>
                <a:stretch>
                  <a:fillRect l="-5240" t="-1639" r="-131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79DBB9CE-D7D6-4642-8ABD-CC2059DE29AD}"/>
                  </a:ext>
                </a:extLst>
              </p:cNvPr>
              <p:cNvSpPr/>
              <p:nvPr/>
            </p:nvSpPr>
            <p:spPr>
              <a:xfrm>
                <a:off x="3965678" y="4930274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79DBB9CE-D7D6-4642-8ABD-CC2059DE2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678" y="4930274"/>
                <a:ext cx="385606" cy="369332"/>
              </a:xfrm>
              <a:prstGeom prst="rect">
                <a:avLst/>
              </a:prstGeom>
              <a:blipFill>
                <a:blip r:embed="rId15"/>
                <a:stretch>
                  <a:fillRect l="-13846" t="-22581" r="-30769" b="-48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2B0783C-754E-476B-AA70-89D509D1CBD4}"/>
                  </a:ext>
                </a:extLst>
              </p:cNvPr>
              <p:cNvSpPr/>
              <p:nvPr/>
            </p:nvSpPr>
            <p:spPr>
              <a:xfrm>
                <a:off x="4440007" y="5391015"/>
                <a:ext cx="709483" cy="6271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2B0783C-754E-476B-AA70-89D509D1C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07" y="5391015"/>
                <a:ext cx="709483" cy="627193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28580C40-F74F-47A6-8B8E-F184145427FB}"/>
              </a:ext>
            </a:extLst>
          </p:cNvPr>
          <p:cNvSpPr/>
          <p:nvPr/>
        </p:nvSpPr>
        <p:spPr>
          <a:xfrm>
            <a:off x="3965678" y="5362984"/>
            <a:ext cx="385606" cy="627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31DE1DA-5B99-4CCF-8A6C-0346AEB2132C}"/>
              </a:ext>
            </a:extLst>
          </p:cNvPr>
          <p:cNvSpPr/>
          <p:nvPr/>
        </p:nvSpPr>
        <p:spPr>
          <a:xfrm>
            <a:off x="4429132" y="4930274"/>
            <a:ext cx="720358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C861B6A2-CDF0-4203-9279-90284D77E1CB}"/>
                  </a:ext>
                </a:extLst>
              </p:cNvPr>
              <p:cNvSpPr txBox="1"/>
              <p:nvPr/>
            </p:nvSpPr>
            <p:spPr>
              <a:xfrm>
                <a:off x="2883435" y="503909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C861B6A2-CDF0-4203-9279-90284D77E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35" y="5039094"/>
                <a:ext cx="298159" cy="369332"/>
              </a:xfrm>
              <a:prstGeom prst="rect">
                <a:avLst/>
              </a:prstGeom>
              <a:blipFill>
                <a:blip r:embed="rId17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97F2137-A178-4A0E-B441-769CABFD4194}"/>
                  </a:ext>
                </a:extLst>
              </p:cNvPr>
              <p:cNvSpPr/>
              <p:nvPr/>
            </p:nvSpPr>
            <p:spPr>
              <a:xfrm>
                <a:off x="3509306" y="4458572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97F2137-A178-4A0E-B441-769CABFD4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06" y="4458572"/>
                <a:ext cx="385606" cy="369332"/>
              </a:xfrm>
              <a:prstGeom prst="rect">
                <a:avLst/>
              </a:prstGeom>
              <a:blipFill>
                <a:blip r:embed="rId18"/>
                <a:stretch>
                  <a:fillRect l="-7692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059F7060-2F72-4F94-A75F-B64886E958BF}"/>
              </a:ext>
            </a:extLst>
          </p:cNvPr>
          <p:cNvSpPr/>
          <p:nvPr/>
        </p:nvSpPr>
        <p:spPr>
          <a:xfrm>
            <a:off x="3509306" y="4891282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CE19AE6-1472-4756-BCED-4826763DB9A4}"/>
              </a:ext>
            </a:extLst>
          </p:cNvPr>
          <p:cNvSpPr/>
          <p:nvPr/>
        </p:nvSpPr>
        <p:spPr>
          <a:xfrm>
            <a:off x="3972760" y="4458572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EB217CB-91F8-49B0-A824-94E015103EFE}"/>
                  </a:ext>
                </a:extLst>
              </p:cNvPr>
              <p:cNvSpPr/>
              <p:nvPr/>
            </p:nvSpPr>
            <p:spPr>
              <a:xfrm>
                <a:off x="6900745" y="2393827"/>
                <a:ext cx="3856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EB217CB-91F8-49B0-A824-94E015103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45" y="2393827"/>
                <a:ext cx="385606" cy="369332"/>
              </a:xfrm>
              <a:prstGeom prst="rect">
                <a:avLst/>
              </a:prstGeom>
              <a:blipFill>
                <a:blip r:embed="rId19"/>
                <a:stretch>
                  <a:fillRect l="-12308" t="-24194" r="-30769" b="-46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B13D9E4-886F-4755-974D-57B812A61881}"/>
                  </a:ext>
                </a:extLst>
              </p:cNvPr>
              <p:cNvSpPr/>
              <p:nvPr/>
            </p:nvSpPr>
            <p:spPr>
              <a:xfrm>
                <a:off x="7375074" y="2854568"/>
                <a:ext cx="1176730" cy="1070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2400" dirty="0"/>
                  <a:t>’’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B13D9E4-886F-4755-974D-57B812A61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074" y="2854568"/>
                <a:ext cx="1176730" cy="10709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524E5CDB-1608-402A-B866-0AE319D97055}"/>
              </a:ext>
            </a:extLst>
          </p:cNvPr>
          <p:cNvSpPr/>
          <p:nvPr/>
        </p:nvSpPr>
        <p:spPr>
          <a:xfrm>
            <a:off x="6900745" y="2826537"/>
            <a:ext cx="385606" cy="1098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0AD23C2-69D1-4008-82A5-073A78BF8C64}"/>
              </a:ext>
            </a:extLst>
          </p:cNvPr>
          <p:cNvSpPr/>
          <p:nvPr/>
        </p:nvSpPr>
        <p:spPr>
          <a:xfrm>
            <a:off x="7364199" y="2393827"/>
            <a:ext cx="1176730" cy="386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B429E08C-8B60-468C-980C-29F53498779B}"/>
                  </a:ext>
                </a:extLst>
              </p:cNvPr>
              <p:cNvSpPr txBox="1"/>
              <p:nvPr/>
            </p:nvSpPr>
            <p:spPr>
              <a:xfrm>
                <a:off x="6104469" y="5114940"/>
                <a:ext cx="2023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B429E08C-8B60-468C-980C-29F53498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69" y="5114940"/>
                <a:ext cx="202337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E1DCBF09-F534-4B28-9D19-9C0A58A860B0}"/>
                  </a:ext>
                </a:extLst>
              </p:cNvPr>
              <p:cNvSpPr txBox="1"/>
              <p:nvPr/>
            </p:nvSpPr>
            <p:spPr>
              <a:xfrm>
                <a:off x="6748293" y="5750381"/>
                <a:ext cx="605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E1DCBF09-F534-4B28-9D19-9C0A58A86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93" y="5750381"/>
                <a:ext cx="605871" cy="369332"/>
              </a:xfrm>
              <a:prstGeom prst="rect">
                <a:avLst/>
              </a:prstGeom>
              <a:blipFill>
                <a:blip r:embed="rId22"/>
                <a:stretch>
                  <a:fillRect l="-5051" r="-1111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弧 7">
            <a:extLst>
              <a:ext uri="{FF2B5EF4-FFF2-40B4-BE49-F238E27FC236}">
                <a16:creationId xmlns:a16="http://schemas.microsoft.com/office/drawing/2014/main" id="{8F5C8875-33F6-4402-BF45-28046E999A55}"/>
              </a:ext>
            </a:extLst>
          </p:cNvPr>
          <p:cNvSpPr/>
          <p:nvPr/>
        </p:nvSpPr>
        <p:spPr>
          <a:xfrm rot="16200000">
            <a:off x="7654481" y="4615876"/>
            <a:ext cx="341353" cy="809401"/>
          </a:xfrm>
          <a:prstGeom prst="rightBrace">
            <a:avLst>
              <a:gd name="adj1" fmla="val 239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右大括弧 106">
            <a:extLst>
              <a:ext uri="{FF2B5EF4-FFF2-40B4-BE49-F238E27FC236}">
                <a16:creationId xmlns:a16="http://schemas.microsoft.com/office/drawing/2014/main" id="{94D9174B-021A-4BC0-BE92-75D29E6E65C4}"/>
              </a:ext>
            </a:extLst>
          </p:cNvPr>
          <p:cNvSpPr/>
          <p:nvPr/>
        </p:nvSpPr>
        <p:spPr>
          <a:xfrm rot="16200000">
            <a:off x="6495609" y="4450754"/>
            <a:ext cx="341353" cy="1123629"/>
          </a:xfrm>
          <a:prstGeom prst="rightBrace">
            <a:avLst>
              <a:gd name="adj1" fmla="val 239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F44B5B4-4DE3-4E02-B5A8-74F54ABFD2CF}"/>
              </a:ext>
            </a:extLst>
          </p:cNvPr>
          <p:cNvSpPr txBox="1"/>
          <p:nvPr/>
        </p:nvSpPr>
        <p:spPr>
          <a:xfrm>
            <a:off x="7420457" y="4395139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ortho</a:t>
            </a:r>
            <a:endParaRPr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552E138-BD1D-456C-AC86-B3F961C97FBC}"/>
              </a:ext>
            </a:extLst>
          </p:cNvPr>
          <p:cNvSpPr txBox="1"/>
          <p:nvPr/>
        </p:nvSpPr>
        <p:spPr>
          <a:xfrm>
            <a:off x="6214277" y="4403363"/>
            <a:ext cx="159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ortho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32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1" grpId="0" animBg="1"/>
      <p:bldP spid="92" grpId="0" animBg="1"/>
      <p:bldP spid="94" grpId="0"/>
      <p:bldP spid="95" grpId="0" animBg="1"/>
      <p:bldP spid="97" grpId="0" animBg="1"/>
      <p:bldP spid="98" grpId="0" animBg="1"/>
      <p:bldP spid="105" grpId="0"/>
      <p:bldP spid="106" grpId="0"/>
      <p:bldP spid="8" grpId="0" animBg="1"/>
      <p:bldP spid="107" grpId="0" animBg="1"/>
      <p:bldP spid="108" grpId="0"/>
      <p:bldP spid="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2674" y="4775354"/>
            <a:ext cx="556915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 and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2  </a:t>
            </a:r>
            <a:r>
              <a:rPr lang="en-US" altLang="zh-TW" sz="2400" dirty="0"/>
              <a:t>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33195"/>
              </p:ext>
            </p:extLst>
          </p:nvPr>
        </p:nvGraphicFramePr>
        <p:xfrm>
          <a:off x="1473815" y="2310497"/>
          <a:ext cx="18240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700" imgH="457200" progId="">
                  <p:embed/>
                </p:oleObj>
              </mc:Choice>
              <mc:Fallback>
                <p:oleObj name="Equation" r:id="rId2" imgW="901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815" y="2310497"/>
                        <a:ext cx="18240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6639"/>
              </p:ext>
            </p:extLst>
          </p:nvPr>
        </p:nvGraphicFramePr>
        <p:xfrm>
          <a:off x="4044187" y="5512139"/>
          <a:ext cx="4238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457200" progId="Equation.3">
                  <p:embed/>
                </p:oleObj>
              </mc:Choice>
              <mc:Fallback>
                <p:oleObj name="Equation" r:id="rId4" imgW="20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187" y="5512139"/>
                        <a:ext cx="4238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002674" y="3349396"/>
            <a:ext cx="4590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A has 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6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1</a:t>
            </a:r>
            <a:r>
              <a:rPr lang="en-US" altLang="zh-TW" sz="24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02674" y="3884789"/>
            <a:ext cx="7782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with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and</a:t>
            </a:r>
          </a:p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[ 2  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5832179" y="2408672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01078" y="4558681"/>
            <a:ext cx="1753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1"/>
          </p:cNvCxnSpPr>
          <p:nvPr/>
        </p:nvCxnSpPr>
        <p:spPr>
          <a:xfrm flipH="1" flipV="1">
            <a:off x="3450869" y="4487176"/>
            <a:ext cx="3450209" cy="302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1"/>
          </p:cNvCxnSpPr>
          <p:nvPr/>
        </p:nvCxnSpPr>
        <p:spPr>
          <a:xfrm flipH="1" flipV="1">
            <a:off x="6581328" y="4300287"/>
            <a:ext cx="319750" cy="4892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 animBg="1"/>
      <p:bldP spid="16" grpId="0" animBg="1"/>
      <p:bldP spid="1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blipFill rotWithShape="0">
                <a:blip r:embed="rId2"/>
                <a:stretch>
                  <a:fillRect r="-3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" y="909531"/>
            <a:ext cx="2311400" cy="1104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5036" y="2238441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2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35" y="357897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blipFill rotWithShape="0"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blipFill rotWithShape="0">
                <a:blip r:embed="rId5"/>
                <a:stretch>
                  <a:fillRect l="-2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551483" y="1583641"/>
            <a:ext cx="342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 is an orthogonal</a:t>
            </a:r>
            <a:r>
              <a:rPr lang="zh-TW" altLang="en-US" sz="2400" dirty="0"/>
              <a:t> </a:t>
            </a:r>
            <a:r>
              <a:rPr lang="en-US" altLang="zh-TW" sz="2400" dirty="0"/>
              <a:t>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5517162" y="961307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4075045" y="2881974"/>
            <a:ext cx="1091803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008517" y="2099682"/>
            <a:ext cx="126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Gram-</a:t>
            </a:r>
          </a:p>
          <a:p>
            <a:r>
              <a:rPr lang="en-US" altLang="zh-TW" sz="2400" dirty="0">
                <a:sym typeface="Symbol" pitchFamily="18" charset="2"/>
              </a:rPr>
              <a:t>Schmidt </a:t>
            </a:r>
            <a:endParaRPr lang="zh-TW" altLang="en-US" sz="2400" dirty="0"/>
          </a:p>
        </p:txBody>
      </p:sp>
      <p:sp>
        <p:nvSpPr>
          <p:cNvPr id="27" name="向右箭號 26"/>
          <p:cNvSpPr/>
          <p:nvPr/>
        </p:nvSpPr>
        <p:spPr>
          <a:xfrm>
            <a:off x="3230861" y="4329817"/>
            <a:ext cx="1935987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72578" y="3269408"/>
            <a:ext cx="1199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156982" y="4628227"/>
            <a:ext cx="2115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20965" y="73928"/>
            <a:ext cx="7121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/>
              <a:t>Example of Diagonalization of Symmetric Matrix</a:t>
            </a:r>
            <a:endParaRPr lang="zh-TW" altLang="en-US" sz="28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1572262" y="3486596"/>
            <a:ext cx="245343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orthogonal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81984" y="2116455"/>
            <a:ext cx="192440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3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  <p:bldP spid="13" grpId="0"/>
      <p:bldP spid="14" grpId="0"/>
      <p:bldP spid="16" grpId="0"/>
      <p:bldP spid="19" grpId="0"/>
      <p:bldP spid="21" grpId="0" animBg="1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/>
      <p:bldP spid="31" grpId="0"/>
      <p:bldP spid="32" grpId="0"/>
      <p:bldP spid="36" grpId="0"/>
      <p:bldP spid="25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378896" y="1947030"/>
            <a:ext cx="6238127" cy="901444"/>
            <a:chOff x="1378896" y="1947030"/>
            <a:chExt cx="6238127" cy="901444"/>
          </a:xfrm>
        </p:grpSpPr>
        <p:sp>
          <p:nvSpPr>
            <p:cNvPr id="4" name="矩形 3"/>
            <p:cNvSpPr/>
            <p:nvPr/>
          </p:nvSpPr>
          <p:spPr>
            <a:xfrm>
              <a:off x="1378896" y="1970082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3489828" y="2005782"/>
              <a:ext cx="1945629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flipH="1">
              <a:off x="3489828" y="2499376"/>
              <a:ext cx="1887334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786961" y="4453362"/>
            <a:ext cx="78966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Finding an orthonormal basis consisting of eigenvectors of </a:t>
            </a:r>
            <a:r>
              <a:rPr lang="en-US" altLang="zh-TW" sz="2400" i="1" dirty="0"/>
              <a:t>A</a:t>
            </a:r>
            <a:br>
              <a:rPr lang="en-US" altLang="zh-TW" sz="2400" i="1" dirty="0"/>
            </a:br>
            <a:r>
              <a:rPr lang="en-US" altLang="zh-TW" sz="2400" dirty="0">
                <a:sym typeface="Symbol" pitchFamily="18" charset="2"/>
              </a:rPr>
              <a:t>  (1) Compute all distinct eigenvalues 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(2) Determine the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(3) Get an orthonormal basis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 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for each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(4)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Academy Engraved LET" pitchFamily="2" charset="0"/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is an orthonormal basis for </a:t>
            </a:r>
            <a:r>
              <a:rPr lang="en-US" altLang="zh-TW" sz="2400" i="1" dirty="0"/>
              <a:t>A</a:t>
            </a:r>
            <a:r>
              <a:rPr lang="en-US" altLang="zh-TW" sz="2400" dirty="0"/>
              <a:t>.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8896" y="3704412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7070" y="3706707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21004" y="1370866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914587" y="4919828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49872" y="5272015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14587" y="5656091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9872" y="5968067"/>
            <a:ext cx="7472856" cy="47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</a:t>
            </a:r>
            <a:br>
              <a:rPr lang="en-US" altLang="zh-TW" dirty="0"/>
            </a:br>
            <a:r>
              <a:rPr lang="en-US" altLang="zh-TW" dirty="0"/>
              <a:t>Symmetric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74077" y="55706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88371" y="41226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62035" y="41944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95592" y="26853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76093" y="42799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93172" y="42799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40274" y="29739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201686" y="35141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30184" y="38099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67780" y="37844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165986" y="5961824"/>
            <a:ext cx="281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A is symmetric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" y="1932620"/>
            <a:ext cx="216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Orthonormal  basis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696003" y="879238"/>
            <a:ext cx="4600575" cy="1108459"/>
            <a:chOff x="4696003" y="879238"/>
            <a:chExt cx="4600575" cy="11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88" r="-234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469" r="-312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580" r="-229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>
              <a:endCxn id="30" idx="0"/>
            </p:cNvCxnSpPr>
            <p:nvPr/>
          </p:nvCxnSpPr>
          <p:spPr>
            <a:xfrm flipH="1">
              <a:off x="5730793" y="1306147"/>
              <a:ext cx="95999" cy="2859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6715125" y="1289816"/>
              <a:ext cx="78047" cy="3285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8299571" y="1275742"/>
              <a:ext cx="66250" cy="360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手繪多邊形 37"/>
          <p:cNvSpPr/>
          <p:nvPr/>
        </p:nvSpPr>
        <p:spPr>
          <a:xfrm>
            <a:off x="2146300" y="2248576"/>
            <a:ext cx="948075" cy="507324"/>
          </a:xfrm>
          <a:custGeom>
            <a:avLst/>
            <a:gdLst>
              <a:gd name="connsiteX0" fmla="*/ 736600 w 948075"/>
              <a:gd name="connsiteY0" fmla="*/ 507324 h 507324"/>
              <a:gd name="connsiteX1" fmla="*/ 901700 w 948075"/>
              <a:gd name="connsiteY1" fmla="*/ 24724 h 507324"/>
              <a:gd name="connsiteX2" fmla="*/ 0 w 948075"/>
              <a:gd name="connsiteY2" fmla="*/ 113624 h 5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075" h="507324">
                <a:moveTo>
                  <a:pt x="736600" y="507324"/>
                </a:moveTo>
                <a:cubicBezTo>
                  <a:pt x="880533" y="298832"/>
                  <a:pt x="1024467" y="90341"/>
                  <a:pt x="901700" y="24724"/>
                </a:cubicBezTo>
                <a:cubicBezTo>
                  <a:pt x="778933" y="-40893"/>
                  <a:pt x="389466" y="36365"/>
                  <a:pt x="0" y="113624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  <p:bldP spid="27" grpId="0"/>
      <p:bldP spid="28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5081" y="3478163"/>
            <a:ext cx="701461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i="1" dirty="0" err="1"/>
              <a:t>P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= 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9463" y="2086665"/>
            <a:ext cx="716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1400" y="1625000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1" y="4102994"/>
            <a:ext cx="7890767" cy="196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symmetric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202" t="-25806" r="-7803" b="-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7774" y="2090530"/>
            <a:ext cx="137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 A</a:t>
            </a:r>
            <a:r>
              <a:rPr lang="en-US" altLang="zh-TW" sz="2400" dirty="0"/>
              <a:t> = </a:t>
            </a:r>
            <a:r>
              <a:rPr lang="en-US" altLang="zh-TW" sz="2400" i="1" dirty="0"/>
              <a:t>PDP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619" y="2761831"/>
            <a:ext cx="3471400" cy="502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i="1" dirty="0"/>
              <a:t>P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</a:p>
        </p:txBody>
      </p:sp>
      <p:sp>
        <p:nvSpPr>
          <p:cNvPr id="15" name="矩形 14"/>
          <p:cNvSpPr/>
          <p:nvPr/>
        </p:nvSpPr>
        <p:spPr>
          <a:xfrm>
            <a:off x="4516062" y="3478386"/>
            <a:ext cx="3303631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414462" y="4811402"/>
            <a:ext cx="4281386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C6AB1A6-0BFA-49F6-BD66-0DF86C5B0034}"/>
              </a:ext>
            </a:extLst>
          </p:cNvPr>
          <p:cNvSpPr/>
          <p:nvPr/>
        </p:nvSpPr>
        <p:spPr>
          <a:xfrm>
            <a:off x="4953739" y="4790058"/>
            <a:ext cx="663290" cy="46166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37BB85-3C8A-4656-868B-635139716DA0}"/>
              </a:ext>
            </a:extLst>
          </p:cNvPr>
          <p:cNvSpPr txBox="1"/>
          <p:nvPr/>
        </p:nvSpPr>
        <p:spPr>
          <a:xfrm>
            <a:off x="4632241" y="4363855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nx1  1xn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14" grpId="0" animBg="1"/>
      <p:bldP spid="3" grpId="0"/>
      <p:bldP spid="4" grpId="0"/>
      <p:bldP spid="15" grpId="0" animBg="1"/>
      <p:bldP spid="16" grpId="0" animBg="1"/>
      <p:bldP spid="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0656" y="1775916"/>
            <a:ext cx="1826526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    A</a:t>
            </a:r>
            <a:r>
              <a:rPr lang="en-US" altLang="zh-TW" sz="2800" dirty="0"/>
              <a:t> = </a:t>
            </a:r>
            <a:r>
              <a:rPr lang="en-US" altLang="zh-TW" sz="2800" i="1" dirty="0"/>
              <a:t>PDP</a:t>
            </a:r>
            <a:r>
              <a:rPr lang="en-US" altLang="zh-TW" sz="2800" i="1" baseline="40000" dirty="0">
                <a:sym typeface="Symbol" pitchFamily="18" charset="2"/>
              </a:rPr>
              <a:t>T </a:t>
            </a:r>
          </a:p>
        </p:txBody>
      </p:sp>
      <p:sp>
        <p:nvSpPr>
          <p:cNvPr id="5" name="矩形 4"/>
          <p:cNvSpPr/>
          <p:nvPr/>
        </p:nvSpPr>
        <p:spPr>
          <a:xfrm>
            <a:off x="2217182" y="1832533"/>
            <a:ext cx="660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31" y="2915761"/>
            <a:ext cx="3686175" cy="552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1" y="3644059"/>
            <a:ext cx="2520505" cy="58844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2247673" y="4169957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26" y="3628718"/>
            <a:ext cx="1885950" cy="6191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21" y="4401431"/>
            <a:ext cx="2600325" cy="638175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2287583" y="5023369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175" y="4490336"/>
            <a:ext cx="638175" cy="504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03" y="5121308"/>
            <a:ext cx="4924425" cy="6953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403" y="5896835"/>
            <a:ext cx="5553075" cy="6096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633354" y="1396715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585129" y="3695991"/>
            <a:ext cx="808748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26028" y="5224637"/>
            <a:ext cx="135309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059892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704557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719269" y="5919961"/>
                <a:ext cx="1340624" cy="5864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在這裡鍵入方程式。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9" y="5919961"/>
                <a:ext cx="1340624" cy="586473"/>
              </a:xfrm>
              <a:prstGeom prst="rect">
                <a:avLst/>
              </a:prstGeom>
              <a:blipFill>
                <a:blip r:embed="rId10"/>
                <a:stretch>
                  <a:fillRect l="-37273" r="-3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110276" y="5894343"/>
            <a:ext cx="1728423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11439" y="5931712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85539" y="5987277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C3EBF-92AE-480D-9324-0C6C5E1DCF0E}"/>
                  </a:ext>
                </a:extLst>
              </p:cNvPr>
              <p:cNvSpPr txBox="1"/>
              <p:nvPr/>
            </p:nvSpPr>
            <p:spPr>
              <a:xfrm>
                <a:off x="3479575" y="6007112"/>
                <a:ext cx="6640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C3EBF-92AE-480D-9324-0C6C5E1D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5" y="6007112"/>
                <a:ext cx="66402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6FBD0DD-8542-4567-904F-A7426EF74284}"/>
                  </a:ext>
                </a:extLst>
              </p:cNvPr>
              <p:cNvSpPr txBox="1"/>
              <p:nvPr/>
            </p:nvSpPr>
            <p:spPr>
              <a:xfrm>
                <a:off x="3468012" y="5332319"/>
                <a:ext cx="796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6FBD0DD-8542-4567-904F-A7426EF7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012" y="5332319"/>
                <a:ext cx="79682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2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7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930650" y="2470775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spectrum decomposition.</a:t>
            </a:r>
            <a:endParaRPr lang="zh-TW" altLang="en-US" sz="2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2060" y="3475051"/>
            <a:ext cx="4010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5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</a:t>
            </a:r>
            <a:r>
              <a:rPr lang="en-US" altLang="zh-TW" sz="2400" dirty="0"/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 dirty="0">
                    <a:sym typeface="Symbol" pitchFamily="18" charset="2"/>
                  </a:rPr>
                  <a:t>An orthonormal basis consisting of eigenvectors of </a:t>
                </a:r>
                <a:r>
                  <a:rPr lang="en-US" altLang="zh-TW" sz="2400" i="1" dirty="0">
                    <a:sym typeface="Symbol" pitchFamily="18" charset="2"/>
                  </a:rPr>
                  <a:t>A</a:t>
                </a:r>
                <a:r>
                  <a:rPr lang="en-US" altLang="zh-TW" sz="2400" dirty="0">
                    <a:sym typeface="Symbol" pitchFamily="18" charset="2"/>
                  </a:rPr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888" r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40" r="-82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19900" y="2932440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76948" y="4431772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2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Any symmetric matrix </a:t>
            </a:r>
          </a:p>
          <a:p>
            <a:pPr lvl="1"/>
            <a:r>
              <a:rPr lang="en-US" altLang="zh-TW" sz="2800" dirty="0"/>
              <a:t>has only real eigenvalues </a:t>
            </a:r>
          </a:p>
          <a:p>
            <a:pPr lvl="1"/>
            <a:r>
              <a:rPr lang="en-US" altLang="zh-TW" sz="2800" dirty="0"/>
              <a:t>has orthogonal eigenvectors.</a:t>
            </a:r>
          </a:p>
          <a:p>
            <a:pPr lvl="1"/>
            <a:r>
              <a:rPr lang="en-US" altLang="zh-TW" sz="2800" dirty="0"/>
              <a:t>is always diagonalizable </a:t>
            </a:r>
          </a:p>
          <a:p>
            <a:pPr lvl="1"/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05691" y="4310033"/>
            <a:ext cx="7532618" cy="1217364"/>
            <a:chOff x="606829" y="4232760"/>
            <a:chExt cx="7532618" cy="1217364"/>
          </a:xfrm>
        </p:grpSpPr>
        <p:sp>
          <p:nvSpPr>
            <p:cNvPr id="14" name="矩形 13"/>
            <p:cNvSpPr/>
            <p:nvPr/>
          </p:nvSpPr>
          <p:spPr>
            <a:xfrm>
              <a:off x="606829" y="4232760"/>
              <a:ext cx="2372859" cy="6415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17" name="左-右雙向箭號 16"/>
            <p:cNvSpPr/>
            <p:nvPr/>
          </p:nvSpPr>
          <p:spPr>
            <a:xfrm>
              <a:off x="3018725" y="4282929"/>
              <a:ext cx="771087" cy="568324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828848" y="4255774"/>
              <a:ext cx="4310599" cy="1194350"/>
              <a:chOff x="3828848" y="4255774"/>
              <a:chExt cx="4310599" cy="1194350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3828848" y="4926904"/>
                <a:ext cx="4310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P is an orthogonal matrix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531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>
                <a:solidFill>
                  <a:srgbClr val="FF0000"/>
                </a:solidFill>
              </a:rPr>
              <a:t>nxn</a:t>
            </a:r>
            <a:r>
              <a:rPr lang="en-US" altLang="zh-TW" dirty="0"/>
              <a:t> matrix Q is called an </a:t>
            </a:r>
            <a:r>
              <a:rPr lang="en-US" altLang="zh-TW" b="1" dirty="0"/>
              <a:t>orthogonal matrix </a:t>
            </a:r>
            <a:r>
              <a:rPr lang="en-US" altLang="zh-TW" dirty="0"/>
              <a:t>if the columns of Q are </a:t>
            </a:r>
            <a:r>
              <a:rPr lang="en-US" altLang="zh-TW" dirty="0">
                <a:solidFill>
                  <a:srgbClr val="FF0000"/>
                </a:solidFill>
              </a:rPr>
              <a:t>orthonormal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Orthogonal operator: standard matrix is an orthogonal matrix.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528441" y="4792278"/>
            <a:ext cx="6397239" cy="747528"/>
            <a:chOff x="1054930" y="2826658"/>
            <a:chExt cx="6397239" cy="74752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300537" y="2969589"/>
              <a:ext cx="31516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is an orthogonal matrix.</a:t>
              </a:r>
            </a:p>
          </p:txBody>
        </p:sp>
        <p:pic>
          <p:nvPicPr>
            <p:cNvPr id="5" name="Picture 18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930" y="2826658"/>
              <a:ext cx="3096902" cy="74752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2522435" y="5634523"/>
            <a:ext cx="1968285" cy="542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08117" y="411490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641200" y="411490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13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103C9-484E-4FB3-8715-1C4A73A3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4AF3B-2E45-4570-94AC-0E64848C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Roboto"/>
              </a:rPr>
              <a:t>感謝</a:t>
            </a:r>
            <a:r>
              <a:rPr lang="zh-TW" altLang="en-US" b="0" i="0" u="none" strike="noStrike" dirty="0">
                <a:effectLst/>
                <a:latin typeface="Roboto"/>
              </a:rPr>
              <a:t>黃彥鈞同學發現投影片上的錯字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8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8650" y="3609790"/>
            <a:ext cx="77285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/>
              <a:t> that rotates a vector by </a:t>
            </a:r>
            <a:r>
              <a:rPr lang="en-US" altLang="zh-TW" sz="2400" dirty="0">
                <a:sym typeface="Symbol" pitchFamily="18" charset="2"/>
              </a:rPr>
              <a:t>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p:pic>
        <p:nvPicPr>
          <p:cNvPr id="8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05" y="4448353"/>
            <a:ext cx="3429793" cy="827881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8650" y="5515987"/>
            <a:ext cx="50252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reflection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1839" y="5053846"/>
            <a:ext cx="84850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U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n</a:t>
            </a:r>
            <a:r>
              <a:rPr lang="en-US" altLang="zh-TW" sz="2400" dirty="0"/>
              <a:t> that has an eigenvalue </a:t>
            </a:r>
            <a:r>
              <a:rPr lang="en-US" altLang="zh-TW" sz="2400" dirty="0">
                <a:sym typeface="Symbol" pitchFamily="18" charset="2"/>
              </a:rPr>
              <a:t>  ±1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dirty="0">
                <a:sym typeface="Symbol" pitchFamily="18" charset="2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TW" sz="2400" dirty="0">
                <a:sym typeface="Symbol" pitchFamily="18" charset="2"/>
              </a:rPr>
              <a:t> norm-preserving, since for the corresponding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eigenvector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, </a:t>
            </a:r>
            <a:r>
              <a:rPr lang="en-US" altLang="zh-TW" sz="2400" i="1" dirty="0"/>
              <a:t>U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) = 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= ·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 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1839" y="3802497"/>
            <a:ext cx="5094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projection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487837" y="5517397"/>
            <a:ext cx="7237709" cy="9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Necessary conditions: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788" y="2463118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926563" y="2483917"/>
            <a:ext cx="942975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722717" y="2603948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15573" y="3024634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39319" y="3238148"/>
            <a:ext cx="78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73187" y="4472361"/>
            <a:ext cx="239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43782" y="3799084"/>
            <a:ext cx="4880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Linear operator Q is norm-preserving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468383" y="4449882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1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62766" y="5123662"/>
            <a:ext cx="3142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and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are orthogonal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34416" y="5928362"/>
            <a:ext cx="88775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)</a:t>
            </a:r>
            <a:r>
              <a:rPr lang="en-US" altLang="zh-TW" sz="2400" baseline="40000" dirty="0">
                <a:sym typeface="Symbol" pitchFamily="18" charset="2"/>
              </a:rPr>
              <a:t>2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2 = 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7405" y="2481413"/>
            <a:ext cx="211331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765246" y="4472242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65246" y="5177624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772847" y="5118212"/>
            <a:ext cx="184492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畢式定理</a:t>
            </a:r>
          </a:p>
        </p:txBody>
      </p:sp>
    </p:spTree>
    <p:extLst>
      <p:ext uri="{BB962C8B-B14F-4D97-AF65-F5344CB8AC3E}">
        <p14:creationId xmlns:p14="http://schemas.microsoft.com/office/powerpoint/2010/main" val="10092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 is an orthogonal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/>
                  <a:t> is invertible,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for any u and v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𝑄𝑢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any u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285326" y="5192146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676255" y="5332976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669111" y="5753662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5163" y="5192146"/>
            <a:ext cx="19767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78630" y="3385068"/>
            <a:ext cx="323899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dot projects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77919" y="3914206"/>
            <a:ext cx="253560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norms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2445" y="325724"/>
            <a:ext cx="33982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Those properties are used to check orthogonal matrix.</a:t>
            </a:r>
            <a:endParaRPr lang="zh-TW" altLang="en-US" sz="2400" dirty="0"/>
          </a:p>
        </p:txBody>
      </p:sp>
      <p:sp>
        <p:nvSpPr>
          <p:cNvPr id="4" name="弧形向右箭號 3"/>
          <p:cNvSpPr/>
          <p:nvPr/>
        </p:nvSpPr>
        <p:spPr>
          <a:xfrm>
            <a:off x="193222" y="2032000"/>
            <a:ext cx="435428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>
            <a:off x="193222" y="2555174"/>
            <a:ext cx="435428" cy="11003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向右箭號 17"/>
          <p:cNvSpPr/>
          <p:nvPr/>
        </p:nvSpPr>
        <p:spPr>
          <a:xfrm>
            <a:off x="193222" y="3542380"/>
            <a:ext cx="435428" cy="6087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 flipH="1" flipV="1">
            <a:off x="4236371" y="2258399"/>
            <a:ext cx="435428" cy="1861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1326156">
            <a:off x="2336800" y="2478314"/>
            <a:ext cx="812800" cy="29754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450958" y="2825802"/>
            <a:ext cx="20967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Simple inverse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5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 is an orthogonal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/>
                  <a:t> is invertible,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for any u and v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𝑄𝑢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any u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向右箭號 3"/>
          <p:cNvSpPr/>
          <p:nvPr/>
        </p:nvSpPr>
        <p:spPr>
          <a:xfrm>
            <a:off x="193222" y="2032000"/>
            <a:ext cx="435428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>
            <a:off x="193222" y="2555174"/>
            <a:ext cx="435428" cy="11003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向右箭號 17"/>
          <p:cNvSpPr/>
          <p:nvPr/>
        </p:nvSpPr>
        <p:spPr>
          <a:xfrm>
            <a:off x="193222" y="3542380"/>
            <a:ext cx="435428" cy="6087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 flipH="1" flipV="1">
            <a:off x="4236371" y="2258399"/>
            <a:ext cx="435428" cy="1861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1326156">
            <a:off x="2336800" y="2478314"/>
            <a:ext cx="812800" cy="29754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2478163-949B-4DED-A307-A4FF999C3861}"/>
              </a:ext>
            </a:extLst>
          </p:cNvPr>
          <p:cNvSpPr/>
          <p:nvPr/>
        </p:nvSpPr>
        <p:spPr>
          <a:xfrm>
            <a:off x="175986" y="2810894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E86A072-5662-4589-B626-7D02DFAB69E9}"/>
              </a:ext>
            </a:extLst>
          </p:cNvPr>
          <p:cNvSpPr/>
          <p:nvPr/>
        </p:nvSpPr>
        <p:spPr>
          <a:xfrm>
            <a:off x="505463" y="4905016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8FE9705-3C0E-46BB-9DE7-1918F5017A7C}"/>
                  </a:ext>
                </a:extLst>
              </p:cNvPr>
              <p:cNvSpPr txBox="1"/>
              <p:nvPr/>
            </p:nvSpPr>
            <p:spPr>
              <a:xfrm>
                <a:off x="1123227" y="4986544"/>
                <a:ext cx="2658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𝑄𝑢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8FE9705-3C0E-46BB-9DE7-1918F501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27" y="4986544"/>
                <a:ext cx="2658741" cy="369332"/>
              </a:xfrm>
              <a:prstGeom prst="rect">
                <a:avLst/>
              </a:prstGeom>
              <a:blipFill>
                <a:blip r:embed="rId4"/>
                <a:stretch>
                  <a:fillRect l="-3211" r="-3211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D77F6F4-E893-40EC-8EAA-E3D73AD8A660}"/>
                  </a:ext>
                </a:extLst>
              </p:cNvPr>
              <p:cNvSpPr txBox="1"/>
              <p:nvPr/>
            </p:nvSpPr>
            <p:spPr>
              <a:xfrm>
                <a:off x="3790400" y="5021481"/>
                <a:ext cx="1484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D77F6F4-E893-40EC-8EAA-E3D73AD8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00" y="5021481"/>
                <a:ext cx="1484188" cy="369332"/>
              </a:xfrm>
              <a:prstGeom prst="rect">
                <a:avLst/>
              </a:prstGeom>
              <a:blipFill>
                <a:blip r:embed="rId5"/>
                <a:stretch>
                  <a:fillRect l="-1646" t="-1667" r="-6173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BB723E5-96E3-425B-B170-5A61260136B5}"/>
                  </a:ext>
                </a:extLst>
              </p:cNvPr>
              <p:cNvSpPr txBox="1"/>
              <p:nvPr/>
            </p:nvSpPr>
            <p:spPr>
              <a:xfrm>
                <a:off x="5367670" y="5021481"/>
                <a:ext cx="1017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BB723E5-96E3-425B-B170-5A6126013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70" y="5021481"/>
                <a:ext cx="1017971" cy="369332"/>
              </a:xfrm>
              <a:prstGeom prst="rect">
                <a:avLst/>
              </a:prstGeom>
              <a:blipFill>
                <a:blip r:embed="rId6"/>
                <a:stretch>
                  <a:fillRect l="-2994" t="-1667" r="-359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237813F-5EC6-4C28-A17C-88C814760C92}"/>
                  </a:ext>
                </a:extLst>
              </p:cNvPr>
              <p:cNvSpPr txBox="1"/>
              <p:nvPr/>
            </p:nvSpPr>
            <p:spPr>
              <a:xfrm>
                <a:off x="6423625" y="5021481"/>
                <a:ext cx="900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237813F-5EC6-4C28-A17C-88C81476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625" y="5021481"/>
                <a:ext cx="900952" cy="369332"/>
              </a:xfrm>
              <a:prstGeom prst="rect">
                <a:avLst/>
              </a:prstGeom>
              <a:blipFill>
                <a:blip r:embed="rId7"/>
                <a:stretch>
                  <a:fillRect l="-3378" t="-1667" r="-3378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3EC24F3-0E56-4AE7-A653-E92756AC490E}"/>
                  </a:ext>
                </a:extLst>
              </p:cNvPr>
              <p:cNvSpPr txBox="1"/>
              <p:nvPr/>
            </p:nvSpPr>
            <p:spPr>
              <a:xfrm>
                <a:off x="7391718" y="4986544"/>
                <a:ext cx="966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3EC24F3-0E56-4AE7-A653-E92756AC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18" y="4986544"/>
                <a:ext cx="966931" cy="369332"/>
              </a:xfrm>
              <a:prstGeom prst="rect">
                <a:avLst/>
              </a:prstGeom>
              <a:blipFill>
                <a:blip r:embed="rId8"/>
                <a:stretch>
                  <a:fillRect l="-3165" r="-3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FCA032C4-7B0D-49E6-97F1-03A0418421EB}"/>
              </a:ext>
            </a:extLst>
          </p:cNvPr>
          <p:cNvSpPr/>
          <p:nvPr/>
        </p:nvSpPr>
        <p:spPr>
          <a:xfrm>
            <a:off x="505462" y="5618389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EF53D19-18B5-4912-B706-325810EA81D8}"/>
                  </a:ext>
                </a:extLst>
              </p:cNvPr>
              <p:cNvSpPr txBox="1"/>
              <p:nvPr/>
            </p:nvSpPr>
            <p:spPr>
              <a:xfrm>
                <a:off x="1123227" y="5640434"/>
                <a:ext cx="2052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𝑄𝑢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EF53D19-18B5-4912-B706-325810EA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27" y="5640434"/>
                <a:ext cx="2052485" cy="369332"/>
              </a:xfrm>
              <a:prstGeom prst="rect">
                <a:avLst/>
              </a:prstGeom>
              <a:blipFill>
                <a:blip r:embed="rId9"/>
                <a:stretch>
                  <a:fillRect l="-4451" r="-1187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5C0A947-D0F7-4151-8D49-D2C77EC36BC1}"/>
                  </a:ext>
                </a:extLst>
              </p:cNvPr>
              <p:cNvSpPr txBox="1"/>
              <p:nvPr/>
            </p:nvSpPr>
            <p:spPr>
              <a:xfrm>
                <a:off x="3807371" y="5640434"/>
                <a:ext cx="20692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𝑄𝑢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5C0A947-D0F7-4151-8D49-D2C77EC36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71" y="5640434"/>
                <a:ext cx="2069284" cy="369332"/>
              </a:xfrm>
              <a:prstGeom prst="rect">
                <a:avLst/>
              </a:prstGeom>
              <a:blipFill>
                <a:blip r:embed="rId10"/>
                <a:stretch>
                  <a:fillRect l="-4425" r="-1180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891F597-992A-4B8B-90CC-AF5BA0649465}"/>
                  </a:ext>
                </a:extLst>
              </p:cNvPr>
              <p:cNvSpPr txBox="1"/>
              <p:nvPr/>
            </p:nvSpPr>
            <p:spPr>
              <a:xfrm>
                <a:off x="3850087" y="6176963"/>
                <a:ext cx="1981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𝑄𝑢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891F597-992A-4B8B-90CC-AF5BA064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87" y="6176963"/>
                <a:ext cx="1981953" cy="369332"/>
              </a:xfrm>
              <a:prstGeom prst="rect">
                <a:avLst/>
              </a:prstGeom>
              <a:blipFill>
                <a:blip r:embed="rId11"/>
                <a:stretch>
                  <a:fillRect r="-923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51C81D0-6F9D-4F0F-A87F-ECA66228815B}"/>
                  </a:ext>
                </a:extLst>
              </p:cNvPr>
              <p:cNvSpPr txBox="1"/>
              <p:nvPr/>
            </p:nvSpPr>
            <p:spPr>
              <a:xfrm>
                <a:off x="6489259" y="6193649"/>
                <a:ext cx="1696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51C81D0-6F9D-4F0F-A87F-ECA66228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59" y="6193649"/>
                <a:ext cx="1696747" cy="369332"/>
              </a:xfrm>
              <a:prstGeom prst="rect">
                <a:avLst/>
              </a:prstGeom>
              <a:blipFill>
                <a:blip r:embed="rId12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D8F816C-775F-44F7-8F9C-B26C0B404DC6}"/>
              </a:ext>
            </a:extLst>
          </p:cNvPr>
          <p:cNvSpPr/>
          <p:nvPr/>
        </p:nvSpPr>
        <p:spPr>
          <a:xfrm>
            <a:off x="3345188" y="5761005"/>
            <a:ext cx="381712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C7EF3402-579C-473A-83B1-D67712413403}"/>
              </a:ext>
            </a:extLst>
          </p:cNvPr>
          <p:cNvSpPr/>
          <p:nvPr/>
        </p:nvSpPr>
        <p:spPr>
          <a:xfrm>
            <a:off x="3345188" y="6293039"/>
            <a:ext cx="381712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85E08338-B5DB-4AD6-A592-1D0A0AF484ED}"/>
              </a:ext>
            </a:extLst>
          </p:cNvPr>
          <p:cNvSpPr/>
          <p:nvPr/>
        </p:nvSpPr>
        <p:spPr>
          <a:xfrm>
            <a:off x="5997029" y="6285982"/>
            <a:ext cx="381712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9231616-AB80-43D0-AB7F-87CAEEA580E3}"/>
              </a:ext>
            </a:extLst>
          </p:cNvPr>
          <p:cNvSpPr/>
          <p:nvPr/>
        </p:nvSpPr>
        <p:spPr>
          <a:xfrm>
            <a:off x="193222" y="3852008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6E44E31-86D0-4E8C-8B99-BFD6A81344E5}"/>
              </a:ext>
            </a:extLst>
          </p:cNvPr>
          <p:cNvSpPr/>
          <p:nvPr/>
        </p:nvSpPr>
        <p:spPr>
          <a:xfrm>
            <a:off x="195129" y="1905095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7D4A5A-2FE4-48F5-8063-5694A437FECD}"/>
                  </a:ext>
                </a:extLst>
              </p:cNvPr>
              <p:cNvSpPr txBox="1"/>
              <p:nvPr/>
            </p:nvSpPr>
            <p:spPr>
              <a:xfrm>
                <a:off x="6242002" y="1683037"/>
                <a:ext cx="1936749" cy="406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7D4A5A-2FE4-48F5-8063-5694A437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02" y="1683037"/>
                <a:ext cx="1936749" cy="406714"/>
              </a:xfrm>
              <a:prstGeom prst="rect">
                <a:avLst/>
              </a:prstGeom>
              <a:blipFill>
                <a:blip r:embed="rId13"/>
                <a:stretch>
                  <a:fillRect l="-3459" r="-1887" b="-2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>
            <a:extLst>
              <a:ext uri="{FF2B5EF4-FFF2-40B4-BE49-F238E27FC236}">
                <a16:creationId xmlns:a16="http://schemas.microsoft.com/office/drawing/2014/main" id="{416C4986-ECEC-4F39-891E-253A27FC3C66}"/>
              </a:ext>
            </a:extLst>
          </p:cNvPr>
          <p:cNvSpPr/>
          <p:nvPr/>
        </p:nvSpPr>
        <p:spPr>
          <a:xfrm>
            <a:off x="5739531" y="1241758"/>
            <a:ext cx="469899" cy="46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D52281-186E-464D-A99A-86DA5BC75754}"/>
                  </a:ext>
                </a:extLst>
              </p:cNvPr>
              <p:cNvSpPr txBox="1"/>
              <p:nvPr/>
            </p:nvSpPr>
            <p:spPr>
              <a:xfrm>
                <a:off x="6109483" y="3228719"/>
                <a:ext cx="9009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D52281-186E-464D-A99A-86DA5BC75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83" y="3228719"/>
                <a:ext cx="900952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CED6EEB-78A2-4BFA-A78E-C169D3F15E69}"/>
                  </a:ext>
                </a:extLst>
              </p:cNvPr>
              <p:cNvSpPr txBox="1"/>
              <p:nvPr/>
            </p:nvSpPr>
            <p:spPr>
              <a:xfrm>
                <a:off x="7317906" y="2699439"/>
                <a:ext cx="1197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   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CED6EEB-78A2-4BFA-A78E-C169D3F1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06" y="2699439"/>
                <a:ext cx="1197444" cy="369332"/>
              </a:xfrm>
              <a:prstGeom prst="rect">
                <a:avLst/>
              </a:prstGeom>
              <a:blipFill>
                <a:blip r:embed="rId15"/>
                <a:stretch>
                  <a:fillRect l="-5076" r="-558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B28CD60-A97C-4E7A-BF44-4CB20F0B36FB}"/>
                  </a:ext>
                </a:extLst>
              </p:cNvPr>
              <p:cNvSpPr txBox="1"/>
              <p:nvPr/>
            </p:nvSpPr>
            <p:spPr>
              <a:xfrm>
                <a:off x="7315085" y="2271244"/>
                <a:ext cx="1197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   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B28CD60-A97C-4E7A-BF44-4CB20F0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85" y="2271244"/>
                <a:ext cx="1197444" cy="369332"/>
              </a:xfrm>
              <a:prstGeom prst="rect">
                <a:avLst/>
              </a:prstGeom>
              <a:blipFill>
                <a:blip r:embed="rId16"/>
                <a:stretch>
                  <a:fillRect l="-5612" r="-561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弧 45">
            <a:extLst>
              <a:ext uri="{FF2B5EF4-FFF2-40B4-BE49-F238E27FC236}">
                <a16:creationId xmlns:a16="http://schemas.microsoft.com/office/drawing/2014/main" id="{0AD7F93F-0666-4262-B6E5-5537A4318F17}"/>
              </a:ext>
            </a:extLst>
          </p:cNvPr>
          <p:cNvSpPr/>
          <p:nvPr/>
        </p:nvSpPr>
        <p:spPr>
          <a:xfrm>
            <a:off x="6891056" y="2248673"/>
            <a:ext cx="433521" cy="871027"/>
          </a:xfrm>
          <a:prstGeom prst="leftBrace">
            <a:avLst>
              <a:gd name="adj1" fmla="val 288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243DCAD-6DA4-452B-8FDD-C51B166398AE}"/>
                  </a:ext>
                </a:extLst>
              </p:cNvPr>
              <p:cNvSpPr txBox="1"/>
              <p:nvPr/>
            </p:nvSpPr>
            <p:spPr>
              <a:xfrm>
                <a:off x="6289582" y="3919387"/>
                <a:ext cx="2069990" cy="406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-j entry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243DCAD-6DA4-452B-8FDD-C51B166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2" y="3919387"/>
                <a:ext cx="2069990" cy="406714"/>
              </a:xfrm>
              <a:prstGeom prst="rect">
                <a:avLst/>
              </a:prstGeom>
              <a:blipFill>
                <a:blip r:embed="rId17"/>
                <a:stretch>
                  <a:fillRect l="-9145" t="-20896" b="-37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9" grpId="0"/>
      <p:bldP spid="23" grpId="0"/>
      <p:bldP spid="24" grpId="0"/>
      <p:bldP spid="25" grpId="0"/>
      <p:bldP spid="26" grpId="0"/>
      <p:bldP spid="27" grpId="0" animBg="1"/>
      <p:bldP spid="28" grpId="0"/>
      <p:bldP spid="33" grpId="0"/>
      <p:bldP spid="34" grpId="0"/>
      <p:bldP spid="35" grpId="0"/>
      <p:bldP spid="11" grpId="0" animBg="1"/>
      <p:bldP spid="36" grpId="0" animBg="1"/>
      <p:bldP spid="37" grpId="0" animBg="1"/>
      <p:bldP spid="39" grpId="0" animBg="1"/>
      <p:bldP spid="15" grpId="0"/>
      <p:bldP spid="40" grpId="0" animBg="1"/>
      <p:bldP spid="42" grpId="0"/>
      <p:bldP spid="44" grpId="0"/>
      <p:bldP spid="45" grpId="0"/>
      <p:bldP spid="4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P and Q be n x n orthogonal matrices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𝑑𝑒𝑡𝑄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8650" y="3916998"/>
            <a:ext cx="7175169" cy="12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b="1" i="1" dirty="0">
                <a:sym typeface="Symbol" pitchFamily="18" charset="2"/>
              </a:rPr>
              <a:t>Proof</a:t>
            </a:r>
            <a:r>
              <a:rPr lang="en-US" altLang="zh-TW" sz="2400" dirty="0">
                <a:sym typeface="Symbol" pitchFamily="18" charset="2"/>
              </a:rPr>
              <a:t>  (a) 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 det(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    =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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 = ±1.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(b)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 </a:t>
            </a:r>
            <a:r>
              <a:rPr lang="en-US" altLang="zh-TW" sz="2400" dirty="0">
                <a:sym typeface="Symbol" pitchFamily="18" charset="2"/>
              </a:rPr>
              <a:t>=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09098" y="6204121"/>
            <a:ext cx="26996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Rows and columns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98" y="5086268"/>
            <a:ext cx="247650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  <a:blipFill>
                <a:blip r:embed="rId4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  <a:blipFill>
                <a:blip r:embed="rId5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DB4DE13-0CA7-48D3-B97E-F114822FDCF3}"/>
              </a:ext>
            </a:extLst>
          </p:cNvPr>
          <p:cNvSpPr/>
          <p:nvPr/>
        </p:nvSpPr>
        <p:spPr>
          <a:xfrm>
            <a:off x="1551398" y="3877073"/>
            <a:ext cx="1356189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A794A1-BCA3-41B7-96E5-8BE29D8147A3}"/>
              </a:ext>
            </a:extLst>
          </p:cNvPr>
          <p:cNvSpPr/>
          <p:nvPr/>
        </p:nvSpPr>
        <p:spPr>
          <a:xfrm>
            <a:off x="2988067" y="3889840"/>
            <a:ext cx="4583987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AB7CE6-100F-4C80-87DD-FFD51F307FDF}"/>
              </a:ext>
            </a:extLst>
          </p:cNvPr>
          <p:cNvSpPr/>
          <p:nvPr/>
        </p:nvSpPr>
        <p:spPr>
          <a:xfrm>
            <a:off x="1724494" y="4340485"/>
            <a:ext cx="1183093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D8956D-42A3-4967-BFE9-D15FF9E689A8}"/>
              </a:ext>
            </a:extLst>
          </p:cNvPr>
          <p:cNvSpPr/>
          <p:nvPr/>
        </p:nvSpPr>
        <p:spPr>
          <a:xfrm>
            <a:off x="2928135" y="4300560"/>
            <a:ext cx="2045762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D6E0D3-4412-4259-9F5E-F01EA4089338}"/>
              </a:ext>
            </a:extLst>
          </p:cNvPr>
          <p:cNvSpPr/>
          <p:nvPr/>
        </p:nvSpPr>
        <p:spPr>
          <a:xfrm>
            <a:off x="1470627" y="4726591"/>
            <a:ext cx="4200708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3F41A3-368B-4B38-B593-28781DB507F4}"/>
              </a:ext>
            </a:extLst>
          </p:cNvPr>
          <p:cNvSpPr txBox="1"/>
          <p:nvPr/>
        </p:nvSpPr>
        <p:spPr>
          <a:xfrm rot="5400000">
            <a:off x="1118338" y="3225902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=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C983A8E2-CD69-4ECB-93CD-39287F67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778258"/>
            <a:ext cx="4252061" cy="4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(C) 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-1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-1 </a:t>
            </a:r>
            <a:r>
              <a:rPr lang="en-US" altLang="zh-TW" sz="2400" dirty="0">
                <a:sym typeface="Symbol" pitchFamily="18" charset="2"/>
              </a:rPr>
              <a:t>= 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-1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zh-TW" altLang="en-US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-1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endParaRPr lang="en-US" altLang="zh-TW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70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4" grpId="0" animBg="1"/>
      <p:bldP spid="13" grpId="0" animBg="1"/>
      <p:bldP spid="14" grpId="0" animBg="1"/>
      <p:bldP spid="15" grpId="0" animBg="1"/>
      <p:bldP spid="16" grpId="0" animBg="1"/>
      <p:bldP spid="5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</TotalTime>
  <Words>2032</Words>
  <Application>Microsoft Office PowerPoint</Application>
  <PresentationFormat>如螢幕大小 (4:3)</PresentationFormat>
  <Paragraphs>442</Paragraphs>
  <Slides>30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Academy Engraved LET</vt:lpstr>
      <vt:lpstr>Roboto</vt:lpstr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Equation</vt:lpstr>
      <vt:lpstr>Orthogonal Matrices &amp; Symmetric Matrices</vt:lpstr>
      <vt:lpstr>Outline</vt:lpstr>
      <vt:lpstr>Orthogonal Matrix</vt:lpstr>
      <vt:lpstr>Norm-preserving</vt:lpstr>
      <vt:lpstr>Norm-preserving</vt:lpstr>
      <vt:lpstr>Norm-preserving</vt:lpstr>
      <vt:lpstr>Orthogonal Matrix</vt:lpstr>
      <vt:lpstr>Orthogonal Matrix</vt:lpstr>
      <vt:lpstr>Orthogonal Matrix</vt:lpstr>
      <vt:lpstr>Orthogonal Operator</vt:lpstr>
      <vt:lpstr>PowerPoint 簡報</vt:lpstr>
      <vt:lpstr>Conclusion</vt:lpstr>
      <vt:lpstr>Outline</vt:lpstr>
      <vt:lpstr>Eigenvalues are real</vt:lpstr>
      <vt:lpstr>Eigenvalues are real</vt:lpstr>
      <vt:lpstr>Orthogonal Eigenvectors</vt:lpstr>
      <vt:lpstr>Orthogonal Eigenvectors</vt:lpstr>
      <vt:lpstr>Diagonalization</vt:lpstr>
      <vt:lpstr>Diagonalization</vt:lpstr>
      <vt:lpstr>Diagonalization</vt:lpstr>
      <vt:lpstr>Diagonalization</vt:lpstr>
      <vt:lpstr>Diagonalization</vt:lpstr>
      <vt:lpstr>PowerPoint 簡報</vt:lpstr>
      <vt:lpstr>Diagonalization</vt:lpstr>
      <vt:lpstr>Diagonalization of  Symmetric Matrix</vt:lpstr>
      <vt:lpstr>Spectral Decomposition</vt:lpstr>
      <vt:lpstr>Spectral Decomposition</vt:lpstr>
      <vt:lpstr>Spectral Decomposition</vt:lpstr>
      <vt:lpstr>Conclusion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Matrices</dc:title>
  <dc:creator>Lee Hung-yi</dc:creator>
  <cp:lastModifiedBy>Hung-yi Lee</cp:lastModifiedBy>
  <cp:revision>118</cp:revision>
  <dcterms:created xsi:type="dcterms:W3CDTF">2016-05-16T01:35:30Z</dcterms:created>
  <dcterms:modified xsi:type="dcterms:W3CDTF">2020-12-24T13:24:12Z</dcterms:modified>
</cp:coreProperties>
</file>