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3" r:id="rId3"/>
    <p:sldId id="307" r:id="rId4"/>
    <p:sldId id="308" r:id="rId5"/>
    <p:sldId id="304" r:id="rId6"/>
    <p:sldId id="302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69" autoAdjust="0"/>
  </p:normalViewPr>
  <p:slideViewPr>
    <p:cSldViewPr snapToGrid="0">
      <p:cViewPr varScale="1">
        <p:scale>
          <a:sx n="54" d="100"/>
          <a:sy n="54" d="100"/>
        </p:scale>
        <p:origin x="16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CF18F-71B1-4E6E-9AF7-0D1482A7F13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94332-BD46-4744-A49B-907D17FE9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FF"/>
                </a:solidFill>
              </a:rPr>
              <a:t>李宏毅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Hung-yi Lee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4332-BD46-4744-A49B-907D17FE9E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6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http://mathinsight.org/vectors_cartesian_coordinates_2d_3d#vector3D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4332-BD46-4744-A49B-907D17FE9E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8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3300"/>
                </a:solidFill>
              </a:rPr>
              <a:t>scalar multiplication </a:t>
            </a:r>
            <a:br>
              <a:rPr lang="en-US" altLang="zh-TW" sz="1200" dirty="0">
                <a:solidFill>
                  <a:srgbClr val="FF3300"/>
                </a:solidFill>
              </a:rPr>
            </a:br>
            <a:r>
              <a:rPr lang="en-US" altLang="zh-TW" sz="1200" dirty="0">
                <a:solidFill>
                  <a:srgbClr val="FF3300"/>
                </a:solidFill>
              </a:rPr>
              <a:t>for a vector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2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7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8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1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6798-404A-4520-8CB7-2B582BC7A8B5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E9A5F-8B7B-4210-9466-C07AA51DE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67F4A9-AE47-4F29-A12C-387243D0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Vector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38B29-1025-4B22-8574-3CB9B2D6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FFFF"/>
                </a:solidFill>
              </a:rPr>
              <a:t>(You already learned in high school)</a:t>
            </a:r>
            <a:endParaRPr lang="zh-TW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3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vector </a:t>
            </a:r>
            <a:r>
              <a:rPr lang="en-US" altLang="zh-TW" b="1" dirty="0"/>
              <a:t>v</a:t>
            </a:r>
            <a:r>
              <a:rPr lang="en-US" altLang="zh-TW" dirty="0"/>
              <a:t> is a set of numbers</a:t>
            </a:r>
          </a:p>
          <a:p>
            <a:r>
              <a:rPr lang="en-US" altLang="zh-TW" b="1" i="1" u="sng" dirty="0">
                <a:cs typeface="Times New Roman" pitchFamily="18" charset="0"/>
              </a:rPr>
              <a:t>Components</a:t>
            </a:r>
            <a:r>
              <a:rPr lang="en-US" altLang="zh-TW" dirty="0">
                <a:cs typeface="Times New Roman" pitchFamily="18" charset="0"/>
              </a:rPr>
              <a:t>: the entries of a vector.</a:t>
            </a:r>
          </a:p>
          <a:p>
            <a:pPr lvl="1"/>
            <a:r>
              <a:rPr lang="en-US" altLang="zh-TW" sz="2800" dirty="0">
                <a:cs typeface="Times New Roman" pitchFamily="18" charset="0"/>
              </a:rPr>
              <a:t>The </a:t>
            </a:r>
            <a:r>
              <a:rPr lang="en-US" altLang="zh-TW" sz="2800" dirty="0" err="1">
                <a:cs typeface="Times New Roman" pitchFamily="18" charset="0"/>
              </a:rPr>
              <a:t>i-th</a:t>
            </a:r>
            <a:r>
              <a:rPr lang="en-US" altLang="zh-TW" sz="2800" dirty="0">
                <a:cs typeface="Times New Roman" pitchFamily="18" charset="0"/>
              </a:rPr>
              <a:t> component of vector </a:t>
            </a:r>
            <a:r>
              <a:rPr lang="en-US" altLang="zh-TW" sz="2800" b="1" dirty="0">
                <a:cs typeface="Times New Roman" pitchFamily="18" charset="0"/>
              </a:rPr>
              <a:t>v</a:t>
            </a:r>
            <a:r>
              <a:rPr lang="en-US" altLang="zh-TW" sz="2800" dirty="0">
                <a:cs typeface="Times New Roman" pitchFamily="18" charset="0"/>
              </a:rPr>
              <a:t> refers to v</a:t>
            </a:r>
            <a:r>
              <a:rPr lang="en-US" altLang="zh-TW" sz="2800" baseline="-25000" dirty="0">
                <a:cs typeface="Times New Roman" pitchFamily="18" charset="0"/>
              </a:rPr>
              <a:t>i</a:t>
            </a:r>
          </a:p>
          <a:p>
            <a:pPr lvl="1"/>
            <a:r>
              <a:rPr lang="en-US" altLang="zh-TW" sz="2800" dirty="0">
                <a:cs typeface="Times New Roman" pitchFamily="18" charset="0"/>
              </a:rPr>
              <a:t>v</a:t>
            </a:r>
            <a:r>
              <a:rPr lang="en-US" altLang="zh-TW" sz="2800" baseline="-25000" dirty="0">
                <a:cs typeface="Times New Roman" pitchFamily="18" charset="0"/>
              </a:rPr>
              <a:t>1</a:t>
            </a:r>
            <a:r>
              <a:rPr lang="en-US" altLang="zh-TW" sz="2800" dirty="0">
                <a:cs typeface="Times New Roman" pitchFamily="18" charset="0"/>
              </a:rPr>
              <a:t>=1, v</a:t>
            </a:r>
            <a:r>
              <a:rPr lang="en-US" altLang="zh-TW" sz="2800" baseline="-25000" dirty="0">
                <a:cs typeface="Times New Roman" pitchFamily="18" charset="0"/>
              </a:rPr>
              <a:t>2</a:t>
            </a:r>
            <a:r>
              <a:rPr lang="en-US" altLang="zh-TW" sz="2800" dirty="0">
                <a:cs typeface="Times New Roman" pitchFamily="18" charset="0"/>
              </a:rPr>
              <a:t>=2, v</a:t>
            </a:r>
            <a:r>
              <a:rPr lang="en-US" altLang="zh-TW" sz="2800" baseline="-25000" dirty="0">
                <a:cs typeface="Times New Roman" pitchFamily="18" charset="0"/>
              </a:rPr>
              <a:t>3</a:t>
            </a:r>
            <a:r>
              <a:rPr lang="en-US" altLang="zh-TW" sz="2800" dirty="0">
                <a:cs typeface="Times New Roman" pitchFamily="18" charset="0"/>
              </a:rPr>
              <a:t>=3</a:t>
            </a:r>
          </a:p>
          <a:p>
            <a:r>
              <a:rPr lang="en-US" altLang="zh-TW" dirty="0"/>
              <a:t>If a vector only has less than four components, you can visualize it.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1098" y="875459"/>
            <a:ext cx="1129536" cy="1139414"/>
            <a:chOff x="1990877" y="2849599"/>
            <a:chExt cx="1129536" cy="1139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1990877" y="3171490"/>
              <a:ext cx="737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v </a:t>
              </a:r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54B2EB-025B-4E07-B68C-B5CA0CF2F651}"/>
              </a:ext>
            </a:extLst>
          </p:cNvPr>
          <p:cNvGrpSpPr/>
          <p:nvPr/>
        </p:nvGrpSpPr>
        <p:grpSpPr>
          <a:xfrm>
            <a:off x="4572000" y="4511339"/>
            <a:ext cx="3436219" cy="1981535"/>
            <a:chOff x="1033310" y="4011049"/>
            <a:chExt cx="3436219" cy="198153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338" y="4011049"/>
              <a:ext cx="3136191" cy="184659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162957" y="4666120"/>
              <a:ext cx="54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v</a:t>
              </a:r>
              <a:endParaRPr lang="zh-TW" altLang="en-US" sz="2400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32338" y="5530919"/>
              <a:ext cx="54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33310" y="4290180"/>
              <a:ext cx="54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can contain infinite elements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621763" y="5891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set with 4 elements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dirty="0" smtClean="0">
                          <a:latin typeface="Script MT Bold" pitchFamily="66" charset="0"/>
                        </a:rPr>
                        <m:t>L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blipFill>
                <a:blip r:embed="rId3"/>
                <a:stretch>
                  <a:fillRect b="-5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1165929" y="5549096"/>
            <a:ext cx="375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15189" y="2997562"/>
            <a:ext cx="0" cy="319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1617059" y="3841693"/>
            <a:ext cx="398130" cy="17018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015187" y="5549096"/>
            <a:ext cx="1825944" cy="4677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015188" y="4870957"/>
            <a:ext cx="728221" cy="652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2700000">
            <a:off x="1714625" y="4472605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2700000">
            <a:off x="2313023" y="5061499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1165928" y="5556543"/>
            <a:ext cx="3755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015188" y="3005009"/>
            <a:ext cx="0" cy="3194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446624" y="3605525"/>
            <a:ext cx="2593571" cy="2593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/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9" grpId="0"/>
      <p:bldP spid="27" grpId="0"/>
      <p:bldP spid="2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dirty="0">
                <a:cs typeface="Times New Roman" pitchFamily="18" charset="0"/>
              </a:rPr>
              <a:t>We denote the set of all </a:t>
            </a:r>
            <a:r>
              <a:rPr lang="en-US" altLang="zh-TW" b="1" dirty="0">
                <a:solidFill>
                  <a:srgbClr val="3366FF"/>
                </a:solidFill>
                <a:cs typeface="Times New Roman" pitchFamily="18" charset="0"/>
              </a:rPr>
              <a:t>vectors</a:t>
            </a:r>
            <a:r>
              <a:rPr lang="en-US" altLang="zh-TW" dirty="0">
                <a:cs typeface="Times New Roman" pitchFamily="18" charset="0"/>
              </a:rPr>
              <a:t> with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entries by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zh-TW" altLang="en-US" dirty="0"/>
          </a:p>
        </p:txBody>
      </p:sp>
      <p:pic>
        <p:nvPicPr>
          <p:cNvPr id="4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34" y="4520319"/>
            <a:ext cx="368300" cy="254000"/>
          </a:xfrm>
          <a:prstGeom prst="rect">
            <a:avLst/>
          </a:prstGeom>
        </p:spPr>
      </p:pic>
      <p:pic>
        <p:nvPicPr>
          <p:cNvPr id="5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2105">
            <a:off x="6629873" y="4246967"/>
            <a:ext cx="215900" cy="254000"/>
          </a:xfrm>
          <a:prstGeom prst="rect">
            <a:avLst/>
          </a:prstGeom>
        </p:spPr>
      </p:pic>
      <p:sp>
        <p:nvSpPr>
          <p:cNvPr id="7" name="Freeform 8"/>
          <p:cNvSpPr/>
          <p:nvPr/>
        </p:nvSpPr>
        <p:spPr>
          <a:xfrm>
            <a:off x="4572000" y="2959661"/>
            <a:ext cx="2504843" cy="2928925"/>
          </a:xfrm>
          <a:custGeom>
            <a:avLst/>
            <a:gdLst>
              <a:gd name="connsiteX0" fmla="*/ 0 w 2504843"/>
              <a:gd name="connsiteY0" fmla="*/ 247469 h 2928925"/>
              <a:gd name="connsiteX1" fmla="*/ 0 w 2504843"/>
              <a:gd name="connsiteY1" fmla="*/ 247469 h 2928925"/>
              <a:gd name="connsiteX2" fmla="*/ 723230 w 2504843"/>
              <a:gd name="connsiteY2" fmla="*/ 282751 h 2928925"/>
              <a:gd name="connsiteX3" fmla="*/ 740869 w 2504843"/>
              <a:gd name="connsiteY3" fmla="*/ 335675 h 2928925"/>
              <a:gd name="connsiteX4" fmla="*/ 705590 w 2504843"/>
              <a:gd name="connsiteY4" fmla="*/ 512086 h 2928925"/>
              <a:gd name="connsiteX5" fmla="*/ 652671 w 2504843"/>
              <a:gd name="connsiteY5" fmla="*/ 617933 h 2928925"/>
              <a:gd name="connsiteX6" fmla="*/ 582112 w 2504843"/>
              <a:gd name="connsiteY6" fmla="*/ 741421 h 2928925"/>
              <a:gd name="connsiteX7" fmla="*/ 440994 w 2504843"/>
              <a:gd name="connsiteY7" fmla="*/ 953115 h 2928925"/>
              <a:gd name="connsiteX8" fmla="*/ 405714 w 2504843"/>
              <a:gd name="connsiteY8" fmla="*/ 1023680 h 2928925"/>
              <a:gd name="connsiteX9" fmla="*/ 352795 w 2504843"/>
              <a:gd name="connsiteY9" fmla="*/ 1182450 h 2928925"/>
              <a:gd name="connsiteX10" fmla="*/ 299876 w 2504843"/>
              <a:gd name="connsiteY10" fmla="*/ 1253015 h 2928925"/>
              <a:gd name="connsiteX11" fmla="*/ 282236 w 2504843"/>
              <a:gd name="connsiteY11" fmla="*/ 1411785 h 2928925"/>
              <a:gd name="connsiteX12" fmla="*/ 264596 w 2504843"/>
              <a:gd name="connsiteY12" fmla="*/ 1535273 h 2928925"/>
              <a:gd name="connsiteX13" fmla="*/ 246957 w 2504843"/>
              <a:gd name="connsiteY13" fmla="*/ 1729326 h 2928925"/>
              <a:gd name="connsiteX14" fmla="*/ 282236 w 2504843"/>
              <a:gd name="connsiteY14" fmla="*/ 2276202 h 2928925"/>
              <a:gd name="connsiteX15" fmla="*/ 299876 w 2504843"/>
              <a:gd name="connsiteY15" fmla="*/ 2329126 h 2928925"/>
              <a:gd name="connsiteX16" fmla="*/ 352795 w 2504843"/>
              <a:gd name="connsiteY16" fmla="*/ 2399690 h 2928925"/>
              <a:gd name="connsiteX17" fmla="*/ 423354 w 2504843"/>
              <a:gd name="connsiteY17" fmla="*/ 2505537 h 2928925"/>
              <a:gd name="connsiteX18" fmla="*/ 440994 w 2504843"/>
              <a:gd name="connsiteY18" fmla="*/ 2558461 h 2928925"/>
              <a:gd name="connsiteX19" fmla="*/ 599751 w 2504843"/>
              <a:gd name="connsiteY19" fmla="*/ 2699590 h 2928925"/>
              <a:gd name="connsiteX20" fmla="*/ 705590 w 2504843"/>
              <a:gd name="connsiteY20" fmla="*/ 2734872 h 2928925"/>
              <a:gd name="connsiteX21" fmla="*/ 758509 w 2504843"/>
              <a:gd name="connsiteY21" fmla="*/ 2752513 h 2928925"/>
              <a:gd name="connsiteX22" fmla="*/ 987826 w 2504843"/>
              <a:gd name="connsiteY22" fmla="*/ 2840719 h 2928925"/>
              <a:gd name="connsiteX23" fmla="*/ 1040745 w 2504843"/>
              <a:gd name="connsiteY23" fmla="*/ 2893643 h 2928925"/>
              <a:gd name="connsiteX24" fmla="*/ 1146583 w 2504843"/>
              <a:gd name="connsiteY24" fmla="*/ 2928925 h 2928925"/>
              <a:gd name="connsiteX25" fmla="*/ 1640496 w 2504843"/>
              <a:gd name="connsiteY25" fmla="*/ 2911284 h 2928925"/>
              <a:gd name="connsiteX26" fmla="*/ 1693415 w 2504843"/>
              <a:gd name="connsiteY26" fmla="*/ 2893643 h 2928925"/>
              <a:gd name="connsiteX27" fmla="*/ 1816893 w 2504843"/>
              <a:gd name="connsiteY27" fmla="*/ 2876001 h 2928925"/>
              <a:gd name="connsiteX28" fmla="*/ 1869813 w 2504843"/>
              <a:gd name="connsiteY28" fmla="*/ 2858360 h 2928925"/>
              <a:gd name="connsiteX29" fmla="*/ 1922732 w 2504843"/>
              <a:gd name="connsiteY29" fmla="*/ 2823078 h 2928925"/>
              <a:gd name="connsiteX30" fmla="*/ 2010931 w 2504843"/>
              <a:gd name="connsiteY30" fmla="*/ 2805437 h 2928925"/>
              <a:gd name="connsiteX31" fmla="*/ 2063850 w 2504843"/>
              <a:gd name="connsiteY31" fmla="*/ 2752513 h 2928925"/>
              <a:gd name="connsiteX32" fmla="*/ 2116769 w 2504843"/>
              <a:gd name="connsiteY32" fmla="*/ 2734872 h 2928925"/>
              <a:gd name="connsiteX33" fmla="*/ 2187328 w 2504843"/>
              <a:gd name="connsiteY33" fmla="*/ 2681949 h 2928925"/>
              <a:gd name="connsiteX34" fmla="*/ 2257887 w 2504843"/>
              <a:gd name="connsiteY34" fmla="*/ 2593743 h 2928925"/>
              <a:gd name="connsiteX35" fmla="*/ 2293166 w 2504843"/>
              <a:gd name="connsiteY35" fmla="*/ 2540819 h 2928925"/>
              <a:gd name="connsiteX36" fmla="*/ 2381365 w 2504843"/>
              <a:gd name="connsiteY36" fmla="*/ 2452614 h 2928925"/>
              <a:gd name="connsiteX37" fmla="*/ 2399005 w 2504843"/>
              <a:gd name="connsiteY37" fmla="*/ 2382049 h 2928925"/>
              <a:gd name="connsiteX38" fmla="*/ 2434284 w 2504843"/>
              <a:gd name="connsiteY38" fmla="*/ 2311484 h 2928925"/>
              <a:gd name="connsiteX39" fmla="*/ 2451924 w 2504843"/>
              <a:gd name="connsiteY39" fmla="*/ 2205637 h 2928925"/>
              <a:gd name="connsiteX40" fmla="*/ 2487203 w 2504843"/>
              <a:gd name="connsiteY40" fmla="*/ 2117432 h 2928925"/>
              <a:gd name="connsiteX41" fmla="*/ 2504843 w 2504843"/>
              <a:gd name="connsiteY41" fmla="*/ 2046867 h 2928925"/>
              <a:gd name="connsiteX42" fmla="*/ 2487203 w 2504843"/>
              <a:gd name="connsiteY42" fmla="*/ 1588197 h 2928925"/>
              <a:gd name="connsiteX43" fmla="*/ 2416645 w 2504843"/>
              <a:gd name="connsiteY43" fmla="*/ 1411785 h 2928925"/>
              <a:gd name="connsiteX44" fmla="*/ 2381365 w 2504843"/>
              <a:gd name="connsiteY44" fmla="*/ 1270656 h 2928925"/>
              <a:gd name="connsiteX45" fmla="*/ 2293166 w 2504843"/>
              <a:gd name="connsiteY45" fmla="*/ 1129527 h 2928925"/>
              <a:gd name="connsiteX46" fmla="*/ 2275527 w 2504843"/>
              <a:gd name="connsiteY46" fmla="*/ 1076603 h 2928925"/>
              <a:gd name="connsiteX47" fmla="*/ 2169688 w 2504843"/>
              <a:gd name="connsiteY47" fmla="*/ 882551 h 2928925"/>
              <a:gd name="connsiteX48" fmla="*/ 2134409 w 2504843"/>
              <a:gd name="connsiteY48" fmla="*/ 759063 h 2928925"/>
              <a:gd name="connsiteX49" fmla="*/ 2099129 w 2504843"/>
              <a:gd name="connsiteY49" fmla="*/ 723780 h 2928925"/>
              <a:gd name="connsiteX50" fmla="*/ 2046210 w 2504843"/>
              <a:gd name="connsiteY50" fmla="*/ 617933 h 2928925"/>
              <a:gd name="connsiteX51" fmla="*/ 2028570 w 2504843"/>
              <a:gd name="connsiteY51" fmla="*/ 547369 h 2928925"/>
              <a:gd name="connsiteX52" fmla="*/ 2010931 w 2504843"/>
              <a:gd name="connsiteY52" fmla="*/ 494445 h 2928925"/>
              <a:gd name="connsiteX53" fmla="*/ 1993291 w 2504843"/>
              <a:gd name="connsiteY53" fmla="*/ 406239 h 2928925"/>
              <a:gd name="connsiteX54" fmla="*/ 1958011 w 2504843"/>
              <a:gd name="connsiteY54" fmla="*/ 300392 h 2928925"/>
              <a:gd name="connsiteX55" fmla="*/ 1905092 w 2504843"/>
              <a:gd name="connsiteY55" fmla="*/ 176904 h 2928925"/>
              <a:gd name="connsiteX56" fmla="*/ 1852173 w 2504843"/>
              <a:gd name="connsiteY56" fmla="*/ 123981 h 2928925"/>
              <a:gd name="connsiteX57" fmla="*/ 1869813 w 2504843"/>
              <a:gd name="connsiteY57" fmla="*/ 18134 h 2928925"/>
              <a:gd name="connsiteX58" fmla="*/ 1958011 w 2504843"/>
              <a:gd name="connsiteY58" fmla="*/ 493 h 2928925"/>
              <a:gd name="connsiteX59" fmla="*/ 2169688 w 2504843"/>
              <a:gd name="connsiteY59" fmla="*/ 18134 h 2928925"/>
              <a:gd name="connsiteX60" fmla="*/ 2275527 w 2504843"/>
              <a:gd name="connsiteY60" fmla="*/ 71057 h 29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04843" h="2928925">
                <a:moveTo>
                  <a:pt x="0" y="247469"/>
                </a:moveTo>
                <a:lnTo>
                  <a:pt x="0" y="247469"/>
                </a:lnTo>
                <a:cubicBezTo>
                  <a:pt x="241077" y="259230"/>
                  <a:pt x="483559" y="254216"/>
                  <a:pt x="723230" y="282751"/>
                </a:cubicBezTo>
                <a:cubicBezTo>
                  <a:pt x="741695" y="284949"/>
                  <a:pt x="742295" y="317134"/>
                  <a:pt x="740869" y="335675"/>
                </a:cubicBezTo>
                <a:cubicBezTo>
                  <a:pt x="736270" y="395466"/>
                  <a:pt x="723476" y="454847"/>
                  <a:pt x="705590" y="512086"/>
                </a:cubicBezTo>
                <a:cubicBezTo>
                  <a:pt x="693825" y="549737"/>
                  <a:pt x="671371" y="583201"/>
                  <a:pt x="652671" y="617933"/>
                </a:cubicBezTo>
                <a:cubicBezTo>
                  <a:pt x="630196" y="659675"/>
                  <a:pt x="607426" y="701337"/>
                  <a:pt x="582112" y="741421"/>
                </a:cubicBezTo>
                <a:cubicBezTo>
                  <a:pt x="536829" y="813125"/>
                  <a:pt x="478918" y="877261"/>
                  <a:pt x="440994" y="953115"/>
                </a:cubicBezTo>
                <a:cubicBezTo>
                  <a:pt x="429234" y="976637"/>
                  <a:pt x="415154" y="999135"/>
                  <a:pt x="405714" y="1023680"/>
                </a:cubicBezTo>
                <a:cubicBezTo>
                  <a:pt x="385689" y="1075748"/>
                  <a:pt x="386264" y="1137820"/>
                  <a:pt x="352795" y="1182450"/>
                </a:cubicBezTo>
                <a:lnTo>
                  <a:pt x="299876" y="1253015"/>
                </a:lnTo>
                <a:cubicBezTo>
                  <a:pt x="293996" y="1305938"/>
                  <a:pt x="288840" y="1358947"/>
                  <a:pt x="282236" y="1411785"/>
                </a:cubicBezTo>
                <a:cubicBezTo>
                  <a:pt x="277079" y="1453044"/>
                  <a:pt x="269187" y="1493947"/>
                  <a:pt x="264596" y="1535273"/>
                </a:cubicBezTo>
                <a:cubicBezTo>
                  <a:pt x="257424" y="1599827"/>
                  <a:pt x="252837" y="1664642"/>
                  <a:pt x="246957" y="1729326"/>
                </a:cubicBezTo>
                <a:cubicBezTo>
                  <a:pt x="257662" y="2018401"/>
                  <a:pt x="227260" y="2083771"/>
                  <a:pt x="282236" y="2276202"/>
                </a:cubicBezTo>
                <a:cubicBezTo>
                  <a:pt x="287344" y="2294082"/>
                  <a:pt x="290651" y="2312980"/>
                  <a:pt x="299876" y="2329126"/>
                </a:cubicBezTo>
                <a:cubicBezTo>
                  <a:pt x="314462" y="2354654"/>
                  <a:pt x="337214" y="2374758"/>
                  <a:pt x="352795" y="2399690"/>
                </a:cubicBezTo>
                <a:cubicBezTo>
                  <a:pt x="423989" y="2513611"/>
                  <a:pt x="351469" y="2433648"/>
                  <a:pt x="423354" y="2505537"/>
                </a:cubicBezTo>
                <a:cubicBezTo>
                  <a:pt x="429234" y="2523178"/>
                  <a:pt x="429578" y="2543782"/>
                  <a:pt x="440994" y="2558461"/>
                </a:cubicBezTo>
                <a:cubicBezTo>
                  <a:pt x="462082" y="2585576"/>
                  <a:pt x="547699" y="2676454"/>
                  <a:pt x="599751" y="2699590"/>
                </a:cubicBezTo>
                <a:cubicBezTo>
                  <a:pt x="633734" y="2714694"/>
                  <a:pt x="670310" y="2723111"/>
                  <a:pt x="705590" y="2734872"/>
                </a:cubicBezTo>
                <a:cubicBezTo>
                  <a:pt x="723230" y="2740752"/>
                  <a:pt x="741878" y="2744197"/>
                  <a:pt x="758509" y="2752513"/>
                </a:cubicBezTo>
                <a:cubicBezTo>
                  <a:pt x="926443" y="2836487"/>
                  <a:pt x="848056" y="2812763"/>
                  <a:pt x="987826" y="2840719"/>
                </a:cubicBezTo>
                <a:cubicBezTo>
                  <a:pt x="1005466" y="2858360"/>
                  <a:pt x="1018937" y="2881527"/>
                  <a:pt x="1040745" y="2893643"/>
                </a:cubicBezTo>
                <a:cubicBezTo>
                  <a:pt x="1073252" y="2911704"/>
                  <a:pt x="1146583" y="2928925"/>
                  <a:pt x="1146583" y="2928925"/>
                </a:cubicBezTo>
                <a:cubicBezTo>
                  <a:pt x="1311221" y="2923045"/>
                  <a:pt x="1476095" y="2921891"/>
                  <a:pt x="1640496" y="2911284"/>
                </a:cubicBezTo>
                <a:cubicBezTo>
                  <a:pt x="1659051" y="2910087"/>
                  <a:pt x="1675182" y="2897290"/>
                  <a:pt x="1693415" y="2893643"/>
                </a:cubicBezTo>
                <a:cubicBezTo>
                  <a:pt x="1734185" y="2885488"/>
                  <a:pt x="1775734" y="2881882"/>
                  <a:pt x="1816893" y="2876001"/>
                </a:cubicBezTo>
                <a:cubicBezTo>
                  <a:pt x="1834533" y="2870121"/>
                  <a:pt x="1853182" y="2866676"/>
                  <a:pt x="1869813" y="2858360"/>
                </a:cubicBezTo>
                <a:cubicBezTo>
                  <a:pt x="1888775" y="2848878"/>
                  <a:pt x="1902881" y="2830523"/>
                  <a:pt x="1922732" y="2823078"/>
                </a:cubicBezTo>
                <a:cubicBezTo>
                  <a:pt x="1950805" y="2812550"/>
                  <a:pt x="1981531" y="2811317"/>
                  <a:pt x="2010931" y="2805437"/>
                </a:cubicBezTo>
                <a:cubicBezTo>
                  <a:pt x="2028571" y="2787796"/>
                  <a:pt x="2043093" y="2766352"/>
                  <a:pt x="2063850" y="2752513"/>
                </a:cubicBezTo>
                <a:cubicBezTo>
                  <a:pt x="2079321" y="2742198"/>
                  <a:pt x="2100625" y="2744098"/>
                  <a:pt x="2116769" y="2734872"/>
                </a:cubicBezTo>
                <a:cubicBezTo>
                  <a:pt x="2142295" y="2720285"/>
                  <a:pt x="2163808" y="2699590"/>
                  <a:pt x="2187328" y="2681949"/>
                </a:cubicBezTo>
                <a:cubicBezTo>
                  <a:pt x="2295915" y="2519052"/>
                  <a:pt x="2157346" y="2719430"/>
                  <a:pt x="2257887" y="2593743"/>
                </a:cubicBezTo>
                <a:cubicBezTo>
                  <a:pt x="2271131" y="2577187"/>
                  <a:pt x="2279205" y="2556775"/>
                  <a:pt x="2293166" y="2540819"/>
                </a:cubicBezTo>
                <a:cubicBezTo>
                  <a:pt x="2320545" y="2509527"/>
                  <a:pt x="2381365" y="2452614"/>
                  <a:pt x="2381365" y="2452614"/>
                </a:cubicBezTo>
                <a:cubicBezTo>
                  <a:pt x="2387245" y="2429092"/>
                  <a:pt x="2390493" y="2404751"/>
                  <a:pt x="2399005" y="2382049"/>
                </a:cubicBezTo>
                <a:cubicBezTo>
                  <a:pt x="2408238" y="2357426"/>
                  <a:pt x="2426728" y="2336673"/>
                  <a:pt x="2434284" y="2311484"/>
                </a:cubicBezTo>
                <a:cubicBezTo>
                  <a:pt x="2444561" y="2277223"/>
                  <a:pt x="2442513" y="2240146"/>
                  <a:pt x="2451924" y="2205637"/>
                </a:cubicBezTo>
                <a:cubicBezTo>
                  <a:pt x="2460255" y="2175086"/>
                  <a:pt x="2477190" y="2147473"/>
                  <a:pt x="2487203" y="2117432"/>
                </a:cubicBezTo>
                <a:cubicBezTo>
                  <a:pt x="2494870" y="2094431"/>
                  <a:pt x="2498963" y="2070389"/>
                  <a:pt x="2504843" y="2046867"/>
                </a:cubicBezTo>
                <a:cubicBezTo>
                  <a:pt x="2498963" y="1893977"/>
                  <a:pt x="2508250" y="1739746"/>
                  <a:pt x="2487203" y="1588197"/>
                </a:cubicBezTo>
                <a:cubicBezTo>
                  <a:pt x="2478491" y="1525466"/>
                  <a:pt x="2432005" y="1473227"/>
                  <a:pt x="2416645" y="1411785"/>
                </a:cubicBezTo>
                <a:cubicBezTo>
                  <a:pt x="2404885" y="1364742"/>
                  <a:pt x="2408261" y="1311004"/>
                  <a:pt x="2381365" y="1270656"/>
                </a:cubicBezTo>
                <a:cubicBezTo>
                  <a:pt x="2353381" y="1228677"/>
                  <a:pt x="2314438" y="1172075"/>
                  <a:pt x="2293166" y="1129527"/>
                </a:cubicBezTo>
                <a:cubicBezTo>
                  <a:pt x="2284850" y="1112895"/>
                  <a:pt x="2283221" y="1093532"/>
                  <a:pt x="2275527" y="1076603"/>
                </a:cubicBezTo>
                <a:cubicBezTo>
                  <a:pt x="2218357" y="950817"/>
                  <a:pt x="2224922" y="965407"/>
                  <a:pt x="2169688" y="882551"/>
                </a:cubicBezTo>
                <a:cubicBezTo>
                  <a:pt x="2166394" y="869375"/>
                  <a:pt x="2145253" y="777138"/>
                  <a:pt x="2134409" y="759063"/>
                </a:cubicBezTo>
                <a:cubicBezTo>
                  <a:pt x="2125853" y="744801"/>
                  <a:pt x="2109518" y="736768"/>
                  <a:pt x="2099129" y="723780"/>
                </a:cubicBezTo>
                <a:cubicBezTo>
                  <a:pt x="2064769" y="680827"/>
                  <a:pt x="2060701" y="668655"/>
                  <a:pt x="2046210" y="617933"/>
                </a:cubicBezTo>
                <a:cubicBezTo>
                  <a:pt x="2039550" y="594621"/>
                  <a:pt x="2035230" y="570681"/>
                  <a:pt x="2028570" y="547369"/>
                </a:cubicBezTo>
                <a:cubicBezTo>
                  <a:pt x="2023462" y="529489"/>
                  <a:pt x="2015441" y="512485"/>
                  <a:pt x="2010931" y="494445"/>
                </a:cubicBezTo>
                <a:cubicBezTo>
                  <a:pt x="2003659" y="465356"/>
                  <a:pt x="2001180" y="435167"/>
                  <a:pt x="1993291" y="406239"/>
                </a:cubicBezTo>
                <a:cubicBezTo>
                  <a:pt x="1983506" y="370359"/>
                  <a:pt x="1969771" y="335674"/>
                  <a:pt x="1958011" y="300392"/>
                </a:cubicBezTo>
                <a:cubicBezTo>
                  <a:pt x="1943615" y="257200"/>
                  <a:pt x="1932342" y="215057"/>
                  <a:pt x="1905092" y="176904"/>
                </a:cubicBezTo>
                <a:cubicBezTo>
                  <a:pt x="1890592" y="156603"/>
                  <a:pt x="1869813" y="141622"/>
                  <a:pt x="1852173" y="123981"/>
                </a:cubicBezTo>
                <a:cubicBezTo>
                  <a:pt x="1858053" y="88699"/>
                  <a:pt x="1846536" y="45293"/>
                  <a:pt x="1869813" y="18134"/>
                </a:cubicBezTo>
                <a:cubicBezTo>
                  <a:pt x="1889324" y="-4631"/>
                  <a:pt x="1928029" y="493"/>
                  <a:pt x="1958011" y="493"/>
                </a:cubicBezTo>
                <a:cubicBezTo>
                  <a:pt x="2028815" y="493"/>
                  <a:pt x="2099129" y="12254"/>
                  <a:pt x="2169688" y="18134"/>
                </a:cubicBezTo>
                <a:cubicBezTo>
                  <a:pt x="2235080" y="83531"/>
                  <a:pt x="2197660" y="71057"/>
                  <a:pt x="2275527" y="71057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3" y="5364293"/>
            <a:ext cx="165100" cy="25400"/>
          </a:xfrm>
          <a:prstGeom prst="rect">
            <a:avLst/>
          </a:prstGeom>
        </p:spPr>
      </p:pic>
      <p:pic>
        <p:nvPicPr>
          <p:cNvPr id="9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986">
            <a:off x="6179565" y="3938590"/>
            <a:ext cx="444500" cy="381000"/>
          </a:xfrm>
          <a:prstGeom prst="rect">
            <a:avLst/>
          </a:prstGeom>
        </p:spPr>
      </p:pic>
      <p:pic>
        <p:nvPicPr>
          <p:cNvPr id="10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861">
            <a:off x="5121157" y="4200551"/>
            <a:ext cx="317500" cy="381000"/>
          </a:xfrm>
          <a:prstGeom prst="rect">
            <a:avLst/>
          </a:prstGeom>
        </p:spPr>
      </p:pic>
      <p:pic>
        <p:nvPicPr>
          <p:cNvPr id="11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990">
            <a:off x="5485636" y="4456818"/>
            <a:ext cx="317500" cy="381000"/>
          </a:xfrm>
          <a:prstGeom prst="rect">
            <a:avLst/>
          </a:prstGeom>
        </p:spPr>
      </p:pic>
      <p:pic>
        <p:nvPicPr>
          <p:cNvPr id="12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30">
            <a:off x="6425308" y="4667527"/>
            <a:ext cx="317500" cy="381000"/>
          </a:xfrm>
          <a:prstGeom prst="rect">
            <a:avLst/>
          </a:prstGeom>
        </p:spPr>
      </p:pic>
      <p:pic>
        <p:nvPicPr>
          <p:cNvPr id="13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423">
            <a:off x="5444916" y="3716490"/>
            <a:ext cx="444500" cy="381000"/>
          </a:xfrm>
          <a:prstGeom prst="rect">
            <a:avLst/>
          </a:prstGeom>
        </p:spPr>
      </p:pic>
      <p:pic>
        <p:nvPicPr>
          <p:cNvPr id="14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86">
            <a:off x="5786614" y="5066165"/>
            <a:ext cx="444500" cy="381000"/>
          </a:xfrm>
          <a:prstGeom prst="rect">
            <a:avLst/>
          </a:prstGeom>
        </p:spPr>
      </p:pic>
      <p:pic>
        <p:nvPicPr>
          <p:cNvPr id="15" name="Picture 2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1">
            <a:off x="5731830" y="4076122"/>
            <a:ext cx="292100" cy="254000"/>
          </a:xfrm>
          <a:prstGeom prst="rect">
            <a:avLst/>
          </a:prstGeom>
        </p:spPr>
      </p:pic>
      <p:pic>
        <p:nvPicPr>
          <p:cNvPr id="16" name="Picture 2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818">
            <a:off x="5222557" y="4822145"/>
            <a:ext cx="228600" cy="254000"/>
          </a:xfrm>
          <a:prstGeom prst="rect">
            <a:avLst/>
          </a:prstGeom>
        </p:spPr>
      </p:pic>
      <p:pic>
        <p:nvPicPr>
          <p:cNvPr id="17" name="Picture 3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22" y="5757863"/>
            <a:ext cx="584200" cy="419100"/>
          </a:xfrm>
          <a:prstGeom prst="rect">
            <a:avLst/>
          </a:prstGeom>
        </p:spPr>
      </p:pic>
      <p:cxnSp>
        <p:nvCxnSpPr>
          <p:cNvPr id="18" name="Straight Arrow Connector 32"/>
          <p:cNvCxnSpPr>
            <a:endCxn id="7" idx="33"/>
          </p:cNvCxnSpPr>
          <p:nvPr/>
        </p:nvCxnSpPr>
        <p:spPr>
          <a:xfrm flipH="1" flipV="1">
            <a:off x="6759328" y="5641610"/>
            <a:ext cx="409413" cy="2878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下箭號 8"/>
          <p:cNvSpPr/>
          <p:nvPr/>
        </p:nvSpPr>
        <p:spPr>
          <a:xfrm>
            <a:off x="1503606" y="3563834"/>
            <a:ext cx="498764" cy="89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6572" y="5492058"/>
            <a:ext cx="4107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620532" y="2023144"/>
            <a:ext cx="0" cy="3980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620532" y="4147218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965372" y="2802377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568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22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5990169" y="4147217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5265571" y="3431351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10212" y="2914589"/>
            <a:ext cx="0" cy="2548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4620532" y="2810276"/>
            <a:ext cx="26896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85970" y="4603727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8" grpId="0"/>
      <p:bldP spid="20" grpId="0"/>
      <p:bldP spid="2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Picture 23" descr="Adding two-dimensional v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46" y="1534319"/>
            <a:ext cx="68675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95646" y="1044358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</p:spTree>
    <p:extLst>
      <p:ext uri="{BB962C8B-B14F-4D97-AF65-F5344CB8AC3E}">
        <p14:creationId xmlns:p14="http://schemas.microsoft.com/office/powerpoint/2010/main" val="25976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F8B3-3723-4E52-A95E-11B947AA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Vector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89989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3000" b="1" dirty="0"/>
              </a:p>
              <a:p>
                <a:r>
                  <a:rPr lang="en-US" altLang="zh-TW" sz="3000" b="1" dirty="0"/>
                  <a:t>u</a:t>
                </a:r>
                <a:r>
                  <a:rPr lang="en-US" altLang="zh-TW" sz="3000" dirty="0"/>
                  <a:t> + </a:t>
                </a:r>
                <a:r>
                  <a:rPr lang="en-US" altLang="zh-TW" sz="3000" b="1" dirty="0"/>
                  <a:t>v</a:t>
                </a:r>
                <a:r>
                  <a:rPr lang="en-US" altLang="zh-TW" sz="3000" dirty="0"/>
                  <a:t> = </a:t>
                </a:r>
                <a:r>
                  <a:rPr lang="en-US" altLang="zh-TW" sz="3000" b="1" dirty="0"/>
                  <a:t>v</a:t>
                </a:r>
                <a:r>
                  <a:rPr lang="en-US" altLang="zh-TW" sz="3000" dirty="0"/>
                  <a:t> + </a:t>
                </a:r>
                <a:r>
                  <a:rPr lang="en-US" altLang="zh-TW" sz="3000" b="1" dirty="0"/>
                  <a:t>u</a:t>
                </a:r>
              </a:p>
              <a:p>
                <a:r>
                  <a:rPr lang="en-US" altLang="zh-TW" sz="3000" dirty="0"/>
                  <a:t>(</a:t>
                </a:r>
                <a:r>
                  <a:rPr lang="en-US" altLang="zh-TW" sz="3000" b="1" dirty="0"/>
                  <a:t>u</a:t>
                </a:r>
                <a:r>
                  <a:rPr lang="zh-TW" altLang="en-US" sz="3000" dirty="0"/>
                  <a:t> </a:t>
                </a:r>
                <a:r>
                  <a:rPr lang="en-US" altLang="zh-TW" sz="3000" dirty="0"/>
                  <a:t>+</a:t>
                </a:r>
                <a:r>
                  <a:rPr lang="zh-TW" altLang="en-US" sz="3000" dirty="0"/>
                  <a:t> </a:t>
                </a:r>
                <a:r>
                  <a:rPr lang="en-US" altLang="zh-TW" sz="3000" b="1" dirty="0"/>
                  <a:t>v</a:t>
                </a:r>
                <a:r>
                  <a:rPr lang="en-US" altLang="zh-TW" sz="3000" dirty="0"/>
                  <a:t>) + </a:t>
                </a:r>
                <a:r>
                  <a:rPr lang="en-US" altLang="zh-TW" sz="3000" b="1" dirty="0"/>
                  <a:t>w</a:t>
                </a:r>
                <a:r>
                  <a:rPr lang="en-US" altLang="zh-TW" sz="3000" dirty="0"/>
                  <a:t> = </a:t>
                </a:r>
                <a:r>
                  <a:rPr lang="en-US" altLang="zh-TW" sz="3000" b="1" dirty="0"/>
                  <a:t>u</a:t>
                </a:r>
                <a:r>
                  <a:rPr lang="zh-TW" altLang="en-US" sz="3000" dirty="0"/>
                  <a:t> </a:t>
                </a:r>
                <a:r>
                  <a:rPr lang="en-US" altLang="zh-TW" sz="3000" dirty="0"/>
                  <a:t>+</a:t>
                </a:r>
                <a:r>
                  <a:rPr lang="zh-TW" altLang="en-US" sz="3000" dirty="0"/>
                  <a:t> </a:t>
                </a:r>
                <a:r>
                  <a:rPr lang="en-US" altLang="zh-TW" sz="3000" dirty="0"/>
                  <a:t>(</a:t>
                </a:r>
                <a:r>
                  <a:rPr lang="en-US" altLang="zh-TW" sz="3000" b="1" dirty="0"/>
                  <a:t>v</a:t>
                </a:r>
                <a:r>
                  <a:rPr lang="en-US" altLang="zh-TW" sz="3000" dirty="0"/>
                  <a:t> + </a:t>
                </a:r>
                <a:r>
                  <a:rPr lang="en-US" altLang="zh-TW" sz="3000" b="1" dirty="0"/>
                  <a:t>w</a:t>
                </a:r>
                <a:r>
                  <a:rPr lang="en-US" altLang="zh-TW" sz="3000" dirty="0"/>
                  <a:t>)</a:t>
                </a:r>
              </a:p>
              <a:p>
                <a:r>
                  <a:rPr lang="en-US" altLang="zh-TW" sz="3000" dirty="0"/>
                  <a:t>There is an element </a:t>
                </a:r>
                <a14:m>
                  <m:oMath xmlns:m="http://schemas.openxmlformats.org/officeDocument/2006/math">
                    <m:r>
                      <a:rPr kumimoji="1" lang="en-US" altLang="zh-TW" sz="3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3000" dirty="0"/>
                  <a:t> in </a:t>
                </a:r>
                <a:r>
                  <a:rPr lang="en-US" altLang="zh-TW" sz="30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30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3000" i="1" dirty="0">
                    <a:cs typeface="Times New Roman" pitchFamily="18" charset="0"/>
                  </a:rPr>
                  <a:t> </a:t>
                </a:r>
                <a:r>
                  <a:rPr lang="en-US" altLang="zh-TW" sz="3000" dirty="0">
                    <a:cs typeface="Times New Roman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zh-TW" sz="3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3000" dirty="0">
                    <a:cs typeface="Times New Roman" pitchFamily="18" charset="0"/>
                  </a:rPr>
                  <a:t> + </a:t>
                </a:r>
                <a:r>
                  <a:rPr lang="en-US" altLang="zh-TW" sz="3000" b="1" dirty="0">
                    <a:cs typeface="Times New Roman" pitchFamily="18" charset="0"/>
                  </a:rPr>
                  <a:t>u</a:t>
                </a:r>
                <a:r>
                  <a:rPr lang="en-US" altLang="zh-TW" sz="3000" dirty="0">
                    <a:cs typeface="Times New Roman" pitchFamily="18" charset="0"/>
                  </a:rPr>
                  <a:t> = </a:t>
                </a:r>
                <a:r>
                  <a:rPr lang="en-US" altLang="zh-TW" sz="3000" b="1" dirty="0">
                    <a:cs typeface="Times New Roman" pitchFamily="18" charset="0"/>
                  </a:rPr>
                  <a:t>u</a:t>
                </a:r>
              </a:p>
              <a:p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There is an element 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’ in </a:t>
                </a:r>
                <a:r>
                  <a:rPr lang="en-US" altLang="zh-TW" sz="30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30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3000" dirty="0">
                    <a:cs typeface="Times New Roman" pitchFamily="18" charset="0"/>
                  </a:rPr>
                  <a:t> such that </a:t>
                </a:r>
                <a:r>
                  <a:rPr lang="en-US" altLang="zh-TW" sz="3000" b="1" dirty="0">
                    <a:cs typeface="Times New Roman" pitchFamily="18" charset="0"/>
                  </a:rPr>
                  <a:t>u</a:t>
                </a:r>
                <a:r>
                  <a:rPr lang="en-US" altLang="zh-TW" sz="3000" dirty="0">
                    <a:cs typeface="Times New Roman" pitchFamily="18" charset="0"/>
                  </a:rPr>
                  <a:t>’ + </a:t>
                </a:r>
                <a:r>
                  <a:rPr lang="en-US" altLang="zh-TW" sz="3000" b="1" dirty="0">
                    <a:cs typeface="Times New Roman" pitchFamily="18" charset="0"/>
                  </a:rPr>
                  <a:t>u</a:t>
                </a:r>
                <a:r>
                  <a:rPr lang="en-US" altLang="zh-TW" sz="3000" dirty="0"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3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kumimoji="1" lang="en-US" altLang="zh-TW" sz="3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kumimoji="1" lang="en-US" altLang="zh-TW" sz="3000" dirty="0">
                  <a:cs typeface="Times New Roman" pitchFamily="18" charset="0"/>
                  <a:sym typeface="Symbol" pitchFamily="18" charset="2"/>
                </a:endParaRPr>
              </a:p>
              <a:p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</a:p>
              <a:p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(ab)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 = a(</a:t>
                </a:r>
                <a:r>
                  <a:rPr kumimoji="1" lang="en-US" altLang="zh-TW" sz="30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30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)</a:t>
                </a:r>
              </a:p>
              <a:p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a(</a:t>
                </a:r>
                <a:r>
                  <a:rPr kumimoji="1" lang="en-US" altLang="zh-TW" sz="30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 err="1">
                    <a:cs typeface="Times New Roman" pitchFamily="18" charset="0"/>
                    <a:sym typeface="Symbol" pitchFamily="18" charset="2"/>
                  </a:rPr>
                  <a:t>+</a:t>
                </a:r>
                <a:r>
                  <a:rPr kumimoji="1" lang="en-US" altLang="zh-TW" sz="3000" b="1" dirty="0" err="1"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) = a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 + a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v</a:t>
                </a:r>
              </a:p>
              <a:p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kumimoji="1" lang="en-US" altLang="zh-TW" sz="3000" dirty="0" err="1">
                    <a:cs typeface="Times New Roman" pitchFamily="18" charset="0"/>
                    <a:sym typeface="Symbol" pitchFamily="18" charset="2"/>
                  </a:rPr>
                  <a:t>a+b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 = a</a:t>
                </a:r>
                <a:r>
                  <a:rPr kumimoji="1" lang="en-US" altLang="zh-TW" sz="30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3000" dirty="0"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kumimoji="1" lang="en-US" altLang="zh-TW" sz="30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30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endParaRPr kumimoji="1" lang="en-US" altLang="zh-TW" sz="3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89989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F1FBDE-313F-4C73-90AF-679C23244859}"/>
              </a:ext>
            </a:extLst>
          </p:cNvPr>
          <p:cNvSpPr/>
          <p:nvPr/>
        </p:nvSpPr>
        <p:spPr>
          <a:xfrm>
            <a:off x="6470929" y="5323304"/>
            <a:ext cx="1805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cs typeface="Times New Roman" pitchFamily="18" charset="0"/>
              </a:rPr>
              <a:t>zero vector</a:t>
            </a:r>
            <a:endParaRPr kumimoji="1" lang="en-US" altLang="zh-TW" sz="2800" dirty="0"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/>
              <p:nvPr/>
            </p:nvSpPr>
            <p:spPr>
              <a:xfrm>
                <a:off x="5286429" y="5037549"/>
                <a:ext cx="1184500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29" y="5037549"/>
                <a:ext cx="1184500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157FBE36-F476-477D-8A66-756E93547B98}"/>
              </a:ext>
            </a:extLst>
          </p:cNvPr>
          <p:cNvSpPr txBox="1"/>
          <p:nvPr/>
        </p:nvSpPr>
        <p:spPr>
          <a:xfrm>
            <a:off x="6871537" y="4162658"/>
            <a:ext cx="103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- </a:t>
            </a:r>
            <a:r>
              <a:rPr lang="en-US" altLang="zh-TW" sz="2800" b="1" dirty="0"/>
              <a:t>u</a:t>
            </a:r>
            <a:endParaRPr lang="zh-TW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BBB8D-77E3-4C31-9FB7-BB2CFAD21C02}"/>
              </a:ext>
            </a:extLst>
          </p:cNvPr>
          <p:cNvSpPr/>
          <p:nvPr/>
        </p:nvSpPr>
        <p:spPr>
          <a:xfrm>
            <a:off x="5710289" y="342386"/>
            <a:ext cx="2978870" cy="1204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objects have the following 8 properties are “vectors”.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72DCDF-35CE-4A1D-9577-2F16F27A6FE1}"/>
              </a:ext>
            </a:extLst>
          </p:cNvPr>
          <p:cNvSpPr txBox="1"/>
          <p:nvPr/>
        </p:nvSpPr>
        <p:spPr>
          <a:xfrm>
            <a:off x="628650" y="1690689"/>
            <a:ext cx="8429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For any vectors </a:t>
            </a:r>
            <a:r>
              <a:rPr lang="en-US" altLang="zh-TW" sz="2800" b="1" dirty="0"/>
              <a:t>u</a:t>
            </a:r>
            <a:r>
              <a:rPr lang="en-US" altLang="zh-TW" sz="2800" dirty="0"/>
              <a:t>, </a:t>
            </a:r>
            <a:r>
              <a:rPr lang="en-US" altLang="zh-TW" sz="2800" b="1" dirty="0"/>
              <a:t>v</a:t>
            </a:r>
            <a:r>
              <a:rPr lang="en-US" altLang="zh-TW" sz="2800" dirty="0"/>
              <a:t> and </a:t>
            </a:r>
            <a:r>
              <a:rPr lang="en-US" altLang="zh-TW" sz="2800" b="1" dirty="0"/>
              <a:t>w</a:t>
            </a:r>
            <a:r>
              <a:rPr lang="en-US" altLang="zh-TW" sz="2800" dirty="0"/>
              <a:t> in </a:t>
            </a:r>
            <a:r>
              <a:rPr lang="en-US" altLang="zh-TW" sz="28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8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dirty="0"/>
              <a:t>, and any scalars a and b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AAE35C-7192-4B38-98EA-126A64045234}"/>
              </a:ext>
            </a:extLst>
          </p:cNvPr>
          <p:cNvSpPr/>
          <p:nvPr/>
        </p:nvSpPr>
        <p:spPr>
          <a:xfrm>
            <a:off x="6787347" y="3752100"/>
            <a:ext cx="412377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346</Words>
  <Application>Microsoft Office PowerPoint</Application>
  <PresentationFormat>如螢幕大小 (4:3)</PresentationFormat>
  <Paragraphs>56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Vector</vt:lpstr>
      <vt:lpstr>Vectors</vt:lpstr>
      <vt:lpstr>Vector Set</vt:lpstr>
      <vt:lpstr>Vector Set</vt:lpstr>
      <vt:lpstr>Scalar Multiplication</vt:lpstr>
      <vt:lpstr>Vector Addition</vt:lpstr>
      <vt:lpstr>Properties of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Hung-yi Lee</dc:creator>
  <cp:lastModifiedBy>Hung-yi Lee</cp:lastModifiedBy>
  <cp:revision>9</cp:revision>
  <dcterms:created xsi:type="dcterms:W3CDTF">2020-09-17T13:31:35Z</dcterms:created>
  <dcterms:modified xsi:type="dcterms:W3CDTF">2020-09-17T14:26:24Z</dcterms:modified>
</cp:coreProperties>
</file>