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91" r:id="rId4"/>
    <p:sldId id="355" r:id="rId5"/>
    <p:sldId id="357" r:id="rId6"/>
    <p:sldId id="358" r:id="rId7"/>
    <p:sldId id="35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6939" autoAdjust="0"/>
  </p:normalViewPr>
  <p:slideViewPr>
    <p:cSldViewPr snapToGrid="0">
      <p:cViewPr varScale="1">
        <p:scale>
          <a:sx n="57" d="100"/>
          <a:sy n="57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6DA26-F3A4-4815-AC98-DF4B06A263E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2618-CBC3-4C89-A57F-AF13961562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90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FF"/>
                </a:solidFill>
              </a:rPr>
              <a:t>I believe you know it.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you can't solve many equations simultaneously then you can't solve commercial scale problems</a:t>
            </a:r>
          </a:p>
          <a:p>
            <a:r>
              <a:rPr lang="en-US" altLang="zh-TW" dirty="0"/>
              <a:t>At some point in a lot of interesting places, people get to a certain step and then say "And then it's just linear algebra from there".</a:t>
            </a:r>
          </a:p>
          <a:p>
            <a:r>
              <a:rPr lang="en-US" altLang="zh-TW" dirty="0"/>
              <a:t>questions like "How can I prepare for an interview?"  are often going to boil down to "Brush up on your linear algebra".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34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5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26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2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79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8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73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8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5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731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759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529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271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696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37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45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789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9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8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8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4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22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1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1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8C3F-E929-46C6-93FE-BC9996E7D21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B3BF-BA80-4E96-8360-5220C5F594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3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34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37" Type="http://schemas.openxmlformats.org/officeDocument/2006/relationships/image" Target="../media/image8.png"/><Relationship Id="rId5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image" Target="../media/image2.emf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35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9" Type="http://schemas.openxmlformats.org/officeDocument/2006/relationships/image" Target="../media/image4.png"/><Relationship Id="rId3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../media/image7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37" Type="http://schemas.openxmlformats.org/officeDocument/2006/relationships/image" Target="../media/image8.png"/><Relationship Id="rId40" Type="http://schemas.openxmlformats.org/officeDocument/2006/relationships/image" Target="../media/image5.png"/><Relationship Id="rId5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image" Target="../media/image2.emf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../media/image100.png"/><Relationship Id="rId3" Type="http://schemas.openxmlformats.org/officeDocument/2006/relationships/image" Target="../media/image2.emf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../media/image13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../media/image10.png"/><Relationship Id="rId33" Type="http://schemas.openxmlformats.org/officeDocument/2006/relationships/image" Target="../media/image12.png"/><Relationship Id="rId38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1.png"/><Relationship Id="rId41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30.png"/><Relationship Id="rId32" Type="http://schemas.openxmlformats.org/officeDocument/2006/relationships/image" Target="../media/image60.png"/><Relationship Id="rId37" Type="http://schemas.openxmlformats.org/officeDocument/2006/relationships/image" Target="../media/image8.png"/><Relationship Id="rId40" Type="http://schemas.openxmlformats.org/officeDocument/2006/relationships/image" Target="../media/image110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BB944-7434-49B4-A1EA-9775ED1F0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0" y="-1"/>
            <a:ext cx="9143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E4B03-3421-48B3-98DD-C823FF401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" y="1108946"/>
            <a:ext cx="9143979" cy="29005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</a:rPr>
              <a:t>Linear System =</a:t>
            </a:r>
            <a:r>
              <a:rPr lang="zh-TW" altLang="en-US" b="1" dirty="0">
                <a:solidFill>
                  <a:srgbClr val="FFFFFF"/>
                </a:solidFill>
              </a:rPr>
              <a:t> </a:t>
            </a:r>
            <a:br>
              <a:rPr lang="en-US" altLang="zh-TW" b="1" dirty="0">
                <a:solidFill>
                  <a:srgbClr val="FFFFFF"/>
                </a:solidFill>
              </a:rPr>
            </a:br>
            <a:r>
              <a:rPr lang="en-US" altLang="zh-TW" b="1" dirty="0">
                <a:solidFill>
                  <a:srgbClr val="FFFFFF"/>
                </a:solidFill>
              </a:rPr>
              <a:t>System of Linear Equations</a:t>
            </a:r>
            <a:endParaRPr lang="zh-TW" altLang="en-US" b="1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1CF638-E0CD-4673-9B2D-4927433E1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2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01" y="2818744"/>
            <a:ext cx="5885949" cy="1784428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2111041" y="2703379"/>
            <a:ext cx="529390" cy="2015158"/>
          </a:xfrm>
          <a:prstGeom prst="leftBrace">
            <a:avLst>
              <a:gd name="adj1" fmla="val 3560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8254" y="3233904"/>
            <a:ext cx="1632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 equations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47623" y="5235397"/>
            <a:ext cx="236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 variables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381877" y="4683382"/>
            <a:ext cx="1283368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765007" y="4683382"/>
            <a:ext cx="217822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804234" y="4683382"/>
            <a:ext cx="1086350" cy="55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74863" y="5984694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 this course, m and n can be large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827820-C5FF-44FC-8A99-E24FB346CF79}"/>
              </a:ext>
            </a:extLst>
          </p:cNvPr>
          <p:cNvSpPr/>
          <p:nvPr/>
        </p:nvSpPr>
        <p:spPr>
          <a:xfrm>
            <a:off x="5310001" y="133294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多元一次聯立方程式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55DE4C5-7625-46BB-B5BC-B142924E8F26}"/>
              </a:ext>
            </a:extLst>
          </p:cNvPr>
          <p:cNvCxnSpPr>
            <a:cxnSpLocks/>
          </p:cNvCxnSpPr>
          <p:nvPr/>
        </p:nvCxnSpPr>
        <p:spPr>
          <a:xfrm flipV="1">
            <a:off x="4263939" y="2456499"/>
            <a:ext cx="609979" cy="3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0565C9-FB5C-4300-8470-67076D24912A}"/>
              </a:ext>
            </a:extLst>
          </p:cNvPr>
          <p:cNvSpPr txBox="1"/>
          <p:nvPr/>
        </p:nvSpPr>
        <p:spPr>
          <a:xfrm>
            <a:off x="4583937" y="2082242"/>
            <a:ext cx="236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coefficient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76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 </a:t>
            </a:r>
            <a:br>
              <a:rPr lang="en-US" altLang="zh-TW" dirty="0"/>
            </a:br>
            <a:r>
              <a:rPr lang="en-US" altLang="zh-TW" dirty="0"/>
              <a:t>= System of Linear Equations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06" y="4840284"/>
            <a:ext cx="5255587" cy="1593323"/>
          </a:xfrm>
          <a:prstGeom prst="rect">
            <a:avLst/>
          </a:prstGeom>
        </p:spPr>
      </p:pic>
      <p:sp>
        <p:nvSpPr>
          <p:cNvPr id="26" name="向下箭號 11">
            <a:extLst>
              <a:ext uri="{FF2B5EF4-FFF2-40B4-BE49-F238E27FC236}">
                <a16:creationId xmlns:a16="http://schemas.microsoft.com/office/drawing/2014/main" id="{C2A10DE7-B8FC-4B68-9F25-4C47B5E533CD}"/>
              </a:ext>
            </a:extLst>
          </p:cNvPr>
          <p:cNvSpPr/>
          <p:nvPr/>
        </p:nvSpPr>
        <p:spPr>
          <a:xfrm>
            <a:off x="3795583" y="3818739"/>
            <a:ext cx="595086" cy="82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向下箭號 12">
            <a:extLst>
              <a:ext uri="{FF2B5EF4-FFF2-40B4-BE49-F238E27FC236}">
                <a16:creationId xmlns:a16="http://schemas.microsoft.com/office/drawing/2014/main" id="{F178F029-2742-4156-899D-D091F83A81CD}"/>
              </a:ext>
            </a:extLst>
          </p:cNvPr>
          <p:cNvSpPr/>
          <p:nvPr/>
        </p:nvSpPr>
        <p:spPr>
          <a:xfrm flipH="1" flipV="1">
            <a:off x="4455790" y="3753874"/>
            <a:ext cx="595086" cy="82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086BA9-F6E4-4E2C-B3A5-CBD760A47276}"/>
              </a:ext>
            </a:extLst>
          </p:cNvPr>
          <p:cNvSpPr/>
          <p:nvPr/>
        </p:nvSpPr>
        <p:spPr>
          <a:xfrm>
            <a:off x="3030729" y="1959545"/>
            <a:ext cx="2719880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0A4CD55-FF39-4E16-8953-77F5DADFA311}"/>
              </a:ext>
            </a:extLst>
          </p:cNvPr>
          <p:cNvGrpSpPr/>
          <p:nvPr/>
        </p:nvGrpSpPr>
        <p:grpSpPr>
          <a:xfrm>
            <a:off x="1830015" y="1855770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C17EEE02-987D-4429-9888-40502E8851A7}"/>
                    </a:ext>
                  </a:extLst>
                </p:cNvPr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667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CDF27F6-89FB-4770-A8AE-A56D3BA29E38}"/>
                    </a:ext>
                  </a:extLst>
                </p:cNvPr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F866511E-96F2-4466-AF95-BF169FEE17C2}"/>
                    </a:ext>
                  </a:extLst>
                </p:cNvPr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938" r="-3125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AEF22FE-AAC6-4BE0-90D6-7BBCF9B9E4F8}"/>
                </a:ext>
              </a:extLst>
            </p:cNvPr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9A591D30-46BD-4930-9581-BA9605AC39BA}"/>
              </a:ext>
            </a:extLst>
          </p:cNvPr>
          <p:cNvGrpSpPr/>
          <p:nvPr/>
        </p:nvGrpSpPr>
        <p:grpSpPr>
          <a:xfrm>
            <a:off x="6515501" y="1913378"/>
            <a:ext cx="513057" cy="1711130"/>
            <a:chOff x="6725667" y="4729579"/>
            <a:chExt cx="51305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58FB414-E99D-4DDE-BAD4-DF6562C1C731}"/>
                    </a:ext>
                  </a:extLst>
                </p:cNvPr>
                <p:cNvSpPr txBox="1"/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36138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000" r="-5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9C156D9-50BF-4E78-B241-1B6728D5036C}"/>
                    </a:ext>
                  </a:extLst>
                </p:cNvPr>
                <p:cNvSpPr txBox="1"/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36849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72" r="-491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E656DE2F-F95F-4889-8F63-05EB34BA60BE}"/>
                    </a:ext>
                  </a:extLst>
                </p:cNvPr>
                <p:cNvSpPr txBox="1"/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45249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6000" r="-1333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33C4ACF8-FBFC-4EC1-972C-E6724E2A94BB}"/>
                </a:ext>
              </a:extLst>
            </p:cNvPr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7692BCE-A925-4ED1-8144-00BF2E00BCD1}"/>
              </a:ext>
            </a:extLst>
          </p:cNvPr>
          <p:cNvCxnSpPr/>
          <p:nvPr/>
        </p:nvCxnSpPr>
        <p:spPr>
          <a:xfrm>
            <a:off x="2310729" y="211796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C7272FE-9A7E-4670-913C-3DF9E1B8353B}"/>
              </a:ext>
            </a:extLst>
          </p:cNvPr>
          <p:cNvCxnSpPr/>
          <p:nvPr/>
        </p:nvCxnSpPr>
        <p:spPr>
          <a:xfrm>
            <a:off x="2310729" y="257283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4A464E0-C3BD-42C5-8319-69C0912F7092}"/>
              </a:ext>
            </a:extLst>
          </p:cNvPr>
          <p:cNvCxnSpPr/>
          <p:nvPr/>
        </p:nvCxnSpPr>
        <p:spPr>
          <a:xfrm>
            <a:off x="2310729" y="3486009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A213CF9-62F7-4756-9BDD-02E039FDE83C}"/>
              </a:ext>
            </a:extLst>
          </p:cNvPr>
          <p:cNvCxnSpPr/>
          <p:nvPr/>
        </p:nvCxnSpPr>
        <p:spPr>
          <a:xfrm>
            <a:off x="5750609" y="2098313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0F525E5-601E-4027-93B2-7E2B34A7B77A}"/>
              </a:ext>
            </a:extLst>
          </p:cNvPr>
          <p:cNvCxnSpPr/>
          <p:nvPr/>
        </p:nvCxnSpPr>
        <p:spPr>
          <a:xfrm>
            <a:off x="5750609" y="2553183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BD1AE4D-21A6-4044-B804-A4D989B1EBB3}"/>
              </a:ext>
            </a:extLst>
          </p:cNvPr>
          <p:cNvCxnSpPr/>
          <p:nvPr/>
        </p:nvCxnSpPr>
        <p:spPr>
          <a:xfrm>
            <a:off x="5750609" y="3466356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377C05-A81F-49AA-8A42-BE5ADE79F9EE}"/>
              </a:ext>
            </a:extLst>
          </p:cNvPr>
          <p:cNvSpPr txBox="1"/>
          <p:nvPr/>
        </p:nvSpPr>
        <p:spPr>
          <a:xfrm>
            <a:off x="5143687" y="3925907"/>
            <a:ext cx="121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Trivial! 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64DC43-2F72-43EB-8397-6701FB45C49E}"/>
              </a:ext>
            </a:extLst>
          </p:cNvPr>
          <p:cNvSpPr txBox="1"/>
          <p:nvPr/>
        </p:nvSpPr>
        <p:spPr>
          <a:xfrm>
            <a:off x="2115766" y="3905921"/>
            <a:ext cx="17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Next page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70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0933" y="1051567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4697" y="1018559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264905" y="970464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434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33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216" r="-5155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1904905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904905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914324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430933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30933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440352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676650" y="1051567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2970414" y="1018559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字方塊 65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150622" y="970464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229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9" name="文字方塊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122" r="-408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字方塊 70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2" name="直線單箭頭接點 71"/>
          <p:cNvCxnSpPr/>
          <p:nvPr/>
        </p:nvCxnSpPr>
        <p:spPr>
          <a:xfrm>
            <a:off x="4790622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4790622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800041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3316650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316650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326069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51587" y="1051567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345351" y="1018559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字方塊 82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8525559" y="970464"/>
            <a:ext cx="612925" cy="1711130"/>
            <a:chOff x="6725667" y="4729579"/>
            <a:chExt cx="612925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140" r="-4651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8046" r="-11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931" r="-990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文字方塊 87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9" name="直線單箭頭接點 88"/>
          <p:cNvCxnSpPr/>
          <p:nvPr/>
        </p:nvCxnSpPr>
        <p:spPr>
          <a:xfrm>
            <a:off x="8165559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8165559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8174978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691587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6691587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701006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579043" y="1544432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1418971" y="4942543"/>
            <a:ext cx="1691868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8" name="群組 197"/>
          <p:cNvGrpSpPr/>
          <p:nvPr/>
        </p:nvGrpSpPr>
        <p:grpSpPr>
          <a:xfrm>
            <a:off x="218257" y="4838768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字方塊 198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9" name="文字方塊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字方塊 199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0" name="文字方塊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231" r="-307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文字方塊 201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203" name="直線單箭頭接點 202"/>
          <p:cNvCxnSpPr/>
          <p:nvPr/>
        </p:nvCxnSpPr>
        <p:spPr>
          <a:xfrm>
            <a:off x="698971" y="510096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>
            <a:off x="698971" y="555583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8971" y="646900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3138565" y="4954027"/>
            <a:ext cx="5677253" cy="1593323"/>
            <a:chOff x="3135092" y="4412160"/>
            <a:chExt cx="5677253" cy="1593323"/>
          </a:xfrm>
        </p:grpSpPr>
        <p:pic>
          <p:nvPicPr>
            <p:cNvPr id="209" name="Picture 3" descr="latex-image-1.pdf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58" y="4412160"/>
              <a:ext cx="5255587" cy="1593323"/>
            </a:xfrm>
            <a:prstGeom prst="rect">
              <a:avLst/>
            </a:prstGeom>
          </p:spPr>
        </p:pic>
        <p:cxnSp>
          <p:nvCxnSpPr>
            <p:cNvPr id="210" name="直線單箭頭接點 209"/>
            <p:cNvCxnSpPr/>
            <p:nvPr/>
          </p:nvCxnSpPr>
          <p:spPr>
            <a:xfrm>
              <a:off x="3135092" y="455909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單箭頭接點 210"/>
            <p:cNvCxnSpPr/>
            <p:nvPr/>
          </p:nvCxnSpPr>
          <p:spPr>
            <a:xfrm>
              <a:off x="3135092" y="501396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/>
            <p:cNvCxnSpPr/>
            <p:nvPr/>
          </p:nvCxnSpPr>
          <p:spPr>
            <a:xfrm>
              <a:off x="3135092" y="592714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字方塊 212"/>
              <p:cNvSpPr txBox="1"/>
              <p:nvPr/>
            </p:nvSpPr>
            <p:spPr>
              <a:xfrm>
                <a:off x="218257" y="17092"/>
                <a:ext cx="88157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 linear system </a:t>
                </a:r>
                <a14:m>
                  <m:oMath xmlns:m="http://schemas.openxmlformats.org/officeDocument/2006/math">
                    <m:r>
                      <a:rPr kumimoji="0" lang="en-US" altLang="zh-TW" sz="3200" b="1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0" lang="en-US" altLang="zh-TW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</a:t>
                </a:r>
                <a:r>
                  <a:rPr kumimoji="0" lang="zh-TW" altLang="en-US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system of linear equations</a:t>
                </a:r>
                <a:endParaRPr kumimoji="0" lang="zh-TW" altLang="en-US" sz="32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3" name="文字方塊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7" y="17092"/>
                <a:ext cx="8815709" cy="584775"/>
              </a:xfrm>
              <a:prstGeom prst="rect">
                <a:avLst/>
              </a:prstGeom>
              <a:blipFill>
                <a:blip r:embed="rId3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3B3890C3-F48A-41AE-A660-B1D88ECB37A9}"/>
              </a:ext>
            </a:extLst>
          </p:cNvPr>
          <p:cNvSpPr/>
          <p:nvPr/>
        </p:nvSpPr>
        <p:spPr>
          <a:xfrm>
            <a:off x="3489146" y="4871775"/>
            <a:ext cx="4676413" cy="1722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3E1350-2FCC-46D1-B8B7-72FD82F9E5D8}"/>
              </a:ext>
            </a:extLst>
          </p:cNvPr>
          <p:cNvSpPr txBox="1"/>
          <p:nvPr/>
        </p:nvSpPr>
        <p:spPr>
          <a:xfrm>
            <a:off x="1000850" y="3298825"/>
            <a:ext cx="315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standard (unit) vector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9FED32-0790-42EC-8D7C-E4AF167D6170}"/>
              </a:ext>
            </a:extLst>
          </p:cNvPr>
          <p:cNvSpPr txBox="1"/>
          <p:nvPr/>
        </p:nvSpPr>
        <p:spPr>
          <a:xfrm>
            <a:off x="974954" y="3726322"/>
            <a:ext cx="3974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(only one element is “1”, </a:t>
            </a:r>
          </a:p>
          <a:p>
            <a:r>
              <a:rPr lang="en-US" altLang="zh-TW" sz="2400" dirty="0"/>
              <a:t>the rest elements are “0”)</a:t>
            </a:r>
            <a:endParaRPr lang="zh-TW" altLang="en-US" sz="2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D2399-1D4F-4AE4-A525-8194A8FBE828}"/>
              </a:ext>
            </a:extLst>
          </p:cNvPr>
          <p:cNvCxnSpPr>
            <a:cxnSpLocks/>
          </p:cNvCxnSpPr>
          <p:nvPr/>
        </p:nvCxnSpPr>
        <p:spPr>
          <a:xfrm>
            <a:off x="276909" y="3059108"/>
            <a:ext cx="62251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7F2FC60D-99CA-441E-B5E3-B4A85D2629E7}"/>
              </a:ext>
            </a:extLst>
          </p:cNvPr>
          <p:cNvCxnSpPr>
            <a:cxnSpLocks/>
          </p:cNvCxnSpPr>
          <p:nvPr/>
        </p:nvCxnSpPr>
        <p:spPr>
          <a:xfrm flipV="1">
            <a:off x="6494369" y="2703372"/>
            <a:ext cx="0" cy="3557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6693B07E-4B5C-45BC-8260-ED8A7155F8F2}"/>
              </a:ext>
            </a:extLst>
          </p:cNvPr>
          <p:cNvSpPr/>
          <p:nvPr/>
        </p:nvSpPr>
        <p:spPr>
          <a:xfrm>
            <a:off x="84696" y="1032793"/>
            <a:ext cx="340859" cy="1683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B9E265-353D-4BE4-8135-98A9C799C819}"/>
              </a:ext>
            </a:extLst>
          </p:cNvPr>
          <p:cNvSpPr/>
          <p:nvPr/>
        </p:nvSpPr>
        <p:spPr>
          <a:xfrm>
            <a:off x="2962415" y="1032792"/>
            <a:ext cx="340859" cy="1683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6CB78AD-B064-403B-8C6A-4D8A12BF3E07}"/>
              </a:ext>
            </a:extLst>
          </p:cNvPr>
          <p:cNvSpPr/>
          <p:nvPr/>
        </p:nvSpPr>
        <p:spPr>
          <a:xfrm>
            <a:off x="6331586" y="1032791"/>
            <a:ext cx="340859" cy="1683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E8BA0602-0719-4825-9D8A-9796B2F33D25}"/>
              </a:ext>
            </a:extLst>
          </p:cNvPr>
          <p:cNvCxnSpPr>
            <a:cxnSpLocks/>
          </p:cNvCxnSpPr>
          <p:nvPr/>
        </p:nvCxnSpPr>
        <p:spPr>
          <a:xfrm flipV="1">
            <a:off x="3130234" y="2703372"/>
            <a:ext cx="0" cy="3557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9D5F999D-D84C-4E34-AD8C-C4273E3DE3F7}"/>
              </a:ext>
            </a:extLst>
          </p:cNvPr>
          <p:cNvCxnSpPr>
            <a:cxnSpLocks/>
          </p:cNvCxnSpPr>
          <p:nvPr/>
        </p:nvCxnSpPr>
        <p:spPr>
          <a:xfrm flipV="1">
            <a:off x="273859" y="2716604"/>
            <a:ext cx="0" cy="3557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F5A85911-5993-4080-BFF1-4F5A734DCF69}"/>
              </a:ext>
            </a:extLst>
          </p:cNvPr>
          <p:cNvCxnSpPr>
            <a:cxnSpLocks/>
          </p:cNvCxnSpPr>
          <p:nvPr/>
        </p:nvCxnSpPr>
        <p:spPr>
          <a:xfrm>
            <a:off x="2316297" y="3059108"/>
            <a:ext cx="0" cy="3557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3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 animBg="1"/>
      <p:bldP spid="78" grpId="0" animBg="1"/>
      <p:bldP spid="95" grpId="0"/>
      <p:bldP spid="17" grpId="0" animBg="1"/>
      <p:bldP spid="19" grpId="0"/>
      <p:bldP spid="20" grpId="0"/>
      <p:bldP spid="97" grpId="0" animBg="1"/>
      <p:bldP spid="18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0933" y="1051567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4697" y="1018559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264905" y="970464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434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33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216" r="-5155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1904905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904905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914324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430933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30933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440352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676650" y="1051567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2970414" y="1018559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字方塊 65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150622" y="970464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229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9" name="文字方塊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122" r="-408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字方塊 70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2" name="直線單箭頭接點 71"/>
          <p:cNvCxnSpPr/>
          <p:nvPr/>
        </p:nvCxnSpPr>
        <p:spPr>
          <a:xfrm>
            <a:off x="4790622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4790622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800041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3316650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316650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326069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51587" y="1051567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345351" y="1018559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字方塊 82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8525559" y="970464"/>
            <a:ext cx="612925" cy="1711130"/>
            <a:chOff x="6725667" y="4729579"/>
            <a:chExt cx="612925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140" r="-4651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8046" r="-11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931" r="-990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文字方塊 87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9" name="直線單箭頭接點 88"/>
          <p:cNvCxnSpPr/>
          <p:nvPr/>
        </p:nvCxnSpPr>
        <p:spPr>
          <a:xfrm>
            <a:off x="8165559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8165559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8174978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691587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6691587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701006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579043" y="1544432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1418971" y="4942543"/>
            <a:ext cx="1691868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8" name="群組 197"/>
          <p:cNvGrpSpPr/>
          <p:nvPr/>
        </p:nvGrpSpPr>
        <p:grpSpPr>
          <a:xfrm>
            <a:off x="218257" y="4838768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字方塊 198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9" name="文字方塊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字方塊 199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0" name="文字方塊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231" r="-307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文字方塊 201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203" name="直線單箭頭接點 202"/>
          <p:cNvCxnSpPr/>
          <p:nvPr/>
        </p:nvCxnSpPr>
        <p:spPr>
          <a:xfrm>
            <a:off x="698971" y="510096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>
            <a:off x="698971" y="555583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8971" y="646900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3138565" y="4954027"/>
            <a:ext cx="5677253" cy="1593323"/>
            <a:chOff x="3135092" y="4412160"/>
            <a:chExt cx="5677253" cy="1593323"/>
          </a:xfrm>
        </p:grpSpPr>
        <p:pic>
          <p:nvPicPr>
            <p:cNvPr id="209" name="Picture 3" descr="latex-image-1.pdf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58" y="4412160"/>
              <a:ext cx="5255587" cy="1593323"/>
            </a:xfrm>
            <a:prstGeom prst="rect">
              <a:avLst/>
            </a:prstGeom>
          </p:spPr>
        </p:pic>
        <p:cxnSp>
          <p:nvCxnSpPr>
            <p:cNvPr id="210" name="直線單箭頭接點 209"/>
            <p:cNvCxnSpPr/>
            <p:nvPr/>
          </p:nvCxnSpPr>
          <p:spPr>
            <a:xfrm>
              <a:off x="3135092" y="455909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單箭頭接點 210"/>
            <p:cNvCxnSpPr/>
            <p:nvPr/>
          </p:nvCxnSpPr>
          <p:spPr>
            <a:xfrm>
              <a:off x="3135092" y="501396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/>
            <p:cNvCxnSpPr/>
            <p:nvPr/>
          </p:nvCxnSpPr>
          <p:spPr>
            <a:xfrm>
              <a:off x="3135092" y="592714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字方塊 212"/>
              <p:cNvSpPr txBox="1"/>
              <p:nvPr/>
            </p:nvSpPr>
            <p:spPr>
              <a:xfrm>
                <a:off x="218257" y="17092"/>
                <a:ext cx="88157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 linear system </a:t>
                </a:r>
                <a14:m>
                  <m:oMath xmlns:m="http://schemas.openxmlformats.org/officeDocument/2006/math">
                    <m:r>
                      <a:rPr kumimoji="0" lang="en-US" altLang="zh-TW" sz="3200" b="1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0" lang="en-US" altLang="zh-TW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</a:t>
                </a:r>
                <a:r>
                  <a:rPr kumimoji="0" lang="zh-TW" altLang="en-US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system of linear equations</a:t>
                </a:r>
                <a:endParaRPr kumimoji="0" lang="zh-TW" altLang="en-US" sz="32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3" name="文字方塊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7" y="17092"/>
                <a:ext cx="8815709" cy="584775"/>
              </a:xfrm>
              <a:prstGeom prst="rect">
                <a:avLst/>
              </a:prstGeom>
              <a:blipFill>
                <a:blip r:embed="rId3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3B3890C3-F48A-41AE-A660-B1D88ECB37A9}"/>
              </a:ext>
            </a:extLst>
          </p:cNvPr>
          <p:cNvSpPr/>
          <p:nvPr/>
        </p:nvSpPr>
        <p:spPr>
          <a:xfrm>
            <a:off x="3489146" y="4871775"/>
            <a:ext cx="4676413" cy="1722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3E1350-2FCC-46D1-B8B7-72FD82F9E5D8}"/>
              </a:ext>
            </a:extLst>
          </p:cNvPr>
          <p:cNvSpPr txBox="1"/>
          <p:nvPr/>
        </p:nvSpPr>
        <p:spPr>
          <a:xfrm>
            <a:off x="1000850" y="3298825"/>
            <a:ext cx="315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standard (unit) vector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9FED32-0790-42EC-8D7C-E4AF167D6170}"/>
              </a:ext>
            </a:extLst>
          </p:cNvPr>
          <p:cNvSpPr txBox="1"/>
          <p:nvPr/>
        </p:nvSpPr>
        <p:spPr>
          <a:xfrm>
            <a:off x="974954" y="3726322"/>
            <a:ext cx="3974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(only one element is “1”, </a:t>
            </a:r>
          </a:p>
          <a:p>
            <a:r>
              <a:rPr lang="en-US" altLang="zh-TW" sz="2400" dirty="0"/>
              <a:t>the rest elements are “0”)</a:t>
            </a:r>
            <a:endParaRPr lang="zh-TW" altLang="en-US" sz="24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693B07E-4B5C-45BC-8260-ED8A7155F8F2}"/>
              </a:ext>
            </a:extLst>
          </p:cNvPr>
          <p:cNvSpPr/>
          <p:nvPr/>
        </p:nvSpPr>
        <p:spPr>
          <a:xfrm>
            <a:off x="84696" y="1032793"/>
            <a:ext cx="340859" cy="1683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B9E265-353D-4BE4-8135-98A9C799C819}"/>
              </a:ext>
            </a:extLst>
          </p:cNvPr>
          <p:cNvSpPr/>
          <p:nvPr/>
        </p:nvSpPr>
        <p:spPr>
          <a:xfrm>
            <a:off x="2962415" y="1032792"/>
            <a:ext cx="340859" cy="1683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6CB78AD-B064-403B-8C6A-4D8A12BF3E07}"/>
              </a:ext>
            </a:extLst>
          </p:cNvPr>
          <p:cNvSpPr/>
          <p:nvPr/>
        </p:nvSpPr>
        <p:spPr>
          <a:xfrm>
            <a:off x="6331586" y="1032791"/>
            <a:ext cx="340859" cy="1683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D309E95-A93A-4B4A-AE94-F844513770C0}"/>
                  </a:ext>
                </a:extLst>
              </p:cNvPr>
              <p:cNvSpPr txBox="1"/>
              <p:nvPr/>
            </p:nvSpPr>
            <p:spPr>
              <a:xfrm>
                <a:off x="77533" y="2675559"/>
                <a:ext cx="3846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D309E95-A93A-4B4A-AE94-F84451377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3" y="2675559"/>
                <a:ext cx="384657" cy="369332"/>
              </a:xfrm>
              <a:prstGeom prst="rect">
                <a:avLst/>
              </a:prstGeom>
              <a:blipFill>
                <a:blip r:embed="rId38"/>
                <a:stretch>
                  <a:fillRect l="-11111" r="-793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3C7E439-5854-4070-8084-D6F527A1E2BF}"/>
                  </a:ext>
                </a:extLst>
              </p:cNvPr>
              <p:cNvSpPr txBox="1"/>
              <p:nvPr/>
            </p:nvSpPr>
            <p:spPr>
              <a:xfrm>
                <a:off x="2991634" y="2675559"/>
                <a:ext cx="3846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3C7E439-5854-4070-8084-D6F527A1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34" y="2675559"/>
                <a:ext cx="384656" cy="369332"/>
              </a:xfrm>
              <a:prstGeom prst="rect">
                <a:avLst/>
              </a:prstGeom>
              <a:blipFill>
                <a:blip r:embed="rId39"/>
                <a:stretch>
                  <a:fillRect l="-11111" r="-793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1D62A52-3E04-4A29-BE02-8A53CF4B4CD9}"/>
                  </a:ext>
                </a:extLst>
              </p:cNvPr>
              <p:cNvSpPr txBox="1"/>
              <p:nvPr/>
            </p:nvSpPr>
            <p:spPr>
              <a:xfrm>
                <a:off x="6345351" y="2643121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1D62A52-3E04-4A29-BE02-8A53CF4B4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51" y="2643121"/>
                <a:ext cx="395878" cy="369332"/>
              </a:xfrm>
              <a:prstGeom prst="rect">
                <a:avLst/>
              </a:prstGeom>
              <a:blipFill>
                <a:blip r:embed="rId40"/>
                <a:stretch>
                  <a:fillRect l="-10769" r="-1538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C8E80D0-FD7C-4A7D-B2D9-C2B21DB9BADD}"/>
                  </a:ext>
                </a:extLst>
              </p:cNvPr>
              <p:cNvSpPr txBox="1"/>
              <p:nvPr/>
            </p:nvSpPr>
            <p:spPr>
              <a:xfrm>
                <a:off x="4990123" y="3345153"/>
                <a:ext cx="118455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C8E80D0-FD7C-4A7D-B2D9-C2B21DB9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123" y="3345153"/>
                <a:ext cx="1184555" cy="615553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68F92DB-F277-4407-B7F9-15FAA50FB451}"/>
                  </a:ext>
                </a:extLst>
              </p:cNvPr>
              <p:cNvSpPr txBox="1"/>
              <p:nvPr/>
            </p:nvSpPr>
            <p:spPr>
              <a:xfrm>
                <a:off x="6184296" y="3354606"/>
                <a:ext cx="224721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68F92DB-F277-4407-B7F9-15FAA50FB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96" y="3354606"/>
                <a:ext cx="2247217" cy="6158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B1BBE0F-753D-4AD6-A13C-8AD3FB929BC1}"/>
                  </a:ext>
                </a:extLst>
              </p:cNvPr>
              <p:cNvSpPr txBox="1"/>
              <p:nvPr/>
            </p:nvSpPr>
            <p:spPr>
              <a:xfrm>
                <a:off x="6262140" y="4264663"/>
                <a:ext cx="19866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B1BBE0F-753D-4AD6-A13C-8AD3FB929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40" y="4264663"/>
                <a:ext cx="1986634" cy="369332"/>
              </a:xfrm>
              <a:prstGeom prst="rect">
                <a:avLst/>
              </a:prstGeom>
              <a:blipFill>
                <a:blip r:embed="rId43"/>
                <a:stretch>
                  <a:fillRect l="-1227" r="-122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16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138565" y="4954027"/>
            <a:ext cx="5677253" cy="1593323"/>
            <a:chOff x="3135092" y="4412160"/>
            <a:chExt cx="5677253" cy="1593323"/>
          </a:xfrm>
        </p:grpSpPr>
        <p:pic>
          <p:nvPicPr>
            <p:cNvPr id="209" name="Picture 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58" y="4412160"/>
              <a:ext cx="5255587" cy="1593323"/>
            </a:xfrm>
            <a:prstGeom prst="rect">
              <a:avLst/>
            </a:prstGeom>
          </p:spPr>
        </p:pic>
        <p:cxnSp>
          <p:nvCxnSpPr>
            <p:cNvPr id="210" name="直線單箭頭接點 209"/>
            <p:cNvCxnSpPr/>
            <p:nvPr/>
          </p:nvCxnSpPr>
          <p:spPr>
            <a:xfrm>
              <a:off x="3135092" y="455909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單箭頭接點 210"/>
            <p:cNvCxnSpPr/>
            <p:nvPr/>
          </p:nvCxnSpPr>
          <p:spPr>
            <a:xfrm>
              <a:off x="3135092" y="501396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/>
            <p:cNvCxnSpPr/>
            <p:nvPr/>
          </p:nvCxnSpPr>
          <p:spPr>
            <a:xfrm>
              <a:off x="3135092" y="5927140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C5033402-50DB-4538-871A-B670FEDB4AC9}"/>
              </a:ext>
            </a:extLst>
          </p:cNvPr>
          <p:cNvSpPr/>
          <p:nvPr/>
        </p:nvSpPr>
        <p:spPr>
          <a:xfrm>
            <a:off x="3489146" y="4907081"/>
            <a:ext cx="4676413" cy="1722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90933" y="1051567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4697" y="1018559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264905" y="970464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434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16" r="-5155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1904905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904905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914324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430933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30933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440352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676650" y="1051567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2970414" y="1018559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7500" r="-300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字方塊 65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150622" y="970464"/>
            <a:ext cx="593047" cy="1711130"/>
            <a:chOff x="6725667" y="4729579"/>
            <a:chExt cx="593047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0577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229" r="-481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9" name="文字方塊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1289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r="-476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5930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122" r="-408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字方塊 70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2" name="直線單箭頭接點 71"/>
          <p:cNvCxnSpPr/>
          <p:nvPr/>
        </p:nvCxnSpPr>
        <p:spPr>
          <a:xfrm>
            <a:off x="4790622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4790622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800041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3316650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316650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326069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51587" y="1051567"/>
            <a:ext cx="1113972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345351" y="1018559"/>
            <a:ext cx="461665" cy="1684812"/>
            <a:chOff x="1828104" y="4807109"/>
            <a:chExt cx="461665" cy="168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1" y="4807109"/>
                  <a:ext cx="23884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字方塊 82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8525559" y="970464"/>
            <a:ext cx="612925" cy="1711130"/>
            <a:chOff x="6725667" y="4729579"/>
            <a:chExt cx="612925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8" y="4729579"/>
                  <a:ext cx="525657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8140" r="-4651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5158204"/>
                  <a:ext cx="532775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046" r="-11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667" y="6071377"/>
                  <a:ext cx="61292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931" r="-990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文字方塊 87"/>
            <p:cNvSpPr txBox="1"/>
            <p:nvPr/>
          </p:nvSpPr>
          <p:spPr>
            <a:xfrm rot="5400000">
              <a:off x="6703092" y="5625734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9" name="直線單箭頭接點 88"/>
          <p:cNvCxnSpPr/>
          <p:nvPr/>
        </p:nvCxnSpPr>
        <p:spPr>
          <a:xfrm>
            <a:off x="8165559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8165559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8174978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6691587" y="119033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6691587" y="164520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701006" y="252083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579043" y="1544432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19731" y="2919789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125093" y="2896562"/>
            <a:ext cx="461665" cy="1684812"/>
            <a:chOff x="1828104" y="4807109"/>
            <a:chExt cx="461665" cy="1684812"/>
          </a:xfrm>
        </p:grpSpPr>
        <p:sp>
          <p:nvSpPr>
            <p:cNvPr id="98" name="文字方塊 97"/>
            <p:cNvSpPr txBox="1"/>
            <p:nvPr/>
          </p:nvSpPr>
          <p:spPr>
            <a:xfrm>
              <a:off x="1868501" y="4807109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/>
                <p:cNvSpPr txBox="1"/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500" y="5215812"/>
                  <a:ext cx="23884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28205" r="-33333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698" y="6122589"/>
                  <a:ext cx="238848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8205" r="-33333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文字方塊 100"/>
            <p:cNvSpPr txBox="1"/>
            <p:nvPr/>
          </p:nvSpPr>
          <p:spPr>
            <a:xfrm rot="5400000">
              <a:off x="1754137" y="5659112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07" name="直線單箭頭接點 106"/>
          <p:cNvCxnSpPr/>
          <p:nvPr/>
        </p:nvCxnSpPr>
        <p:spPr>
          <a:xfrm>
            <a:off x="1526880" y="323237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1526880" y="350944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1526880" y="442262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71329" y="324613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71329" y="352320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471329" y="4436381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125093" y="283047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3" y="2830474"/>
                <a:ext cx="364908" cy="369332"/>
              </a:xfrm>
              <a:prstGeom prst="rect">
                <a:avLst/>
              </a:prstGeom>
              <a:blipFill>
                <a:blip r:embed="rId24"/>
                <a:stretch>
                  <a:fillRect l="-11864" r="-1016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圖片 11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44323" y="2919789"/>
            <a:ext cx="885825" cy="1647825"/>
          </a:xfrm>
          <a:prstGeom prst="rect">
            <a:avLst/>
          </a:prstGeom>
        </p:spPr>
      </p:pic>
      <p:sp>
        <p:nvSpPr>
          <p:cNvPr id="131" name="矩形 130"/>
          <p:cNvSpPr/>
          <p:nvPr/>
        </p:nvSpPr>
        <p:spPr>
          <a:xfrm>
            <a:off x="3686069" y="2942296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7" name="直線單箭頭接點 136"/>
          <p:cNvCxnSpPr/>
          <p:nvPr/>
        </p:nvCxnSpPr>
        <p:spPr>
          <a:xfrm>
            <a:off x="4393218" y="325488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4393218" y="353195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4393218" y="444512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3337667" y="326864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/>
          <p:nvPr/>
        </p:nvCxnSpPr>
        <p:spPr>
          <a:xfrm>
            <a:off x="3337667" y="354571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>
            <a:off x="3337667" y="445888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群組 153"/>
          <p:cNvGrpSpPr/>
          <p:nvPr/>
        </p:nvGrpSpPr>
        <p:grpSpPr>
          <a:xfrm>
            <a:off x="2982712" y="2888607"/>
            <a:ext cx="461665" cy="1726173"/>
            <a:chOff x="3478137" y="2276842"/>
            <a:chExt cx="461665" cy="1726173"/>
          </a:xfrm>
        </p:grpSpPr>
        <p:grpSp>
          <p:nvGrpSpPr>
            <p:cNvPr id="155" name="群組 154"/>
            <p:cNvGrpSpPr/>
            <p:nvPr/>
          </p:nvGrpSpPr>
          <p:grpSpPr>
            <a:xfrm>
              <a:off x="3478137" y="2318203"/>
              <a:ext cx="461665" cy="1684812"/>
              <a:chOff x="1828104" y="4807109"/>
              <a:chExt cx="461665" cy="1684812"/>
            </a:xfrm>
          </p:grpSpPr>
          <p:sp>
            <p:nvSpPr>
              <p:cNvPr id="158" name="文字方塊 157"/>
              <p:cNvSpPr txBox="1"/>
              <p:nvPr/>
            </p:nvSpPr>
            <p:spPr>
              <a:xfrm>
                <a:off x="1868501" y="4807109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文字方塊 158"/>
                  <p:cNvSpPr txBox="1"/>
                  <p:nvPr/>
                </p:nvSpPr>
                <p:spPr>
                  <a:xfrm>
                    <a:off x="1857698" y="6122589"/>
                    <a:ext cx="23884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oMath>
                      </m:oMathPara>
                    </a14:m>
                    <a:endParaRPr kumimoji="0" lang="zh-TW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9" name="文字方塊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7698" y="6122589"/>
                    <a:ext cx="238848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8205" r="-33333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文字方塊 159"/>
              <p:cNvSpPr txBox="1"/>
              <p:nvPr/>
            </p:nvSpPr>
            <p:spPr>
              <a:xfrm rot="5400000">
                <a:off x="1754137" y="5659112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……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字方塊 155"/>
                <p:cNvSpPr txBox="1"/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6" name="文字方塊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/>
                <p:cNvSpPr txBox="1"/>
                <p:nvPr/>
              </p:nvSpPr>
              <p:spPr>
                <a:xfrm>
                  <a:off x="3479461" y="2665859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7" name="文字方塊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461" y="2665859"/>
                  <a:ext cx="37202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2" name="圖片 16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09297" y="2975592"/>
            <a:ext cx="904875" cy="1581150"/>
          </a:xfrm>
          <a:prstGeom prst="rect">
            <a:avLst/>
          </a:prstGeom>
        </p:spPr>
      </p:pic>
      <p:sp>
        <p:nvSpPr>
          <p:cNvPr id="179" name="文字方塊 178"/>
          <p:cNvSpPr txBox="1"/>
          <p:nvPr/>
        </p:nvSpPr>
        <p:spPr>
          <a:xfrm>
            <a:off x="5588461" y="3499158"/>
            <a:ext cx="89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065077" y="2965477"/>
            <a:ext cx="717969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81" name="直線單箭頭接點 180"/>
          <p:cNvCxnSpPr/>
          <p:nvPr/>
        </p:nvCxnSpPr>
        <p:spPr>
          <a:xfrm>
            <a:off x="7772226" y="327806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>
            <a:off x="7772226" y="35551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>
            <a:off x="7772226" y="4468309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/>
          <p:nvPr/>
        </p:nvCxnSpPr>
        <p:spPr>
          <a:xfrm>
            <a:off x="6716675" y="329182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/>
          <p:nvPr/>
        </p:nvCxnSpPr>
        <p:spPr>
          <a:xfrm>
            <a:off x="6716675" y="356889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/>
          <p:nvPr/>
        </p:nvCxnSpPr>
        <p:spPr>
          <a:xfrm>
            <a:off x="6716675" y="4482069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/>
          <p:cNvGrpSpPr/>
          <p:nvPr/>
        </p:nvGrpSpPr>
        <p:grpSpPr>
          <a:xfrm>
            <a:off x="6361720" y="2911788"/>
            <a:ext cx="461665" cy="1428997"/>
            <a:chOff x="3478137" y="2276842"/>
            <a:chExt cx="461665" cy="1428997"/>
          </a:xfrm>
        </p:grpSpPr>
        <p:grpSp>
          <p:nvGrpSpPr>
            <p:cNvPr id="188" name="群組 187"/>
            <p:cNvGrpSpPr/>
            <p:nvPr/>
          </p:nvGrpSpPr>
          <p:grpSpPr>
            <a:xfrm>
              <a:off x="3478137" y="2318203"/>
              <a:ext cx="461665" cy="1387636"/>
              <a:chOff x="1828104" y="4807109"/>
              <a:chExt cx="461665" cy="1387636"/>
            </a:xfrm>
          </p:grpSpPr>
          <p:sp>
            <p:nvSpPr>
              <p:cNvPr id="191" name="文字方塊 190"/>
              <p:cNvSpPr txBox="1"/>
              <p:nvPr/>
            </p:nvSpPr>
            <p:spPr>
              <a:xfrm>
                <a:off x="1868501" y="4807109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93" name="文字方塊 192"/>
              <p:cNvSpPr txBox="1"/>
              <p:nvPr/>
            </p:nvSpPr>
            <p:spPr>
              <a:xfrm rot="5400000">
                <a:off x="1754137" y="5659112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……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533" y="2276842"/>
                  <a:ext cx="23884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/>
                <p:cNvSpPr txBox="1"/>
                <p:nvPr/>
              </p:nvSpPr>
              <p:spPr>
                <a:xfrm>
                  <a:off x="3517275" y="2689836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0" name="文字方塊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275" y="2689836"/>
                  <a:ext cx="238848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30769" r="-30769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字方塊 194"/>
              <p:cNvSpPr txBox="1"/>
              <p:nvPr/>
            </p:nvSpPr>
            <p:spPr>
              <a:xfrm>
                <a:off x="6384364" y="4226761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5" name="文字方塊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364" y="4226761"/>
                <a:ext cx="391902" cy="369332"/>
              </a:xfrm>
              <a:prstGeom prst="rect">
                <a:avLst/>
              </a:prstGeom>
              <a:blipFill>
                <a:blip r:embed="rId32"/>
                <a:stretch>
                  <a:fillRect l="-9231" r="-3077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6" name="圖片 19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138424" y="2990329"/>
            <a:ext cx="1019175" cy="1628775"/>
          </a:xfrm>
          <a:prstGeom prst="rect">
            <a:avLst/>
          </a:prstGeom>
        </p:spPr>
      </p:pic>
      <p:sp>
        <p:nvSpPr>
          <p:cNvPr id="197" name="矩形 196"/>
          <p:cNvSpPr/>
          <p:nvPr/>
        </p:nvSpPr>
        <p:spPr>
          <a:xfrm>
            <a:off x="1418971" y="4942543"/>
            <a:ext cx="1691868" cy="1618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8" name="群組 197"/>
          <p:cNvGrpSpPr/>
          <p:nvPr/>
        </p:nvGrpSpPr>
        <p:grpSpPr>
          <a:xfrm>
            <a:off x="218257" y="4838768"/>
            <a:ext cx="480714" cy="1711130"/>
            <a:chOff x="1704974" y="4729579"/>
            <a:chExt cx="480714" cy="171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字方塊 198"/>
                <p:cNvSpPr txBox="1"/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9" name="文字方塊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5" y="4729579"/>
                  <a:ext cx="364908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0000" r="-8333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字方塊 199"/>
                <p:cNvSpPr txBox="1"/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0" name="文字方塊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5158204"/>
                  <a:ext cx="372025" cy="369332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836" r="-81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/>
                <p:cNvSpPr txBox="1"/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1" name="文字方塊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974" y="6071377"/>
                  <a:ext cx="391902" cy="369332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9231" r="-307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文字方塊 201"/>
            <p:cNvSpPr txBox="1"/>
            <p:nvPr/>
          </p:nvSpPr>
          <p:spPr>
            <a:xfrm rot="5400000">
              <a:off x="1650056" y="5660797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203" name="直線單箭頭接點 202"/>
          <p:cNvCxnSpPr/>
          <p:nvPr/>
        </p:nvCxnSpPr>
        <p:spPr>
          <a:xfrm>
            <a:off x="698971" y="510096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>
            <a:off x="698971" y="5555834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8971" y="6469007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/>
          <p:cNvSpPr txBox="1"/>
          <p:nvPr/>
        </p:nvSpPr>
        <p:spPr>
          <a:xfrm rot="5400000">
            <a:off x="8343210" y="377305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7" name="文字方塊 206"/>
          <p:cNvSpPr txBox="1"/>
          <p:nvPr/>
        </p:nvSpPr>
        <p:spPr>
          <a:xfrm rot="5400000">
            <a:off x="5016756" y="374308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8" name="文字方塊 207"/>
          <p:cNvSpPr txBox="1"/>
          <p:nvPr/>
        </p:nvSpPr>
        <p:spPr>
          <a:xfrm rot="5400000">
            <a:off x="2159342" y="376808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字方塊 212"/>
              <p:cNvSpPr txBox="1"/>
              <p:nvPr/>
            </p:nvSpPr>
            <p:spPr>
              <a:xfrm>
                <a:off x="218257" y="17092"/>
                <a:ext cx="88157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 linear system </a:t>
                </a:r>
                <a14:m>
                  <m:oMath xmlns:m="http://schemas.openxmlformats.org/officeDocument/2006/math">
                    <m:r>
                      <a:rPr kumimoji="0" lang="en-US" altLang="zh-TW" sz="3200" b="1" i="1" u="sng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0" lang="en-US" altLang="zh-TW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</a:t>
                </a:r>
                <a:r>
                  <a:rPr kumimoji="0" lang="zh-TW" altLang="en-US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32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system of linear equations</a:t>
                </a:r>
                <a:endParaRPr kumimoji="0" lang="zh-TW" altLang="en-US" sz="32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3" name="文字方塊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7" y="17092"/>
                <a:ext cx="8815709" cy="584775"/>
              </a:xfrm>
              <a:prstGeom prst="rect">
                <a:avLst/>
              </a:prstGeom>
              <a:blipFill>
                <a:blip r:embed="rId3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588E739-BC79-4BE6-8322-2735BD79E334}"/>
                  </a:ext>
                </a:extLst>
              </p:cNvPr>
              <p:cNvSpPr txBox="1"/>
              <p:nvPr/>
            </p:nvSpPr>
            <p:spPr>
              <a:xfrm>
                <a:off x="-31011" y="580734"/>
                <a:ext cx="653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588E739-BC79-4BE6-8322-2735BD79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11" y="580734"/>
                <a:ext cx="653634" cy="461665"/>
              </a:xfrm>
              <a:prstGeom prst="rect">
                <a:avLst/>
              </a:prstGeom>
              <a:blipFill>
                <a:blip r:embed="rId3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9F70DC9E-317E-4ACC-BAFB-BE51AA627D1F}"/>
                  </a:ext>
                </a:extLst>
              </p:cNvPr>
              <p:cNvSpPr txBox="1"/>
              <p:nvPr/>
            </p:nvSpPr>
            <p:spPr>
              <a:xfrm>
                <a:off x="2196771" y="605612"/>
                <a:ext cx="653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9F70DC9E-317E-4ACC-BAFB-BE51AA62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71" y="605612"/>
                <a:ext cx="653634" cy="461665"/>
              </a:xfrm>
              <a:prstGeom prst="rect">
                <a:avLst/>
              </a:prstGeom>
              <a:blipFill>
                <a:blip r:embed="rId3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9BD47CF4-1371-46F3-B6BB-B480DE62AFC6}"/>
                  </a:ext>
                </a:extLst>
              </p:cNvPr>
              <p:cNvSpPr txBox="1"/>
              <p:nvPr/>
            </p:nvSpPr>
            <p:spPr>
              <a:xfrm>
                <a:off x="2862941" y="606861"/>
                <a:ext cx="653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9BD47CF4-1371-46F3-B6BB-B480DE6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41" y="606861"/>
                <a:ext cx="653634" cy="461665"/>
              </a:xfrm>
              <a:prstGeom prst="rect">
                <a:avLst/>
              </a:prstGeom>
              <a:blipFill>
                <a:blip r:embed="rId4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B09F9-1DD0-477D-8DA1-1DC46BABBECC}"/>
                  </a:ext>
                </a:extLst>
              </p:cNvPr>
              <p:cNvSpPr txBox="1"/>
              <p:nvPr/>
            </p:nvSpPr>
            <p:spPr>
              <a:xfrm>
                <a:off x="5090723" y="631739"/>
                <a:ext cx="653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B09F9-1DD0-477D-8DA1-1DC46BABB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723" y="631739"/>
                <a:ext cx="653634" cy="461665"/>
              </a:xfrm>
              <a:prstGeom prst="rect">
                <a:avLst/>
              </a:prstGeom>
              <a:blipFill>
                <a:blip r:embed="rId4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F5DAE372-1271-4463-824F-1EA5821526EF}"/>
                  </a:ext>
                </a:extLst>
              </p:cNvPr>
              <p:cNvSpPr txBox="1"/>
              <p:nvPr/>
            </p:nvSpPr>
            <p:spPr>
              <a:xfrm>
                <a:off x="6257068" y="618335"/>
                <a:ext cx="653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F5DAE372-1271-4463-824F-1EA582152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68" y="618335"/>
                <a:ext cx="653634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3D175633-F8A6-4C73-A77B-1FAC2672BD31}"/>
                  </a:ext>
                </a:extLst>
              </p:cNvPr>
              <p:cNvSpPr txBox="1"/>
              <p:nvPr/>
            </p:nvSpPr>
            <p:spPr>
              <a:xfrm>
                <a:off x="8484850" y="643213"/>
                <a:ext cx="653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3D175633-F8A6-4C73-A77B-1FAC2672B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0" y="643213"/>
                <a:ext cx="653634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7872DA5-EA1D-4491-9E72-BF3F91DC0AA3}"/>
              </a:ext>
            </a:extLst>
          </p:cNvPr>
          <p:cNvSpPr/>
          <p:nvPr/>
        </p:nvSpPr>
        <p:spPr>
          <a:xfrm>
            <a:off x="79571" y="2910676"/>
            <a:ext cx="425342" cy="1683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77F6197-5C34-4F43-8D00-E94C2F8AB76F}"/>
              </a:ext>
            </a:extLst>
          </p:cNvPr>
          <p:cNvSpPr/>
          <p:nvPr/>
        </p:nvSpPr>
        <p:spPr>
          <a:xfrm>
            <a:off x="2948181" y="2895762"/>
            <a:ext cx="425342" cy="1683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E722613-CD60-4FC0-91B7-8E3ADDDE955C}"/>
              </a:ext>
            </a:extLst>
          </p:cNvPr>
          <p:cNvSpPr/>
          <p:nvPr/>
        </p:nvSpPr>
        <p:spPr>
          <a:xfrm>
            <a:off x="6312843" y="2909787"/>
            <a:ext cx="425342" cy="1683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DC43439-94CD-446C-A926-365159922276}"/>
              </a:ext>
            </a:extLst>
          </p:cNvPr>
          <p:cNvSpPr/>
          <p:nvPr/>
        </p:nvSpPr>
        <p:spPr>
          <a:xfrm>
            <a:off x="190531" y="4908781"/>
            <a:ext cx="425342" cy="1683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B3C58FA2-FBD9-4D50-873A-57069A5C67FE}"/>
              </a:ext>
            </a:extLst>
          </p:cNvPr>
          <p:cNvSpPr/>
          <p:nvPr/>
        </p:nvSpPr>
        <p:spPr>
          <a:xfrm>
            <a:off x="1951005" y="2913116"/>
            <a:ext cx="869924" cy="16838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7E8B1E1-2E45-4E46-858D-EA0BB13E9DEC}"/>
              </a:ext>
            </a:extLst>
          </p:cNvPr>
          <p:cNvSpPr/>
          <p:nvPr/>
        </p:nvSpPr>
        <p:spPr>
          <a:xfrm>
            <a:off x="4845843" y="2901515"/>
            <a:ext cx="869924" cy="16838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267BE48-0B7D-47BE-8C09-7D581C6A3B96}"/>
              </a:ext>
            </a:extLst>
          </p:cNvPr>
          <p:cNvSpPr/>
          <p:nvPr/>
        </p:nvSpPr>
        <p:spPr>
          <a:xfrm>
            <a:off x="8213048" y="2929431"/>
            <a:ext cx="869924" cy="16838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149F93B-CE46-4877-A8A2-E1D9D0E842E7}"/>
              </a:ext>
            </a:extLst>
          </p:cNvPr>
          <p:cNvSpPr/>
          <p:nvPr/>
        </p:nvSpPr>
        <p:spPr>
          <a:xfrm>
            <a:off x="3560231" y="4919924"/>
            <a:ext cx="4075942" cy="16838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73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6" grpId="0" animBg="1"/>
      <p:bldP spid="113" grpId="0"/>
      <p:bldP spid="131" grpId="0" animBg="1"/>
      <p:bldP spid="179" grpId="0"/>
      <p:bldP spid="180" grpId="0" animBg="1"/>
      <p:bldP spid="195" grpId="0"/>
      <p:bldP spid="206" grpId="0"/>
      <p:bldP spid="207" grpId="0"/>
      <p:bldP spid="208" grpId="0"/>
      <p:bldP spid="3" grpId="0"/>
      <p:bldP spid="118" grpId="0"/>
      <p:bldP spid="119" grpId="0"/>
      <p:bldP spid="120" grpId="0"/>
      <p:bldP spid="121" grpId="0"/>
      <p:bldP spid="122" grpId="0"/>
      <p:bldP spid="15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350</Words>
  <Application>Microsoft Office PowerPoint</Application>
  <PresentationFormat>如螢幕大小 (4:3)</PresentationFormat>
  <Paragraphs>178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Cambria Math</vt:lpstr>
      <vt:lpstr>Office 佈景主題</vt:lpstr>
      <vt:lpstr>1_Office 佈景主題</vt:lpstr>
      <vt:lpstr>Linear System =  System of Linear Equations</vt:lpstr>
      <vt:lpstr>System of Linear Equations</vt:lpstr>
      <vt:lpstr>Linear System  = System of Linear Equations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 =  System of Linear Equations</dc:title>
  <dc:creator>Hung-yi Lee</dc:creator>
  <cp:lastModifiedBy>Hung-yi Lee</cp:lastModifiedBy>
  <cp:revision>16</cp:revision>
  <dcterms:created xsi:type="dcterms:W3CDTF">2020-09-17T14:01:17Z</dcterms:created>
  <dcterms:modified xsi:type="dcterms:W3CDTF">2020-09-17T16:24:35Z</dcterms:modified>
</cp:coreProperties>
</file>