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42" r:id="rId2"/>
    <p:sldId id="315" r:id="rId3"/>
    <p:sldId id="316" r:id="rId4"/>
    <p:sldId id="317" r:id="rId5"/>
    <p:sldId id="31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1020" autoAdjust="0"/>
  </p:normalViewPr>
  <p:slideViewPr>
    <p:cSldViewPr snapToGrid="0">
      <p:cViewPr varScale="1">
        <p:scale>
          <a:sx n="53" d="100"/>
          <a:sy n="53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07E00-1B99-4654-9F67-08EB03ABAF21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C0F18-4781-4BD1-8A39-0CD8F1835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2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http://datahacker.rs/linear-algebra-for-machine-learning/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C0F18-4781-4BD1-8A39-0CD8F18357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RCRCRC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C0F18-4781-4BD1-8A39-0CD8F18357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00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6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9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75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9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9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A87E4AF4-BA47-4583-AA46-0B9C7C600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Matrix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4F883FB9-C63A-4CEC-BFF6-A76388A0D619}"/>
              </a:ext>
            </a:extLst>
          </p:cNvPr>
          <p:cNvSpPr txBox="1">
            <a:spLocks/>
          </p:cNvSpPr>
          <p:nvPr/>
        </p:nvSpPr>
        <p:spPr>
          <a:xfrm>
            <a:off x="1295400" y="4311804"/>
            <a:ext cx="6858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>
                <a:solidFill>
                  <a:srgbClr val="FFFFFF"/>
                </a:solidFill>
              </a:rPr>
              <a:t>(You already learned in high school)</a:t>
            </a:r>
            <a:endParaRPr lang="zh-TW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8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the matrix has m rows and n columns, we say the size of the matrix is m by n, written m x n</a:t>
            </a:r>
          </a:p>
          <a:p>
            <a:r>
              <a:rPr lang="en-US" altLang="zh-TW" dirty="0"/>
              <a:t>We use </a:t>
            </a:r>
            <a:r>
              <a:rPr lang="en-US" altLang="zh-TW" dirty="0" err="1">
                <a:latin typeface="Script MT Bold" panose="03040602040607080904" pitchFamily="66" charset="0"/>
              </a:rPr>
              <a:t>M</a:t>
            </a:r>
            <a:r>
              <a:rPr lang="en-US" altLang="zh-TW" baseline="-25000" dirty="0" err="1"/>
              <a:t>mxn</a:t>
            </a:r>
            <a:r>
              <a:rPr lang="en-US" altLang="zh-TW" baseline="-25000" dirty="0"/>
              <a:t> </a:t>
            </a:r>
            <a:r>
              <a:rPr lang="en-US" altLang="zh-TW" dirty="0"/>
              <a:t>to denote the set that contains all matrices whose size is m x n</a:t>
            </a:r>
            <a:endParaRPr lang="en-US" altLang="zh-TW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79659" y="4293121"/>
                <a:ext cx="165846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9" y="4293121"/>
                <a:ext cx="1658466" cy="718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14389" y="4421521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rows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9659" y="3760573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columns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92386" y="3943370"/>
                <a:ext cx="11248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86" y="3943370"/>
                <a:ext cx="1124859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021488" y="4282245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rows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91877" y="3467114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columns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57849" y="508029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 X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70067" y="511169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 X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17998" y="4421521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2x3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98" y="4421521"/>
                <a:ext cx="1116011" cy="523220"/>
              </a:xfrm>
              <a:prstGeom prst="rect">
                <a:avLst/>
              </a:prstGeom>
              <a:blipFill>
                <a:blip r:embed="rId4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185792" y="4282245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3x2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92" y="4282245"/>
                <a:ext cx="1116011" cy="523220"/>
              </a:xfrm>
              <a:prstGeom prst="rect">
                <a:avLst/>
              </a:prstGeom>
              <a:blipFill>
                <a:blip r:embed="rId5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2801126" y="5878351"/>
            <a:ext cx="35417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E2E0461-D437-4C33-926B-FAE4902A7419}"/>
                  </a:ext>
                </a:extLst>
              </p:cNvPr>
              <p:cNvSpPr txBox="1"/>
              <p:nvPr/>
            </p:nvSpPr>
            <p:spPr>
              <a:xfrm>
                <a:off x="2440264" y="456429"/>
                <a:ext cx="2909771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E2E0461-D437-4C33-926B-FAE4902A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64" y="456429"/>
                <a:ext cx="2909771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9F524D-E0C3-4B7D-80AB-A5896EFBD002}"/>
              </a:ext>
            </a:extLst>
          </p:cNvPr>
          <p:cNvSpPr/>
          <p:nvPr/>
        </p:nvSpPr>
        <p:spPr>
          <a:xfrm>
            <a:off x="2170371" y="5089002"/>
            <a:ext cx="938589" cy="51451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F53FD7D-3961-4DE5-8BA7-5489016BA34C}"/>
              </a:ext>
            </a:extLst>
          </p:cNvPr>
          <p:cNvSpPr/>
          <p:nvPr/>
        </p:nvSpPr>
        <p:spPr>
          <a:xfrm>
            <a:off x="6185519" y="5127558"/>
            <a:ext cx="938589" cy="51451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4192E5E-851A-4B4A-B475-A7CC0CF22C1F}"/>
                  </a:ext>
                </a:extLst>
              </p:cNvPr>
              <p:cNvSpPr txBox="1"/>
              <p:nvPr/>
            </p:nvSpPr>
            <p:spPr>
              <a:xfrm>
                <a:off x="5838154" y="407921"/>
                <a:ext cx="6479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4192E5E-851A-4B4A-B475-A7CC0CF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54" y="407921"/>
                <a:ext cx="647998" cy="1302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AA0E83E6-5C8D-4F8B-A255-40CC0188FC60}"/>
              </a:ext>
            </a:extLst>
          </p:cNvPr>
          <p:cNvSpPr txBox="1"/>
          <p:nvPr/>
        </p:nvSpPr>
        <p:spPr>
          <a:xfrm>
            <a:off x="6185519" y="1164989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 X 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D6B61F0-C909-4636-810A-B8D005CFFEAE}"/>
                  </a:ext>
                </a:extLst>
              </p:cNvPr>
              <p:cNvSpPr txBox="1"/>
              <p:nvPr/>
            </p:nvSpPr>
            <p:spPr>
              <a:xfrm>
                <a:off x="7009421" y="345614"/>
                <a:ext cx="1883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D6B61F0-C909-4636-810A-B8D005CF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21" y="345614"/>
                <a:ext cx="188397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D380B8-10FF-4D00-97ED-2D7D4F632784}"/>
              </a:ext>
            </a:extLst>
          </p:cNvPr>
          <p:cNvSpPr txBox="1"/>
          <p:nvPr/>
        </p:nvSpPr>
        <p:spPr>
          <a:xfrm>
            <a:off x="7700855" y="797451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 X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78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5" grpId="0" animBg="1"/>
      <p:bldP spid="6" grpId="0" animBg="1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Index of component</a:t>
            </a:r>
            <a:r>
              <a:rPr lang="en-US" altLang="zh-TW" dirty="0"/>
              <a:t>: the scalar in the </a:t>
            </a:r>
            <a:r>
              <a:rPr lang="en-US" altLang="zh-TW" dirty="0" err="1"/>
              <a:t>i-th</a:t>
            </a:r>
            <a:r>
              <a:rPr lang="en-US" altLang="zh-TW" dirty="0"/>
              <a:t> row and j-</a:t>
            </a:r>
            <a:r>
              <a:rPr lang="en-US" altLang="zh-TW" dirty="0" err="1"/>
              <a:t>th</a:t>
            </a:r>
            <a:r>
              <a:rPr lang="en-US" altLang="zh-TW" dirty="0"/>
              <a:t> column is called (</a:t>
            </a:r>
            <a:r>
              <a:rPr lang="en-US" altLang="zh-TW" dirty="0" err="1"/>
              <a:t>i,j</a:t>
            </a:r>
            <a:r>
              <a:rPr lang="en-US" altLang="zh-TW" dirty="0"/>
              <a:t>)-entry of the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28650" y="3761519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1519"/>
                <a:ext cx="2916504" cy="1145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625103" y="2947973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(1,2)-entry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1027" y="5232755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(3,1)-entry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41742" y="5457044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(3,3)-entry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2286935" y="3354852"/>
            <a:ext cx="159222" cy="4066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502729" y="4957756"/>
            <a:ext cx="321696" cy="39070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13420" y="4957756"/>
            <a:ext cx="217461" cy="5845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10AD20-7D6A-48E4-90E6-7016FA10EBFA}"/>
              </a:ext>
            </a:extLst>
          </p:cNvPr>
          <p:cNvSpPr/>
          <p:nvPr/>
        </p:nvSpPr>
        <p:spPr>
          <a:xfrm>
            <a:off x="2128208" y="3740439"/>
            <a:ext cx="604684" cy="4068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CA15E7-B1D9-45AE-A8A3-B83210A7866F}"/>
              </a:ext>
            </a:extLst>
          </p:cNvPr>
          <p:cNvSpPr/>
          <p:nvPr/>
        </p:nvSpPr>
        <p:spPr>
          <a:xfrm>
            <a:off x="1472569" y="4570762"/>
            <a:ext cx="604684" cy="4068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EAD838-0C38-441A-8FF5-4237A09B0191}"/>
              </a:ext>
            </a:extLst>
          </p:cNvPr>
          <p:cNvSpPr/>
          <p:nvPr/>
        </p:nvSpPr>
        <p:spPr>
          <a:xfrm>
            <a:off x="2817760" y="4577220"/>
            <a:ext cx="604684" cy="4068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93EF59D-89AB-4B6C-AE25-E16F7146051C}"/>
              </a:ext>
            </a:extLst>
          </p:cNvPr>
          <p:cNvSpPr txBox="1"/>
          <p:nvPr/>
        </p:nvSpPr>
        <p:spPr>
          <a:xfrm>
            <a:off x="4688480" y="1094737"/>
            <a:ext cx="35417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8D42360-A418-470A-BAE5-E8154EC4E483}"/>
                  </a:ext>
                </a:extLst>
              </p:cNvPr>
              <p:cNvSpPr txBox="1"/>
              <p:nvPr/>
            </p:nvSpPr>
            <p:spPr>
              <a:xfrm>
                <a:off x="4246959" y="3191999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8D42360-A418-470A-BAE5-E8154EC4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59" y="3191999"/>
                <a:ext cx="4328301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B587FD1-58FF-4C7B-8982-0B8C85174644}"/>
                  </a:ext>
                </a:extLst>
              </p:cNvPr>
              <p:cNvSpPr txBox="1"/>
              <p:nvPr/>
            </p:nvSpPr>
            <p:spPr>
              <a:xfrm>
                <a:off x="4730868" y="5241600"/>
                <a:ext cx="3560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B587FD1-58FF-4C7B-8982-0B8C8517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68" y="5241600"/>
                <a:ext cx="35606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50243F-065E-4130-AD04-8DDA38508EAA}"/>
              </a:ext>
            </a:extLst>
          </p:cNvPr>
          <p:cNvSpPr txBox="1"/>
          <p:nvPr/>
        </p:nvSpPr>
        <p:spPr>
          <a:xfrm>
            <a:off x="5342991" y="5992595"/>
            <a:ext cx="292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vectors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920BAC9-E317-4457-BE9D-79AA8D497560}"/>
              </a:ext>
            </a:extLst>
          </p:cNvPr>
          <p:cNvCxnSpPr>
            <a:cxnSpLocks/>
          </p:cNvCxnSpPr>
          <p:nvPr/>
        </p:nvCxnSpPr>
        <p:spPr>
          <a:xfrm>
            <a:off x="5820229" y="5694420"/>
            <a:ext cx="530380" cy="376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7E7BE40-673F-4462-A3B7-FD31AAD1283E}"/>
              </a:ext>
            </a:extLst>
          </p:cNvPr>
          <p:cNvCxnSpPr>
            <a:cxnSpLocks/>
          </p:cNvCxnSpPr>
          <p:nvPr/>
        </p:nvCxnSpPr>
        <p:spPr>
          <a:xfrm>
            <a:off x="6489580" y="5641242"/>
            <a:ext cx="317086" cy="419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74B6001-24C6-48D9-8D36-12224BE7B376}"/>
              </a:ext>
            </a:extLst>
          </p:cNvPr>
          <p:cNvCxnSpPr>
            <a:cxnSpLocks/>
          </p:cNvCxnSpPr>
          <p:nvPr/>
        </p:nvCxnSpPr>
        <p:spPr>
          <a:xfrm flipH="1">
            <a:off x="7244887" y="5641241"/>
            <a:ext cx="600961" cy="42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 animBg="1"/>
      <p:bldP spid="9" grpId="0" animBg="1"/>
      <p:bldP spid="19" grpId="0" animBg="1"/>
      <p:bldP spid="20" grpId="0" animBg="1"/>
      <p:bldP spid="4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matrices with the same size can add or subtract.</a:t>
            </a:r>
          </a:p>
          <a:p>
            <a:r>
              <a:rPr lang="en-US" altLang="zh-TW" dirty="0"/>
              <a:t>Matrix can multiply by a scalar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3880" y="5172485"/>
                <a:ext cx="289329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5172485"/>
                <a:ext cx="2893293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15543" y="5163700"/>
                <a:ext cx="303115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5163700"/>
                <a:ext cx="3031151" cy="1148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37168" y="3375793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00258" y="5047054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25086" y="5163700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1" grpId="0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A, B, C are </a:t>
            </a:r>
            <a:r>
              <a:rPr lang="en-US" altLang="zh-TW" dirty="0" err="1"/>
              <a:t>mxn</a:t>
            </a:r>
            <a:r>
              <a:rPr lang="en-US" altLang="zh-TW" dirty="0"/>
              <a:t> matrices, and s and t are scalars</a:t>
            </a:r>
          </a:p>
          <a:p>
            <a:pPr lvl="1"/>
            <a:r>
              <a:rPr lang="en-US" altLang="zh-TW" sz="2800" dirty="0"/>
              <a:t>A + B = B + A</a:t>
            </a:r>
          </a:p>
          <a:p>
            <a:pPr lvl="1"/>
            <a:r>
              <a:rPr lang="en-US" altLang="zh-TW" sz="2800" dirty="0"/>
              <a:t>(A + B) + C = A + (B + C)</a:t>
            </a:r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st</a:t>
            </a:r>
            <a:r>
              <a:rPr lang="en-US" altLang="zh-TW" sz="2800" dirty="0"/>
              <a:t>)A </a:t>
            </a:r>
            <a:r>
              <a:rPr lang="en-US" altLang="zh-TW" sz="2800"/>
              <a:t>= s(</a:t>
            </a:r>
            <a:r>
              <a:rPr lang="en-US" altLang="zh-TW" sz="2800" dirty="0" err="1"/>
              <a:t>tA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800" dirty="0"/>
              <a:t>s(A + B)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sB</a:t>
            </a:r>
            <a:endParaRPr lang="en-US" altLang="zh-TW" sz="2800" dirty="0"/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s+t</a:t>
            </a:r>
            <a:r>
              <a:rPr lang="en-US" altLang="zh-TW" sz="2800" dirty="0"/>
              <a:t>)A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tA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9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255</Words>
  <Application>Microsoft Office PowerPoint</Application>
  <PresentationFormat>如螢幕大小 (4:3)</PresentationFormat>
  <Paragraphs>50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Matrix</vt:lpstr>
      <vt:lpstr>Matrix</vt:lpstr>
      <vt:lpstr>Matrix</vt:lpstr>
      <vt:lpstr>Matrix</vt:lpstr>
      <vt:lpstr>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</dc:title>
  <dc:creator>Hung-yi Lee</dc:creator>
  <cp:lastModifiedBy>Hung-yi Lee</cp:lastModifiedBy>
  <cp:revision>41</cp:revision>
  <dcterms:created xsi:type="dcterms:W3CDTF">2020-09-12T12:20:44Z</dcterms:created>
  <dcterms:modified xsi:type="dcterms:W3CDTF">2020-09-26T04:06:12Z</dcterms:modified>
</cp:coreProperties>
</file>