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48" r:id="rId2"/>
    <p:sldId id="349" r:id="rId3"/>
    <p:sldId id="320" r:id="rId4"/>
    <p:sldId id="321" r:id="rId5"/>
    <p:sldId id="35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A668-8B03-47EC-866B-3AFAEFC3ADC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CAFAA-C914-4174-8772-BF8D5E93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313131"/>
                </a:solidFill>
                <a:effectLst/>
                <a:latin typeface="Open Sans"/>
              </a:rPr>
              <a:t>In addition, one term that is often used is a </a:t>
            </a:r>
            <a:r>
              <a:rPr lang="en-US" altLang="zh-TW" b="1" i="0" dirty="0">
                <a:solidFill>
                  <a:srgbClr val="313131"/>
                </a:solidFill>
                <a:effectLst/>
                <a:latin typeface="Open Sans"/>
              </a:rPr>
              <a:t>trace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Open Sans"/>
              </a:rPr>
              <a:t>. The trace is the sum of all the diagonal elements of a square matrix.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C0F18-4781-4BD1-8A39-0CD8F183570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20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B6D90-10E6-4D93-BC0D-4D3BFEAA5F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0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06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5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62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4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7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DF01-18D7-4572-AAA3-971E6D204EB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BCB4-1A89-42B7-85F1-1AA03E951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56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8EFC5-C291-4E9D-AB4C-251F6BF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有名有姓的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5F6CC-FE04-4628-8162-E3E43CFF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F292305-F513-4873-90FB-75794FA311CF}"/>
              </a:ext>
            </a:extLst>
          </p:cNvPr>
          <p:cNvSpPr/>
          <p:nvPr/>
        </p:nvSpPr>
        <p:spPr>
          <a:xfrm>
            <a:off x="4319752" y="2049517"/>
            <a:ext cx="1481959" cy="11587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21E6014-8593-41ED-8ACE-6325FA9CAD1E}"/>
                  </a:ext>
                </a:extLst>
              </p:cNvPr>
              <p:cNvSpPr txBox="1"/>
              <p:nvPr/>
            </p:nvSpPr>
            <p:spPr>
              <a:xfrm>
                <a:off x="3930478" y="2413456"/>
                <a:ext cx="3892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21E6014-8593-41ED-8ACE-6325FA9C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78" y="2413456"/>
                <a:ext cx="3892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616371E-DFAA-4859-8DD2-940F7148B640}"/>
                  </a:ext>
                </a:extLst>
              </p:cNvPr>
              <p:cNvSpPr txBox="1"/>
              <p:nvPr/>
            </p:nvSpPr>
            <p:spPr>
              <a:xfrm>
                <a:off x="4913383" y="1619424"/>
                <a:ext cx="2946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616371E-DFAA-4859-8DD2-940F7148B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83" y="1619424"/>
                <a:ext cx="29469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E3B0D4D-7CAD-47A8-A4B0-38B54779261C}"/>
                  </a:ext>
                </a:extLst>
              </p:cNvPr>
              <p:cNvSpPr txBox="1"/>
              <p:nvPr/>
            </p:nvSpPr>
            <p:spPr>
              <a:xfrm>
                <a:off x="6190985" y="2413456"/>
                <a:ext cx="10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E3B0D4D-7CAD-47A8-A4B0-38B54779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85" y="2413456"/>
                <a:ext cx="106946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CC06F2-07E9-461A-A27F-8C3A1F983970}"/>
                  </a:ext>
                </a:extLst>
              </p:cNvPr>
              <p:cNvSpPr txBox="1"/>
              <p:nvPr/>
            </p:nvSpPr>
            <p:spPr>
              <a:xfrm>
                <a:off x="2006991" y="3963862"/>
                <a:ext cx="1950406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CC06F2-07E9-461A-A27F-8C3A1F983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91" y="3963862"/>
                <a:ext cx="1950406" cy="1148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6FE62BD-CBF1-46AB-99AB-3A9784637296}"/>
                  </a:ext>
                </a:extLst>
              </p:cNvPr>
              <p:cNvSpPr txBox="1"/>
              <p:nvPr/>
            </p:nvSpPr>
            <p:spPr>
              <a:xfrm>
                <a:off x="5457387" y="4013658"/>
                <a:ext cx="195040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6FE62BD-CBF1-46AB-99AB-3A978463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87" y="4013658"/>
                <a:ext cx="1950406" cy="1136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EA6186-AA5B-4392-B4F2-65E8D7AA14C0}"/>
              </a:ext>
            </a:extLst>
          </p:cNvPr>
          <p:cNvSpPr txBox="1"/>
          <p:nvPr/>
        </p:nvSpPr>
        <p:spPr>
          <a:xfrm>
            <a:off x="5760858" y="3051084"/>
            <a:ext cx="1397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diagonal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6BC593D-763B-42C5-B065-4A503B0A3464}"/>
              </a:ext>
            </a:extLst>
          </p:cNvPr>
          <p:cNvCxnSpPr>
            <a:cxnSpLocks/>
          </p:cNvCxnSpPr>
          <p:nvPr/>
        </p:nvCxnSpPr>
        <p:spPr>
          <a:xfrm>
            <a:off x="4447965" y="2129464"/>
            <a:ext cx="1253615" cy="999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68B4896-FF6B-401E-8170-92DEA56EA6C7}"/>
              </a:ext>
            </a:extLst>
          </p:cNvPr>
          <p:cNvCxnSpPr>
            <a:cxnSpLocks/>
          </p:cNvCxnSpPr>
          <p:nvPr/>
        </p:nvCxnSpPr>
        <p:spPr>
          <a:xfrm>
            <a:off x="2192919" y="4038127"/>
            <a:ext cx="1408549" cy="10681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21731B6-37D7-456B-9012-CAEC95793F07}"/>
              </a:ext>
            </a:extLst>
          </p:cNvPr>
          <p:cNvCxnSpPr>
            <a:cxnSpLocks/>
          </p:cNvCxnSpPr>
          <p:nvPr/>
        </p:nvCxnSpPr>
        <p:spPr>
          <a:xfrm>
            <a:off x="5737545" y="4047889"/>
            <a:ext cx="1408549" cy="10681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14E9092-DC5B-4A9D-89D7-3C80A3751EA4}"/>
              </a:ext>
            </a:extLst>
          </p:cNvPr>
          <p:cNvSpPr txBox="1"/>
          <p:nvPr/>
        </p:nvSpPr>
        <p:spPr>
          <a:xfrm>
            <a:off x="1660112" y="5297121"/>
            <a:ext cx="264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Upper Triangular Matrix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2A3F250-7AA1-47C1-9543-C4A8F860B2DF}"/>
              </a:ext>
            </a:extLst>
          </p:cNvPr>
          <p:cNvSpPr txBox="1"/>
          <p:nvPr/>
        </p:nvSpPr>
        <p:spPr>
          <a:xfrm>
            <a:off x="5208079" y="5302009"/>
            <a:ext cx="264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Lower Triangular Matrix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4532F50-D7C2-454B-AA97-1F0CA35975A9}"/>
              </a:ext>
            </a:extLst>
          </p:cNvPr>
          <p:cNvSpPr txBox="1"/>
          <p:nvPr/>
        </p:nvSpPr>
        <p:spPr>
          <a:xfrm>
            <a:off x="1182582" y="2367289"/>
            <a:ext cx="2627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Square matrix</a:t>
            </a:r>
          </a:p>
        </p:txBody>
      </p:sp>
    </p:spTree>
    <p:extLst>
      <p:ext uri="{BB962C8B-B14F-4D97-AF65-F5344CB8AC3E}">
        <p14:creationId xmlns:p14="http://schemas.microsoft.com/office/powerpoint/2010/main" val="39140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20" grpId="0"/>
      <p:bldP spid="29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5A3CD-1FF6-4996-BC62-4DA63E97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有名有姓的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D3699-A377-4829-9D89-02F6F363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Diagonal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Identity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Zero Matrix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3C0030D-7B24-47C7-9B71-C1AE6C4B8A2E}"/>
                  </a:ext>
                </a:extLst>
              </p:cNvPr>
              <p:cNvSpPr txBox="1"/>
              <p:nvPr/>
            </p:nvSpPr>
            <p:spPr>
              <a:xfrm>
                <a:off x="3753384" y="1970859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3C0030D-7B24-47C7-9B71-C1AE6C4B8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84" y="1970859"/>
                <a:ext cx="168270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5A59C12-518F-4276-AC80-54FAFF28A462}"/>
                  </a:ext>
                </a:extLst>
              </p:cNvPr>
              <p:cNvSpPr txBox="1"/>
              <p:nvPr/>
            </p:nvSpPr>
            <p:spPr>
              <a:xfrm>
                <a:off x="3753384" y="3535769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5A59C12-518F-4276-AC80-54FAFF28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84" y="3535769"/>
                <a:ext cx="1682705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70D5FD56-A2DF-4B41-AE3E-D67766F9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093" y="3725857"/>
                <a:ext cx="3031151" cy="8548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itchFamily="18" charset="-120"/>
                    <a:cs typeface="Times New Roman" pitchFamily="18" charset="0"/>
                  </a:rPr>
                  <a:t>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I</m:t>
                    </m:r>
                  </m:oMath>
                </a14:m>
                <a:r>
                  <a:rPr kumimoji="1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itchFamily="18" charset="-120"/>
                    <a:cs typeface="Times New Roman" pitchFamily="18" charset="0"/>
                  </a:rPr>
                  <a:t> (any size)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70D5FD56-A2DF-4B41-AE3E-D67766F9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093" y="3725857"/>
                <a:ext cx="3031151" cy="854849"/>
              </a:xfrm>
              <a:prstGeom prst="rect">
                <a:avLst/>
              </a:prstGeom>
              <a:blipFill>
                <a:blip r:embed="rId5"/>
                <a:stretch>
                  <a:fillRect l="-3012" t="-5714" r="-4217" b="-1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08B114A-ABAE-4C48-A569-6DE12FF9426D}"/>
              </a:ext>
            </a:extLst>
          </p:cNvPr>
          <p:cNvCxnSpPr>
            <a:cxnSpLocks/>
          </p:cNvCxnSpPr>
          <p:nvPr/>
        </p:nvCxnSpPr>
        <p:spPr>
          <a:xfrm>
            <a:off x="3890461" y="2042142"/>
            <a:ext cx="1408549" cy="10681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7BD13A-C290-44DC-ACA9-796FFDCE78AE}"/>
              </a:ext>
            </a:extLst>
          </p:cNvPr>
          <p:cNvSpPr txBox="1"/>
          <p:nvPr/>
        </p:nvSpPr>
        <p:spPr>
          <a:xfrm>
            <a:off x="5714093" y="2146194"/>
            <a:ext cx="265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All non-diagonal elements are “0”.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7">
                <a:extLst>
                  <a:ext uri="{FF2B5EF4-FFF2-40B4-BE49-F238E27FC236}">
                    <a16:creationId xmlns:a16="http://schemas.microsoft.com/office/drawing/2014/main" id="{28406EC6-551D-4B08-A688-8FA474570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4145" y="3843866"/>
                <a:ext cx="95405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I</m:t>
                          </m:r>
                        </m:e>
                        <m:sub>
                          <m:r>
                            <a:rPr kumimoji="1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</m:oMath>
                  </m:oMathPara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Text Box 7">
                <a:extLst>
                  <a:ext uri="{FF2B5EF4-FFF2-40B4-BE49-F238E27FC236}">
                    <a16:creationId xmlns:a16="http://schemas.microsoft.com/office/drawing/2014/main" id="{28406EC6-551D-4B08-A688-8FA47457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4145" y="3843866"/>
                <a:ext cx="9540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C7D4597-C392-4D50-B161-524C0C6A2DE5}"/>
                  </a:ext>
                </a:extLst>
              </p:cNvPr>
              <p:cNvSpPr txBox="1"/>
              <p:nvPr/>
            </p:nvSpPr>
            <p:spPr>
              <a:xfrm>
                <a:off x="3777622" y="5458497"/>
                <a:ext cx="1658467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C7D4597-C392-4D50-B161-524C0C6A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22" y="5458497"/>
                <a:ext cx="1658467" cy="7184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ABEEF7B6-06D4-4433-9834-497BE9079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093" y="5388635"/>
                <a:ext cx="3031151" cy="8548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itchFamily="18" charset="-120"/>
                    <a:cs typeface="Times New Roman" pitchFamily="18" charset="0"/>
                  </a:rPr>
                  <a:t>Denoted by </a:t>
                </a:r>
                <a14:m>
                  <m:oMath xmlns:m="http://schemas.openxmlformats.org/officeDocument/2006/math">
                    <m:r>
                      <a:rPr kumimoji="1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𝑂</m:t>
                    </m:r>
                  </m:oMath>
                </a14:m>
                <a:r>
                  <a:rPr kumimoji="1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itchFamily="18" charset="-120"/>
                    <a:cs typeface="Times New Roman" pitchFamily="18" charset="0"/>
                  </a:rPr>
                  <a:t> (any size)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×</m:t>
                        </m:r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ABEEF7B6-06D4-4433-9834-497BE907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093" y="5388635"/>
                <a:ext cx="3031151" cy="854849"/>
              </a:xfrm>
              <a:prstGeom prst="rect">
                <a:avLst/>
              </a:prstGeom>
              <a:blipFill>
                <a:blip r:embed="rId8"/>
                <a:stretch>
                  <a:fillRect l="-3012" t="-5714" r="-8434" b="-1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DC33C74-683A-4539-A993-B564341F90D0}"/>
                  </a:ext>
                </a:extLst>
              </p:cNvPr>
              <p:cNvSpPr txBox="1"/>
              <p:nvPr/>
            </p:nvSpPr>
            <p:spPr>
              <a:xfrm>
                <a:off x="2408490" y="5554450"/>
                <a:ext cx="1532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kumimoji="1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×3</m:t>
                          </m:r>
                        </m:sub>
                      </m:sSub>
                      <m:r>
                        <a:rPr kumimoji="1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DC33C74-683A-4539-A993-B564341F9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90" y="5554450"/>
                <a:ext cx="15326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868172-7A12-4678-9679-8211E793189E}"/>
                  </a:ext>
                </a:extLst>
              </p:cNvPr>
              <p:cNvSpPr txBox="1"/>
              <p:nvPr/>
            </p:nvSpPr>
            <p:spPr>
              <a:xfrm>
                <a:off x="5579064" y="118510"/>
                <a:ext cx="3010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 diagonal matrix? 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868172-7A12-4678-9679-8211E7931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64" y="118510"/>
                <a:ext cx="3010183" cy="369332"/>
              </a:xfrm>
              <a:prstGeom prst="rect">
                <a:avLst/>
              </a:prstGeom>
              <a:blipFill>
                <a:blip r:embed="rId10"/>
                <a:stretch>
                  <a:fillRect l="-6073" t="-24590" r="-52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5F7FCE1-F66B-455A-B268-65A14596B055}"/>
                  </a:ext>
                </a:extLst>
              </p:cNvPr>
              <p:cNvSpPr txBox="1"/>
              <p:nvPr/>
            </p:nvSpPr>
            <p:spPr>
              <a:xfrm>
                <a:off x="5579064" y="974523"/>
                <a:ext cx="3395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  <m:r>
                          <a:rPr kumimoji="1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 diagonal matrix? 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5F7FCE1-F66B-455A-B268-65A14596B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64" y="974523"/>
                <a:ext cx="3395801" cy="369332"/>
              </a:xfrm>
              <a:prstGeom prst="rect">
                <a:avLst/>
              </a:prstGeom>
              <a:blipFill>
                <a:blip r:embed="rId11"/>
                <a:stretch>
                  <a:fillRect l="-5386" t="-26667" r="-4668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BEAF85-956E-41FA-8ACD-315E9C40AA8A}"/>
              </a:ext>
            </a:extLst>
          </p:cNvPr>
          <p:cNvSpPr txBox="1"/>
          <p:nvPr/>
        </p:nvSpPr>
        <p:spPr>
          <a:xfrm>
            <a:off x="7834179" y="419427"/>
            <a:ext cx="107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99B3DFC-70FF-4ABD-8054-9567DF78F567}"/>
              </a:ext>
            </a:extLst>
          </p:cNvPr>
          <p:cNvSpPr txBox="1"/>
          <p:nvPr/>
        </p:nvSpPr>
        <p:spPr>
          <a:xfrm>
            <a:off x="7861092" y="1280192"/>
            <a:ext cx="107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1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5" grpId="0"/>
      <p:bldP spid="17" grpId="0"/>
      <p:bldP spid="19" grpId="0"/>
      <p:bldP spid="21" grpId="0"/>
      <p:bldP spid="23" grpId="0"/>
      <p:bldP spid="24" grpId="0"/>
      <p:bldP spid="26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A is an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(transpose of A) is an </a:t>
                </a:r>
                <a:r>
                  <a:rPr lang="en-US" altLang="zh-TW" dirty="0" err="1"/>
                  <a:t>nxm</a:t>
                </a:r>
                <a:r>
                  <a:rPr lang="en-US" altLang="zh-TW" dirty="0"/>
                  <a:t> matrix whose (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)-entry is the (j-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)-entry of 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03855" y="3647649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55" y="3647649"/>
                <a:ext cx="1837362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475885" y="3818631"/>
                <a:ext cx="2533001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885" y="3818631"/>
                <a:ext cx="2533001" cy="718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366242" y="3980669"/>
            <a:ext cx="1944683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10994" y="3038229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(1,2)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87043" y="4603112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(2,1)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36394" y="4858937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(3,2)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02179" y="4615128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(2,3)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7386" y="3588869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2348" y="4201603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1656" y="4440250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25387" y="4174122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30285" y="3406781"/>
            <a:ext cx="17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Transpose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46126" y="5726351"/>
            <a:ext cx="545174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Column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變成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Row ; Row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變成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Column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9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  <p:bldP spid="15" grpId="0" animBg="1"/>
      <p:bldP spid="16" grpId="0" animBg="1"/>
      <p:bldP spid="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and B are </a:t>
                </a:r>
                <a:r>
                  <a:rPr lang="en-US" altLang="zh-TW" sz="2400" dirty="0" err="1"/>
                  <a:t>mxn</a:t>
                </a:r>
                <a:r>
                  <a:rPr lang="en-US" altLang="zh-TW" sz="2400" dirty="0"/>
                  <a:t> matrices, and s is a scalar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6" descr="latex-image-1.pdf">
            <a:extLst>
              <a:ext uri="{FF2B5EF4-FFF2-40B4-BE49-F238E27FC236}">
                <a16:creationId xmlns:a16="http://schemas.microsoft.com/office/drawing/2014/main" id="{61BE0CC6-6499-4B65-8076-E86E8856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15" y="5145338"/>
            <a:ext cx="3552387" cy="1059198"/>
          </a:xfrm>
          <a:prstGeom prst="rect">
            <a:avLst/>
          </a:prstGeom>
        </p:spPr>
      </p:pic>
      <p:pic>
        <p:nvPicPr>
          <p:cNvPr id="19" name="Picture 7" descr="latex-image-1.pdf">
            <a:extLst>
              <a:ext uri="{FF2B5EF4-FFF2-40B4-BE49-F238E27FC236}">
                <a16:creationId xmlns:a16="http://schemas.microsoft.com/office/drawing/2014/main" id="{8FBE35D6-DCF6-4DAE-8D8F-84AD49764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66" y="5289674"/>
            <a:ext cx="2826820" cy="782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AC9C94B-586E-4A49-88B7-0048F67960A6}"/>
                  </a:ext>
                </a:extLst>
              </p:cNvPr>
              <p:cNvSpPr txBox="1"/>
              <p:nvPr/>
            </p:nvSpPr>
            <p:spPr>
              <a:xfrm>
                <a:off x="3668218" y="4199324"/>
                <a:ext cx="14213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AC9C94B-586E-4A49-88B7-0048F6796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218" y="4199324"/>
                <a:ext cx="142134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9A786D-1BB8-4AF1-A640-DA5419E2FC14}"/>
              </a:ext>
            </a:extLst>
          </p:cNvPr>
          <p:cNvSpPr txBox="1"/>
          <p:nvPr/>
        </p:nvSpPr>
        <p:spPr>
          <a:xfrm>
            <a:off x="628650" y="4127991"/>
            <a:ext cx="4963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Symmetric Matrix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4CE8E5-D71C-40CB-9A51-A2C05BD66FCC}"/>
              </a:ext>
            </a:extLst>
          </p:cNvPr>
          <p:cNvSpPr txBox="1"/>
          <p:nvPr/>
        </p:nvSpPr>
        <p:spPr>
          <a:xfrm>
            <a:off x="4165304" y="2966308"/>
            <a:ext cx="406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This is a linear system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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DC432005-2F46-4DBA-911D-91094ECEB304}"/>
              </a:ext>
            </a:extLst>
          </p:cNvPr>
          <p:cNvSpPr/>
          <p:nvPr/>
        </p:nvSpPr>
        <p:spPr>
          <a:xfrm flipH="1">
            <a:off x="3761709" y="2805067"/>
            <a:ext cx="269063" cy="920423"/>
          </a:xfrm>
          <a:prstGeom prst="leftBrace">
            <a:avLst>
              <a:gd name="adj1" fmla="val 338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7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21" grpId="0"/>
      <p:bldP spid="10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03D6C-12DF-4922-B747-3DA9FCD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致謝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C61168-BA84-4BB0-99AF-2A1E4058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感謝羅昱翔同學發現投影片上的錯字</a:t>
            </a:r>
          </a:p>
        </p:txBody>
      </p:sp>
    </p:spTree>
    <p:extLst>
      <p:ext uri="{BB962C8B-B14F-4D97-AF65-F5344CB8AC3E}">
        <p14:creationId xmlns:p14="http://schemas.microsoft.com/office/powerpoint/2010/main" val="10467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Microsoft Office PowerPoint</Application>
  <PresentationFormat>如螢幕大小 (4:3)</PresentationFormat>
  <Paragraphs>56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Open Sans</vt:lpstr>
      <vt:lpstr>微軟正黑體</vt:lpstr>
      <vt:lpstr>Arial</vt:lpstr>
      <vt:lpstr>Calibri</vt:lpstr>
      <vt:lpstr>Calibri Light</vt:lpstr>
      <vt:lpstr>Cambria Math</vt:lpstr>
      <vt:lpstr>1_Office 佈景主題</vt:lpstr>
      <vt:lpstr>有名有姓的 Matrix </vt:lpstr>
      <vt:lpstr>有名有姓的 Matrix </vt:lpstr>
      <vt:lpstr>Transpose</vt:lpstr>
      <vt:lpstr>Transpose</vt:lpstr>
      <vt:lpstr>致謝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有名有姓的 Matrix </dc:title>
  <dc:creator>Hung-yi Lee</dc:creator>
  <cp:lastModifiedBy>Hung-yi Lee</cp:lastModifiedBy>
  <cp:revision>1</cp:revision>
  <dcterms:created xsi:type="dcterms:W3CDTF">2020-09-26T04:03:52Z</dcterms:created>
  <dcterms:modified xsi:type="dcterms:W3CDTF">2020-09-26T04:04:25Z</dcterms:modified>
</cp:coreProperties>
</file>