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344" r:id="rId2"/>
    <p:sldId id="327" r:id="rId3"/>
    <p:sldId id="333" r:id="rId4"/>
    <p:sldId id="33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F639C-A89F-43B8-99CA-CD3F099CA16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E2DED-6DAE-4CA2-BF65-770DFD877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70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tterexplained.com/articles/linear-algebra-guid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last one can say something.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B6D90-10E6-4D93-BC0D-4D3BFEAA5F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44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3"/>
              </a:rPr>
              <a:t>http://betterexplained.com/articles/linear-algebra-guide/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B6D90-10E6-4D93-BC0D-4D3BFEAA5F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09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48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86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0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72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20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19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24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41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35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19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64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ED1F-2097-4DF5-9932-BD25E51F55A3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45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10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750D5-431C-45F5-83DC-9666B1F9A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F05AC92-4E8A-4060-A67D-29138D701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FF"/>
                </a:solidFill>
              </a:rPr>
              <a:t>Properties of </a:t>
            </a:r>
            <a:br>
              <a:rPr lang="en-US" altLang="zh-TW" b="1" dirty="0">
                <a:solidFill>
                  <a:srgbClr val="FFFFFF"/>
                </a:solidFill>
              </a:rPr>
            </a:br>
            <a:r>
              <a:rPr lang="en-US" altLang="zh-TW" b="1" dirty="0">
                <a:solidFill>
                  <a:srgbClr val="FFFFFF"/>
                </a:solidFill>
              </a:rPr>
              <a:t>Matrix-Vector Product </a:t>
            </a:r>
            <a:endParaRPr lang="zh-TW" altLang="en-US" b="1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7D426F-CB70-4A45-B8AA-7E93EA5F4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54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Matrix-vector Product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size of matrix and vector should be matched.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30984" y="2832245"/>
                <a:ext cx="2916504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84" y="2832245"/>
                <a:ext cx="2916504" cy="11453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433556" y="2851041"/>
                <a:ext cx="1479379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556" y="2851041"/>
                <a:ext cx="1479379" cy="7156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391595" y="4617780"/>
                <a:ext cx="2180405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595" y="4617780"/>
                <a:ext cx="2180405" cy="11365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56868" y="4392366"/>
                <a:ext cx="2227148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A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TW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altLang="zh-TW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TW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altLang="zh-TW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TW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altLang="zh-TW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TW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TW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altLang="zh-TW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868" y="4392366"/>
                <a:ext cx="2227148" cy="15874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8AD55F2-B371-42CB-B92F-652894C93F4F}"/>
              </a:ext>
            </a:extLst>
          </p:cNvPr>
          <p:cNvCxnSpPr/>
          <p:nvPr/>
        </p:nvCxnSpPr>
        <p:spPr>
          <a:xfrm flipH="1">
            <a:off x="4047488" y="3295650"/>
            <a:ext cx="120938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1EFD6C9-0091-4C97-AD22-D55863A0E5B7}"/>
              </a:ext>
            </a:extLst>
          </p:cNvPr>
          <p:cNvCxnSpPr>
            <a:cxnSpLocks/>
          </p:cNvCxnSpPr>
          <p:nvPr/>
        </p:nvCxnSpPr>
        <p:spPr>
          <a:xfrm flipH="1">
            <a:off x="4495800" y="3505465"/>
            <a:ext cx="837268" cy="94431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14C6446-AEE0-4B24-9E62-40E4C9D168CD}"/>
              </a:ext>
            </a:extLst>
          </p:cNvPr>
          <p:cNvCxnSpPr>
            <a:cxnSpLocks/>
          </p:cNvCxnSpPr>
          <p:nvPr/>
        </p:nvCxnSpPr>
        <p:spPr>
          <a:xfrm>
            <a:off x="5561668" y="3600450"/>
            <a:ext cx="0" cy="11620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3896806-F3AE-4291-A3D1-12E451B9DE31}"/>
              </a:ext>
            </a:extLst>
          </p:cNvPr>
          <p:cNvGrpSpPr/>
          <p:nvPr/>
        </p:nvGrpSpPr>
        <p:grpSpPr>
          <a:xfrm>
            <a:off x="4476517" y="3007802"/>
            <a:ext cx="437917" cy="558884"/>
            <a:chOff x="4476517" y="3007802"/>
            <a:chExt cx="437917" cy="558884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EE33FD17-0AA1-43F3-910A-73F074D25280}"/>
                </a:ext>
              </a:extLst>
            </p:cNvPr>
            <p:cNvCxnSpPr/>
            <p:nvPr/>
          </p:nvCxnSpPr>
          <p:spPr>
            <a:xfrm>
              <a:off x="4495800" y="3028950"/>
              <a:ext cx="418634" cy="53773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84C74164-6826-4BBE-A456-FE8BC6E8D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6517" y="3007802"/>
              <a:ext cx="418634" cy="53773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56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</a:t>
            </a:r>
            <a:br>
              <a:rPr lang="en-US" altLang="zh-TW" dirty="0"/>
            </a:br>
            <a:r>
              <a:rPr lang="en-US" altLang="zh-TW" dirty="0"/>
              <a:t>Matrix-vector Product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and B are </a:t>
                </a:r>
                <a:r>
                  <a:rPr lang="en-US" altLang="zh-TW" dirty="0" err="1"/>
                  <a:t>mxn</a:t>
                </a:r>
                <a:r>
                  <a:rPr lang="en-US" altLang="zh-TW" dirty="0"/>
                  <a:t> matrices, </a:t>
                </a:r>
                <a:r>
                  <a:rPr lang="en-US" altLang="zh-TW" b="1" dirty="0"/>
                  <a:t>u</a:t>
                </a:r>
                <a:r>
                  <a:rPr lang="en-US" altLang="zh-TW" dirty="0"/>
                  <a:t> and </a:t>
                </a:r>
                <a:r>
                  <a:rPr lang="en-US" altLang="zh-TW" b="1" dirty="0"/>
                  <a:t>v</a:t>
                </a:r>
                <a:r>
                  <a:rPr lang="en-US" altLang="zh-TW" dirty="0"/>
                  <a:t> are vectors in </a:t>
                </a:r>
                <a:r>
                  <a:rPr lang="en-US" altLang="zh-TW" dirty="0">
                    <a:latin typeface="Script MT Bold" pitchFamily="66" charset="0"/>
                    <a:cs typeface="Times New Roman" pitchFamily="18" charset="0"/>
                  </a:rPr>
                  <a:t>R</a:t>
                </a:r>
                <a:r>
                  <a:rPr lang="en-US" altLang="zh-TW" i="1" baseline="30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dirty="0"/>
                  <a:t>, and c is a scalar.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altLang="zh-TW" b="1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𝑐𝐴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altLang="zh-TW" b="1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altLang="zh-TW" b="1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TW" b="1" dirty="0"/>
                  <a:t> </a:t>
                </a:r>
                <a:r>
                  <a:rPr lang="en-US" altLang="zh-TW" dirty="0"/>
                  <a:t>is the mx1 zero vector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𝑶𝒗</m:t>
                    </m:r>
                  </m:oMath>
                </a14:m>
                <a:r>
                  <a:rPr lang="en-US" altLang="zh-TW" dirty="0"/>
                  <a:t> is also the mx1 zero vector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altLang="zh-TW" b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381" r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72ECC4B-108D-41EB-896E-48EC35D3D3EE}"/>
                  </a:ext>
                </a:extLst>
              </p:cNvPr>
              <p:cNvSpPr txBox="1"/>
              <p:nvPr/>
            </p:nvSpPr>
            <p:spPr>
              <a:xfrm>
                <a:off x="6105202" y="3429000"/>
                <a:ext cx="168270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72ECC4B-108D-41EB-896E-48EC35D3D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202" y="3429000"/>
                <a:ext cx="1682705" cy="113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DD9E581-07AA-4545-AD7C-B43F40504390}"/>
                  </a:ext>
                </a:extLst>
              </p:cNvPr>
              <p:cNvSpPr txBox="1"/>
              <p:nvPr/>
            </p:nvSpPr>
            <p:spPr>
              <a:xfrm>
                <a:off x="7787907" y="3428102"/>
                <a:ext cx="727443" cy="1141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DD9E581-07AA-4545-AD7C-B43F40504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907" y="3428102"/>
                <a:ext cx="727443" cy="1141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9D4D0D7-1842-4166-80BD-1A5DFFFF36EE}"/>
                  </a:ext>
                </a:extLst>
              </p:cNvPr>
              <p:cNvSpPr txBox="1"/>
              <p:nvPr/>
            </p:nvSpPr>
            <p:spPr>
              <a:xfrm>
                <a:off x="6692992" y="4802083"/>
                <a:ext cx="1094915" cy="1141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9D4D0D7-1842-4166-80BD-1A5DFFFF3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992" y="4802083"/>
                <a:ext cx="1094915" cy="11412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1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28650" y="4801965"/>
            <a:ext cx="6071408" cy="17246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</a:t>
            </a:r>
            <a:br>
              <a:rPr lang="en-US" altLang="zh-TW" dirty="0"/>
            </a:br>
            <a:r>
              <a:rPr lang="en-US" altLang="zh-TW" dirty="0"/>
              <a:t>Matrix-vector Product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and B are </a:t>
                </a:r>
                <a:r>
                  <a:rPr lang="en-US" altLang="zh-TW" dirty="0" err="1"/>
                  <a:t>mxn</a:t>
                </a:r>
                <a:r>
                  <a:rPr lang="en-US" altLang="zh-TW" dirty="0"/>
                  <a:t> matrices.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TW" dirty="0"/>
                  <a:t> in </a:t>
                </a:r>
                <a:r>
                  <a:rPr lang="en-US" altLang="zh-TW" dirty="0">
                    <a:latin typeface="Script MT Bold" pitchFamily="66" charset="0"/>
                    <a:cs typeface="Times New Roman" pitchFamily="18" charset="0"/>
                  </a:rPr>
                  <a:t>R</a:t>
                </a:r>
                <a:r>
                  <a:rPr lang="en-US" altLang="zh-TW" i="1" baseline="30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dirty="0"/>
                  <a:t>. Is it true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/>
                  <a:t>?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00368" y="2775929"/>
                <a:ext cx="6943263" cy="4966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sSub>
                      <m:sSub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𝒋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𝒋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the j-</a:t>
                </a:r>
                <a:r>
                  <a:rPr kumimoji="0" lang="en-US" altLang="zh-TW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standard vector in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cript MT Bold" pitchFamily="66" charset="0"/>
                    <a:ea typeface="新細明體" panose="02020500000000000000" pitchFamily="18" charset="-120"/>
                    <a:cs typeface="Times New Roman" pitchFamily="18" charset="0"/>
                  </a:rPr>
                  <a:t>R</a:t>
                </a:r>
                <a:r>
                  <a:rPr kumimoji="0" lang="en-US" altLang="zh-TW" sz="2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新細明體" panose="02020500000000000000" pitchFamily="18" charset="-120"/>
                    <a:cs typeface="Times New Roman" pitchFamily="18" charset="0"/>
                  </a:rPr>
                  <a:t>n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68" y="2775929"/>
                <a:ext cx="6943263" cy="496674"/>
              </a:xfrm>
              <a:prstGeom prst="rect">
                <a:avLst/>
              </a:prstGeom>
              <a:blipFill>
                <a:blip r:embed="rId4"/>
                <a:stretch>
                  <a:fillRect t="-8434" b="-192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03686" y="3607450"/>
                <a:ext cx="120032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86" y="3607450"/>
                <a:ext cx="1200329" cy="97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791982" y="3607450"/>
                <a:ext cx="320517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0" lang="en-US" altLang="zh-TW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0" lang="en-US" altLang="zh-TW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982" y="3607450"/>
                <a:ext cx="3205173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997155" y="3911091"/>
                <a:ext cx="3917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+0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+⋯+0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55" y="3911091"/>
                <a:ext cx="3917867" cy="369332"/>
              </a:xfrm>
              <a:prstGeom prst="rect">
                <a:avLst/>
              </a:prstGeom>
              <a:blipFill>
                <a:blip r:embed="rId7"/>
                <a:stretch>
                  <a:fillRect l="-623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020626" y="4356528"/>
                <a:ext cx="7218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626" y="4356528"/>
                <a:ext cx="721801" cy="369332"/>
              </a:xfrm>
              <a:prstGeom prst="rect">
                <a:avLst/>
              </a:prstGeom>
              <a:blipFill>
                <a:blip r:embed="rId8"/>
                <a:stretch>
                  <a:fillRect l="-4237" r="-4237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88160" y="4949564"/>
                <a:ext cx="15093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60" y="4949564"/>
                <a:ext cx="1509388" cy="369332"/>
              </a:xfrm>
              <a:prstGeom prst="rect">
                <a:avLst/>
              </a:prstGeom>
              <a:blipFill>
                <a:blip r:embed="rId9"/>
                <a:stretch>
                  <a:fillRect l="-4453" r="-1619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65740" y="6036252"/>
                <a:ext cx="11422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0" y="6036252"/>
                <a:ext cx="1142236" cy="369332"/>
              </a:xfrm>
              <a:prstGeom prst="rect">
                <a:avLst/>
              </a:prstGeom>
              <a:blipFill>
                <a:blip r:embed="rId10"/>
                <a:stretch>
                  <a:fillRect l="-3743" r="-2139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下箭號 11"/>
          <p:cNvSpPr/>
          <p:nvPr/>
        </p:nvSpPr>
        <p:spPr>
          <a:xfrm>
            <a:off x="1379320" y="5392813"/>
            <a:ext cx="465513" cy="624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578877" y="4949564"/>
                <a:ext cx="15093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877" y="4949564"/>
                <a:ext cx="1509388" cy="369332"/>
              </a:xfrm>
              <a:prstGeom prst="rect">
                <a:avLst/>
              </a:prstGeom>
              <a:blipFill>
                <a:blip r:embed="rId11"/>
                <a:stretch>
                  <a:fillRect l="-4032" r="-1210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768512" y="6036252"/>
                <a:ext cx="11422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512" y="6036252"/>
                <a:ext cx="1142236" cy="369332"/>
              </a:xfrm>
              <a:prstGeom prst="rect">
                <a:avLst/>
              </a:prstGeom>
              <a:blipFill>
                <a:blip r:embed="rId12"/>
                <a:stretch>
                  <a:fillRect l="-3723" r="-1596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下箭號 14"/>
          <p:cNvSpPr/>
          <p:nvPr/>
        </p:nvSpPr>
        <p:spPr>
          <a:xfrm>
            <a:off x="3070037" y="5392813"/>
            <a:ext cx="465513" cy="624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980882" y="4909029"/>
                <a:ext cx="15318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882" y="4909029"/>
                <a:ext cx="1531830" cy="369332"/>
              </a:xfrm>
              <a:prstGeom prst="rect">
                <a:avLst/>
              </a:prstGeom>
              <a:blipFill>
                <a:blip r:embed="rId13"/>
                <a:stretch>
                  <a:fillRect l="-3984" r="-398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170517" y="5995717"/>
                <a:ext cx="11646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517" y="5995717"/>
                <a:ext cx="1164678" cy="369332"/>
              </a:xfrm>
              <a:prstGeom prst="rect">
                <a:avLst/>
              </a:prstGeom>
              <a:blipFill>
                <a:blip r:embed="rId14"/>
                <a:stretch>
                  <a:fillRect l="-3665" r="-524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下箭號 17"/>
          <p:cNvSpPr/>
          <p:nvPr/>
        </p:nvSpPr>
        <p:spPr>
          <a:xfrm>
            <a:off x="5472042" y="5352278"/>
            <a:ext cx="465513" cy="624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021387" y="5318896"/>
            <a:ext cx="824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37010" y="5520177"/>
                <a:ext cx="8779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010" y="5520177"/>
                <a:ext cx="877933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7639" r="-763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向下箭號 21"/>
          <p:cNvSpPr/>
          <p:nvPr/>
        </p:nvSpPr>
        <p:spPr>
          <a:xfrm rot="16200000" flipH="1">
            <a:off x="6953138" y="5429540"/>
            <a:ext cx="465513" cy="565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188772C-BC0E-407C-A21A-872E42347626}"/>
              </a:ext>
            </a:extLst>
          </p:cNvPr>
          <p:cNvSpPr txBox="1"/>
          <p:nvPr/>
        </p:nvSpPr>
        <p:spPr>
          <a:xfrm>
            <a:off x="5830367" y="3478859"/>
            <a:ext cx="25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Column Aspect</a:t>
            </a:r>
            <a:endParaRPr kumimoji="0" lang="zh-TW" altLang="en-US" sz="24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7589D92-5A1C-40DD-94A3-334196C480DB}"/>
              </a:ext>
            </a:extLst>
          </p:cNvPr>
          <p:cNvSpPr txBox="1"/>
          <p:nvPr/>
        </p:nvSpPr>
        <p:spPr>
          <a:xfrm>
            <a:off x="486587" y="4216442"/>
            <a:ext cx="40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j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E0ACD17-E108-401F-BE8C-4A825614D674}"/>
              </a:ext>
            </a:extLst>
          </p:cNvPr>
          <p:cNvSpPr txBox="1"/>
          <p:nvPr/>
        </p:nvSpPr>
        <p:spPr>
          <a:xfrm>
            <a:off x="8657413" y="4536195"/>
            <a:ext cx="40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j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49B72BB-E5C2-4A1C-A1DD-2577D6ACE5C7}"/>
              </a:ext>
            </a:extLst>
          </p:cNvPr>
          <p:cNvCxnSpPr/>
          <p:nvPr/>
        </p:nvCxnSpPr>
        <p:spPr>
          <a:xfrm>
            <a:off x="7122655" y="2249714"/>
            <a:ext cx="71505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4537E6C-F752-49C8-A44D-ABE3BC644302}"/>
              </a:ext>
            </a:extLst>
          </p:cNvPr>
          <p:cNvSpPr txBox="1"/>
          <p:nvPr/>
        </p:nvSpPr>
        <p:spPr>
          <a:xfrm>
            <a:off x="6128358" y="1387704"/>
            <a:ext cx="2711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需要知道這麼多嗎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A25B785-2740-40DE-82E2-A0C58D6ED5DE}"/>
              </a:ext>
            </a:extLst>
          </p:cNvPr>
          <p:cNvSpPr/>
          <p:nvPr/>
        </p:nvSpPr>
        <p:spPr>
          <a:xfrm>
            <a:off x="883732" y="4909029"/>
            <a:ext cx="5624552" cy="4432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73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  <p:bldP spid="22" grpId="0" animBg="1"/>
      <p:bldP spid="23" grpId="0"/>
      <p:bldP spid="24" grpId="0"/>
      <p:bldP spid="26" grpId="0"/>
      <p:bldP spid="29" grpId="0"/>
      <p:bldP spid="30" grpId="0" animBg="1"/>
    </p:bldLst>
  </p:timing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221</Words>
  <Application>Microsoft Office PowerPoint</Application>
  <PresentationFormat>如螢幕大小 (4:3)</PresentationFormat>
  <Paragraphs>41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Cambria Math</vt:lpstr>
      <vt:lpstr>Script MT Bold</vt:lpstr>
      <vt:lpstr>Times New Roman</vt:lpstr>
      <vt:lpstr>1_Office 佈景主題</vt:lpstr>
      <vt:lpstr>Properties of  Matrix-Vector Product </vt:lpstr>
      <vt:lpstr>Matrix-vector Product </vt:lpstr>
      <vt:lpstr>Properties of  Matrix-vector Product</vt:lpstr>
      <vt:lpstr>Properties of  Matrix-vector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 Matrix-Vector Product </dc:title>
  <dc:creator>Hung-yi Lee</dc:creator>
  <cp:lastModifiedBy>Hung-yi Lee</cp:lastModifiedBy>
  <cp:revision>1</cp:revision>
  <dcterms:created xsi:type="dcterms:W3CDTF">2020-09-26T04:05:19Z</dcterms:created>
  <dcterms:modified xsi:type="dcterms:W3CDTF">2020-09-26T04:05:58Z</dcterms:modified>
</cp:coreProperties>
</file>