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99" r:id="rId5"/>
    <p:sldId id="279" r:id="rId6"/>
    <p:sldId id="300" r:id="rId7"/>
    <p:sldId id="26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85B"/>
    <a:srgbClr val="77CA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2" d="100"/>
          <a:sy n="62" d="100"/>
        </p:scale>
        <p:origin x="80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AD3F46-4E9B-4420-8912-DD6D3909AC61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3A257E-5148-49A2-9BAE-6CCC3D12CE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CB73-A692-4F3C-AF1E-6E7BBE2B53D9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DD06-346E-45A0-A476-C03E008A05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CB73-A692-4F3C-AF1E-6E7BBE2B53D9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DD06-346E-45A0-A476-C03E008A05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CB73-A692-4F3C-AF1E-6E7BBE2B53D9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DD06-346E-45A0-A476-C03E008A05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CB73-A692-4F3C-AF1E-6E7BBE2B53D9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DD06-346E-45A0-A476-C03E008A05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CB73-A692-4F3C-AF1E-6E7BBE2B53D9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DD06-346E-45A0-A476-C03E008A05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CB73-A692-4F3C-AF1E-6E7BBE2B53D9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DD06-346E-45A0-A476-C03E008A05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CB73-A692-4F3C-AF1E-6E7BBE2B53D9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DD06-346E-45A0-A476-C03E008A05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CB73-A692-4F3C-AF1E-6E7BBE2B53D9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DD06-346E-45A0-A476-C03E008A05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CB73-A692-4F3C-AF1E-6E7BBE2B53D9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DD06-346E-45A0-A476-C03E008A05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CB73-A692-4F3C-AF1E-6E7BBE2B53D9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DD06-346E-45A0-A476-C03E008A05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CB73-A692-4F3C-AF1E-6E7BBE2B53D9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DD06-346E-45A0-A476-C03E008A05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8CB73-A692-4F3C-AF1E-6E7BBE2B53D9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2DD06-346E-45A0-A476-C03E008A05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4" r="2500" b="33222"/>
          <a:stretch>
            <a:fillRect/>
          </a:stretch>
        </p:blipFill>
        <p:spPr>
          <a:xfrm>
            <a:off x="0" y="2734056"/>
            <a:ext cx="12192000" cy="412394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563789" y="2331820"/>
            <a:ext cx="71002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图书管理系统</a:t>
            </a:r>
            <a:endParaRPr lang="zh-CN" altLang="en-US" sz="7200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2818613" y="4391707"/>
            <a:ext cx="6365457" cy="462638"/>
          </a:xfrm>
          <a:custGeom>
            <a:avLst/>
            <a:gdLst>
              <a:gd name="connsiteX0" fmla="*/ 329076 w 3426179"/>
              <a:gd name="connsiteY0" fmla="*/ 0 h 681002"/>
              <a:gd name="connsiteX1" fmla="*/ 1716404 w 3426179"/>
              <a:gd name="connsiteY1" fmla="*/ 0 h 681002"/>
              <a:gd name="connsiteX2" fmla="*/ 1774378 w 3426179"/>
              <a:gd name="connsiteY2" fmla="*/ 5994 h 681002"/>
              <a:gd name="connsiteX3" fmla="*/ 3097103 w 3426179"/>
              <a:gd name="connsiteY3" fmla="*/ 5994 h 681002"/>
              <a:gd name="connsiteX4" fmla="*/ 3426179 w 3426179"/>
              <a:gd name="connsiteY4" fmla="*/ 343498 h 681002"/>
              <a:gd name="connsiteX5" fmla="*/ 3097103 w 3426179"/>
              <a:gd name="connsiteY5" fmla="*/ 681002 h 681002"/>
              <a:gd name="connsiteX6" fmla="*/ 1709775 w 3426179"/>
              <a:gd name="connsiteY6" fmla="*/ 681002 h 681002"/>
              <a:gd name="connsiteX7" fmla="*/ 1651802 w 3426179"/>
              <a:gd name="connsiteY7" fmla="*/ 675008 h 681002"/>
              <a:gd name="connsiteX8" fmla="*/ 329076 w 3426179"/>
              <a:gd name="connsiteY8" fmla="*/ 675008 h 681002"/>
              <a:gd name="connsiteX9" fmla="*/ 0 w 3426179"/>
              <a:gd name="connsiteY9" fmla="*/ 337504 h 681002"/>
              <a:gd name="connsiteX10" fmla="*/ 329076 w 3426179"/>
              <a:gd name="connsiteY10" fmla="*/ 0 h 681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26179" h="681002">
                <a:moveTo>
                  <a:pt x="329076" y="0"/>
                </a:moveTo>
                <a:lnTo>
                  <a:pt x="1716404" y="0"/>
                </a:lnTo>
                <a:lnTo>
                  <a:pt x="1774378" y="5994"/>
                </a:lnTo>
                <a:lnTo>
                  <a:pt x="3097103" y="5994"/>
                </a:lnTo>
                <a:cubicBezTo>
                  <a:pt x="3278829" y="5994"/>
                  <a:pt x="3426179" y="157090"/>
                  <a:pt x="3426179" y="343498"/>
                </a:cubicBezTo>
                <a:cubicBezTo>
                  <a:pt x="3426179" y="529907"/>
                  <a:pt x="3278829" y="681002"/>
                  <a:pt x="3097103" y="681002"/>
                </a:cubicBezTo>
                <a:lnTo>
                  <a:pt x="1709775" y="681002"/>
                </a:lnTo>
                <a:lnTo>
                  <a:pt x="1651802" y="675008"/>
                </a:lnTo>
                <a:lnTo>
                  <a:pt x="329076" y="675008"/>
                </a:lnTo>
                <a:cubicBezTo>
                  <a:pt x="147350" y="675008"/>
                  <a:pt x="0" y="523913"/>
                  <a:pt x="0" y="337504"/>
                </a:cubicBezTo>
                <a:cubicBezTo>
                  <a:pt x="0" y="151096"/>
                  <a:pt x="147350" y="0"/>
                  <a:pt x="329076" y="0"/>
                </a:cubicBezTo>
                <a:close/>
              </a:path>
            </a:pathLst>
          </a:custGeom>
          <a:solidFill>
            <a:srgbClr val="003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07930" y="4422971"/>
            <a:ext cx="60837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第二小组：罗尹清、徐泰英华、付航、邴庆禹、陈曦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86932" y="870153"/>
            <a:ext cx="4818135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4400" dirty="0">
                <a:latin typeface="方正兰亭粗黑简体" panose="02000000000000000000" pitchFamily="2" charset="-122"/>
                <a:ea typeface="方正兰亭粗黑简体" panose="02000000000000000000" pitchFamily="2" charset="-122"/>
                <a:sym typeface="+mn-ea"/>
              </a:rPr>
              <a:t>数据库大作业展示</a:t>
            </a:r>
            <a:endParaRPr lang="en-US" altLang="zh-CN" sz="4400" dirty="0">
              <a:latin typeface="方正兰亭粗黑简体" panose="02000000000000000000" pitchFamily="2" charset="-122"/>
              <a:ea typeface="方正兰亭粗黑简体" panose="02000000000000000000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86" r="25899"/>
          <a:stretch>
            <a:fillRect/>
          </a:stretch>
        </p:blipFill>
        <p:spPr>
          <a:xfrm rot="5400000">
            <a:off x="-546921" y="529024"/>
            <a:ext cx="6902248" cy="586740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529352" y="675786"/>
            <a:ext cx="2244054" cy="1720733"/>
            <a:chOff x="2128349" y="2209621"/>
            <a:chExt cx="2926551" cy="1906868"/>
          </a:xfrm>
        </p:grpSpPr>
        <p:sp>
          <p:nvSpPr>
            <p:cNvPr id="4" name="文本框 3"/>
            <p:cNvSpPr txBox="1"/>
            <p:nvPr/>
          </p:nvSpPr>
          <p:spPr>
            <a:xfrm>
              <a:off x="2128349" y="2209621"/>
              <a:ext cx="2926551" cy="1466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8000" b="1" dirty="0">
                  <a:solidFill>
                    <a:schemeClr val="bg1"/>
                  </a:solidFill>
                  <a:latin typeface="Impact" panose="020B0806030902050204" pitchFamily="34" charset="0"/>
                  <a:ea typeface="方正兰亭粗黑简体" panose="02000000000000000000" pitchFamily="2" charset="-122"/>
                </a:rPr>
                <a:t>目录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267312" y="3536671"/>
              <a:ext cx="2727629" cy="579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800" dirty="0">
                  <a:solidFill>
                    <a:schemeClr val="bg1"/>
                  </a:solidFill>
                  <a:latin typeface="造字工房悦黑体验版纤细体" pitchFamily="50" charset="-122"/>
                  <a:ea typeface="造字工房悦黑体验版纤细体" pitchFamily="50" charset="-122"/>
                </a:rPr>
                <a:t>CONTENTS</a:t>
              </a:r>
              <a:endParaRPr lang="zh-CN" altLang="en-US" sz="2800" dirty="0">
                <a:solidFill>
                  <a:schemeClr val="bg1"/>
                </a:solidFill>
                <a:latin typeface="造字工房悦黑体验版纤细体" pitchFamily="50" charset="-122"/>
                <a:ea typeface="造字工房悦黑体验版纤细体" pitchFamily="50" charset="-122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20DE6970-759C-48E8-A9CD-913D120BC1DD}"/>
              </a:ext>
            </a:extLst>
          </p:cNvPr>
          <p:cNvGrpSpPr/>
          <p:nvPr/>
        </p:nvGrpSpPr>
        <p:grpSpPr>
          <a:xfrm>
            <a:off x="6096000" y="1139649"/>
            <a:ext cx="4694830" cy="707886"/>
            <a:chOff x="6086899" y="1508857"/>
            <a:chExt cx="4694830" cy="707886"/>
          </a:xfrm>
        </p:grpSpPr>
        <p:sp>
          <p:nvSpPr>
            <p:cNvPr id="7" name="任意多边形 6"/>
            <p:cNvSpPr/>
            <p:nvPr/>
          </p:nvSpPr>
          <p:spPr>
            <a:xfrm>
              <a:off x="6086899" y="1508857"/>
              <a:ext cx="696037" cy="692621"/>
            </a:xfrm>
            <a:custGeom>
              <a:avLst/>
              <a:gdLst>
                <a:gd name="connsiteX0" fmla="*/ 115439 w 696037"/>
                <a:gd name="connsiteY0" fmla="*/ 0 h 692621"/>
                <a:gd name="connsiteX1" fmla="*/ 696037 w 696037"/>
                <a:gd name="connsiteY1" fmla="*/ 0 h 692621"/>
                <a:gd name="connsiteX2" fmla="*/ 696037 w 696037"/>
                <a:gd name="connsiteY2" fmla="*/ 692621 h 692621"/>
                <a:gd name="connsiteX3" fmla="*/ 115439 w 696037"/>
                <a:gd name="connsiteY3" fmla="*/ 692621 h 692621"/>
                <a:gd name="connsiteX4" fmla="*/ 0 w 696037"/>
                <a:gd name="connsiteY4" fmla="*/ 577182 h 692621"/>
                <a:gd name="connsiteX5" fmla="*/ 0 w 696037"/>
                <a:gd name="connsiteY5" fmla="*/ 115439 h 692621"/>
                <a:gd name="connsiteX6" fmla="*/ 115439 w 696037"/>
                <a:gd name="connsiteY6" fmla="*/ 0 h 692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6037" h="692621">
                  <a:moveTo>
                    <a:pt x="115439" y="0"/>
                  </a:moveTo>
                  <a:lnTo>
                    <a:pt x="696037" y="0"/>
                  </a:lnTo>
                  <a:lnTo>
                    <a:pt x="696037" y="692621"/>
                  </a:lnTo>
                  <a:lnTo>
                    <a:pt x="115439" y="692621"/>
                  </a:lnTo>
                  <a:cubicBezTo>
                    <a:pt x="51684" y="692621"/>
                    <a:pt x="0" y="640937"/>
                    <a:pt x="0" y="577182"/>
                  </a:cubicBezTo>
                  <a:lnTo>
                    <a:pt x="0" y="115439"/>
                  </a:lnTo>
                  <a:cubicBezTo>
                    <a:pt x="0" y="51684"/>
                    <a:pt x="51684" y="0"/>
                    <a:pt x="115439" y="0"/>
                  </a:cubicBezTo>
                  <a:close/>
                </a:path>
              </a:pathLst>
            </a:custGeom>
            <a:solidFill>
              <a:srgbClr val="77CA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A80D62D1-23FF-4E58-9AA6-E349FE4EABDE}"/>
                </a:ext>
              </a:extLst>
            </p:cNvPr>
            <p:cNvGrpSpPr/>
            <p:nvPr/>
          </p:nvGrpSpPr>
          <p:grpSpPr>
            <a:xfrm>
              <a:off x="6097138" y="1508857"/>
              <a:ext cx="4684591" cy="707886"/>
              <a:chOff x="6097138" y="1508857"/>
              <a:chExt cx="4684591" cy="707886"/>
            </a:xfrm>
          </p:grpSpPr>
          <p:sp>
            <p:nvSpPr>
              <p:cNvPr id="6" name="任意多边形 5"/>
              <p:cNvSpPr/>
              <p:nvPr/>
            </p:nvSpPr>
            <p:spPr>
              <a:xfrm>
                <a:off x="6892118" y="1508857"/>
                <a:ext cx="3889611" cy="692621"/>
              </a:xfrm>
              <a:custGeom>
                <a:avLst/>
                <a:gdLst>
                  <a:gd name="connsiteX0" fmla="*/ 0 w 3889611"/>
                  <a:gd name="connsiteY0" fmla="*/ 0 h 692621"/>
                  <a:gd name="connsiteX1" fmla="*/ 3774172 w 3889611"/>
                  <a:gd name="connsiteY1" fmla="*/ 0 h 692621"/>
                  <a:gd name="connsiteX2" fmla="*/ 3889611 w 3889611"/>
                  <a:gd name="connsiteY2" fmla="*/ 115439 h 692621"/>
                  <a:gd name="connsiteX3" fmla="*/ 3889611 w 3889611"/>
                  <a:gd name="connsiteY3" fmla="*/ 577182 h 692621"/>
                  <a:gd name="connsiteX4" fmla="*/ 3774172 w 3889611"/>
                  <a:gd name="connsiteY4" fmla="*/ 692621 h 692621"/>
                  <a:gd name="connsiteX5" fmla="*/ 0 w 3889611"/>
                  <a:gd name="connsiteY5" fmla="*/ 692621 h 692621"/>
                  <a:gd name="connsiteX6" fmla="*/ 0 w 3889611"/>
                  <a:gd name="connsiteY6" fmla="*/ 0 h 692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889611" h="692621">
                    <a:moveTo>
                      <a:pt x="0" y="0"/>
                    </a:moveTo>
                    <a:lnTo>
                      <a:pt x="3774172" y="0"/>
                    </a:lnTo>
                    <a:cubicBezTo>
                      <a:pt x="3837927" y="0"/>
                      <a:pt x="3889611" y="51684"/>
                      <a:pt x="3889611" y="115439"/>
                    </a:cubicBezTo>
                    <a:lnTo>
                      <a:pt x="3889611" y="577182"/>
                    </a:lnTo>
                    <a:cubicBezTo>
                      <a:pt x="3889611" y="640937"/>
                      <a:pt x="3837927" y="692621"/>
                      <a:pt x="3774172" y="692621"/>
                    </a:cubicBezTo>
                    <a:lnTo>
                      <a:pt x="0" y="6926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38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7240135" y="1553215"/>
                <a:ext cx="319357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32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系统背景</a:t>
                </a:r>
                <a:r>
                  <a:rPr lang="zh-CN" altLang="en-US" sz="3200" dirty="0">
                    <a:solidFill>
                      <a:schemeClr val="bg1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rPr>
                  <a:t>简介</a:t>
                </a: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6097138" y="1508857"/>
                <a:ext cx="64144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4000" dirty="0">
                    <a:latin typeface="Impact" panose="020B0806030902050204" pitchFamily="34" charset="0"/>
                    <a:ea typeface="微软雅黑" panose="020B0503020204020204" pitchFamily="34" charset="-122"/>
                  </a:rPr>
                  <a:t>1</a:t>
                </a:r>
                <a:endParaRPr lang="zh-CN" altLang="en-US" sz="4000" dirty="0">
                  <a:latin typeface="Impact" panose="020B0806030902050204" pitchFamily="34" charset="0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BE816983-4E2E-4130-8A99-C66BEA875301}"/>
              </a:ext>
            </a:extLst>
          </p:cNvPr>
          <p:cNvGrpSpPr/>
          <p:nvPr/>
        </p:nvGrpSpPr>
        <p:grpSpPr>
          <a:xfrm>
            <a:off x="6096000" y="2196588"/>
            <a:ext cx="4694830" cy="707886"/>
            <a:chOff x="6097138" y="2550531"/>
            <a:chExt cx="4694830" cy="707886"/>
          </a:xfrm>
        </p:grpSpPr>
        <p:sp>
          <p:nvSpPr>
            <p:cNvPr id="10" name="任意多边形 9"/>
            <p:cNvSpPr/>
            <p:nvPr/>
          </p:nvSpPr>
          <p:spPr>
            <a:xfrm>
              <a:off x="6902357" y="2550531"/>
              <a:ext cx="3889611" cy="692621"/>
            </a:xfrm>
            <a:custGeom>
              <a:avLst/>
              <a:gdLst>
                <a:gd name="connsiteX0" fmla="*/ 0 w 3889611"/>
                <a:gd name="connsiteY0" fmla="*/ 0 h 692621"/>
                <a:gd name="connsiteX1" fmla="*/ 3774172 w 3889611"/>
                <a:gd name="connsiteY1" fmla="*/ 0 h 692621"/>
                <a:gd name="connsiteX2" fmla="*/ 3889611 w 3889611"/>
                <a:gd name="connsiteY2" fmla="*/ 115439 h 692621"/>
                <a:gd name="connsiteX3" fmla="*/ 3889611 w 3889611"/>
                <a:gd name="connsiteY3" fmla="*/ 577182 h 692621"/>
                <a:gd name="connsiteX4" fmla="*/ 3774172 w 3889611"/>
                <a:gd name="connsiteY4" fmla="*/ 692621 h 692621"/>
                <a:gd name="connsiteX5" fmla="*/ 0 w 3889611"/>
                <a:gd name="connsiteY5" fmla="*/ 692621 h 692621"/>
                <a:gd name="connsiteX6" fmla="*/ 0 w 3889611"/>
                <a:gd name="connsiteY6" fmla="*/ 0 h 692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89611" h="692621">
                  <a:moveTo>
                    <a:pt x="0" y="0"/>
                  </a:moveTo>
                  <a:lnTo>
                    <a:pt x="3774172" y="0"/>
                  </a:lnTo>
                  <a:cubicBezTo>
                    <a:pt x="3837927" y="0"/>
                    <a:pt x="3889611" y="51684"/>
                    <a:pt x="3889611" y="115439"/>
                  </a:cubicBezTo>
                  <a:lnTo>
                    <a:pt x="3889611" y="577182"/>
                  </a:lnTo>
                  <a:cubicBezTo>
                    <a:pt x="3889611" y="640937"/>
                    <a:pt x="3837927" y="692621"/>
                    <a:pt x="3774172" y="692621"/>
                  </a:cubicBezTo>
                  <a:lnTo>
                    <a:pt x="0" y="6926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6097138" y="2550531"/>
              <a:ext cx="696037" cy="692621"/>
            </a:xfrm>
            <a:custGeom>
              <a:avLst/>
              <a:gdLst>
                <a:gd name="connsiteX0" fmla="*/ 115439 w 696037"/>
                <a:gd name="connsiteY0" fmla="*/ 0 h 692621"/>
                <a:gd name="connsiteX1" fmla="*/ 696037 w 696037"/>
                <a:gd name="connsiteY1" fmla="*/ 0 h 692621"/>
                <a:gd name="connsiteX2" fmla="*/ 696037 w 696037"/>
                <a:gd name="connsiteY2" fmla="*/ 692621 h 692621"/>
                <a:gd name="connsiteX3" fmla="*/ 115439 w 696037"/>
                <a:gd name="connsiteY3" fmla="*/ 692621 h 692621"/>
                <a:gd name="connsiteX4" fmla="*/ 0 w 696037"/>
                <a:gd name="connsiteY4" fmla="*/ 577182 h 692621"/>
                <a:gd name="connsiteX5" fmla="*/ 0 w 696037"/>
                <a:gd name="connsiteY5" fmla="*/ 115439 h 692621"/>
                <a:gd name="connsiteX6" fmla="*/ 115439 w 696037"/>
                <a:gd name="connsiteY6" fmla="*/ 0 h 692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6037" h="692621">
                  <a:moveTo>
                    <a:pt x="115439" y="0"/>
                  </a:moveTo>
                  <a:lnTo>
                    <a:pt x="696037" y="0"/>
                  </a:lnTo>
                  <a:lnTo>
                    <a:pt x="696037" y="692621"/>
                  </a:lnTo>
                  <a:lnTo>
                    <a:pt x="115439" y="692621"/>
                  </a:lnTo>
                  <a:cubicBezTo>
                    <a:pt x="51684" y="692621"/>
                    <a:pt x="0" y="640937"/>
                    <a:pt x="0" y="577182"/>
                  </a:cubicBezTo>
                  <a:lnTo>
                    <a:pt x="0" y="115439"/>
                  </a:lnTo>
                  <a:cubicBezTo>
                    <a:pt x="0" y="51684"/>
                    <a:pt x="51684" y="0"/>
                    <a:pt x="115439" y="0"/>
                  </a:cubicBezTo>
                  <a:close/>
                </a:path>
              </a:pathLst>
            </a:custGeom>
            <a:solidFill>
              <a:srgbClr val="77CA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7250374" y="2594889"/>
              <a:ext cx="31935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概念模型</a:t>
              </a:r>
              <a:r>
                <a:rPr lang="zh-CN" altLang="en-US" sz="3200" dirty="0">
                  <a:solidFill>
                    <a:schemeClr val="bg1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介绍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107377" y="2550531"/>
              <a:ext cx="64144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4000" dirty="0">
                  <a:latin typeface="Impact" panose="020B0806030902050204" pitchFamily="34" charset="0"/>
                  <a:ea typeface="微软雅黑" panose="020B0503020204020204" pitchFamily="34" charset="-122"/>
                </a:rPr>
                <a:t>2</a:t>
              </a:r>
              <a:endParaRPr lang="zh-CN" altLang="en-US" sz="4000" dirty="0"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36AAB6E4-57E0-4BBF-B3D5-A6D007FF235D}"/>
              </a:ext>
            </a:extLst>
          </p:cNvPr>
          <p:cNvGrpSpPr/>
          <p:nvPr/>
        </p:nvGrpSpPr>
        <p:grpSpPr>
          <a:xfrm>
            <a:off x="6096000" y="3238262"/>
            <a:ext cx="4694830" cy="707886"/>
            <a:chOff x="6097138" y="3607470"/>
            <a:chExt cx="4694830" cy="707886"/>
          </a:xfrm>
        </p:grpSpPr>
        <p:sp>
          <p:nvSpPr>
            <p:cNvPr id="14" name="任意多边形 13"/>
            <p:cNvSpPr/>
            <p:nvPr/>
          </p:nvSpPr>
          <p:spPr>
            <a:xfrm>
              <a:off x="6902357" y="3607470"/>
              <a:ext cx="3889611" cy="692621"/>
            </a:xfrm>
            <a:custGeom>
              <a:avLst/>
              <a:gdLst>
                <a:gd name="connsiteX0" fmla="*/ 0 w 3889611"/>
                <a:gd name="connsiteY0" fmla="*/ 0 h 692621"/>
                <a:gd name="connsiteX1" fmla="*/ 3774172 w 3889611"/>
                <a:gd name="connsiteY1" fmla="*/ 0 h 692621"/>
                <a:gd name="connsiteX2" fmla="*/ 3889611 w 3889611"/>
                <a:gd name="connsiteY2" fmla="*/ 115439 h 692621"/>
                <a:gd name="connsiteX3" fmla="*/ 3889611 w 3889611"/>
                <a:gd name="connsiteY3" fmla="*/ 577182 h 692621"/>
                <a:gd name="connsiteX4" fmla="*/ 3774172 w 3889611"/>
                <a:gd name="connsiteY4" fmla="*/ 692621 h 692621"/>
                <a:gd name="connsiteX5" fmla="*/ 0 w 3889611"/>
                <a:gd name="connsiteY5" fmla="*/ 692621 h 692621"/>
                <a:gd name="connsiteX6" fmla="*/ 0 w 3889611"/>
                <a:gd name="connsiteY6" fmla="*/ 0 h 692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89611" h="692621">
                  <a:moveTo>
                    <a:pt x="0" y="0"/>
                  </a:moveTo>
                  <a:lnTo>
                    <a:pt x="3774172" y="0"/>
                  </a:lnTo>
                  <a:cubicBezTo>
                    <a:pt x="3837927" y="0"/>
                    <a:pt x="3889611" y="51684"/>
                    <a:pt x="3889611" y="115439"/>
                  </a:cubicBezTo>
                  <a:lnTo>
                    <a:pt x="3889611" y="577182"/>
                  </a:lnTo>
                  <a:cubicBezTo>
                    <a:pt x="3889611" y="640937"/>
                    <a:pt x="3837927" y="692621"/>
                    <a:pt x="3774172" y="692621"/>
                  </a:cubicBezTo>
                  <a:lnTo>
                    <a:pt x="0" y="6926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6097138" y="3607470"/>
              <a:ext cx="696037" cy="692621"/>
            </a:xfrm>
            <a:custGeom>
              <a:avLst/>
              <a:gdLst>
                <a:gd name="connsiteX0" fmla="*/ 115439 w 696037"/>
                <a:gd name="connsiteY0" fmla="*/ 0 h 692621"/>
                <a:gd name="connsiteX1" fmla="*/ 696037 w 696037"/>
                <a:gd name="connsiteY1" fmla="*/ 0 h 692621"/>
                <a:gd name="connsiteX2" fmla="*/ 696037 w 696037"/>
                <a:gd name="connsiteY2" fmla="*/ 692621 h 692621"/>
                <a:gd name="connsiteX3" fmla="*/ 115439 w 696037"/>
                <a:gd name="connsiteY3" fmla="*/ 692621 h 692621"/>
                <a:gd name="connsiteX4" fmla="*/ 0 w 696037"/>
                <a:gd name="connsiteY4" fmla="*/ 577182 h 692621"/>
                <a:gd name="connsiteX5" fmla="*/ 0 w 696037"/>
                <a:gd name="connsiteY5" fmla="*/ 115439 h 692621"/>
                <a:gd name="connsiteX6" fmla="*/ 115439 w 696037"/>
                <a:gd name="connsiteY6" fmla="*/ 0 h 692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6037" h="692621">
                  <a:moveTo>
                    <a:pt x="115439" y="0"/>
                  </a:moveTo>
                  <a:lnTo>
                    <a:pt x="696037" y="0"/>
                  </a:lnTo>
                  <a:lnTo>
                    <a:pt x="696037" y="692621"/>
                  </a:lnTo>
                  <a:lnTo>
                    <a:pt x="115439" y="692621"/>
                  </a:lnTo>
                  <a:cubicBezTo>
                    <a:pt x="51684" y="692621"/>
                    <a:pt x="0" y="640937"/>
                    <a:pt x="0" y="577182"/>
                  </a:cubicBezTo>
                  <a:lnTo>
                    <a:pt x="0" y="115439"/>
                  </a:lnTo>
                  <a:cubicBezTo>
                    <a:pt x="0" y="51684"/>
                    <a:pt x="51684" y="0"/>
                    <a:pt x="115439" y="0"/>
                  </a:cubicBezTo>
                  <a:close/>
                </a:path>
              </a:pathLst>
            </a:custGeom>
            <a:solidFill>
              <a:srgbClr val="77CA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250374" y="3651828"/>
              <a:ext cx="31935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逻辑结构</a:t>
              </a:r>
              <a:r>
                <a:rPr lang="zh-CN" altLang="en-US" sz="3200" dirty="0">
                  <a:solidFill>
                    <a:schemeClr val="bg1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设计</a:t>
              </a: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107377" y="3607470"/>
              <a:ext cx="64144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4000" dirty="0">
                  <a:latin typeface="Impact" panose="020B0806030902050204" pitchFamily="34" charset="0"/>
                  <a:ea typeface="微软雅黑" panose="020B0503020204020204" pitchFamily="34" charset="-122"/>
                </a:rPr>
                <a:t>3</a:t>
              </a:r>
              <a:endParaRPr lang="zh-CN" altLang="en-US" sz="4000" dirty="0"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38BBD659-9D72-4D2F-9091-F95B4F658E65}"/>
              </a:ext>
            </a:extLst>
          </p:cNvPr>
          <p:cNvGrpSpPr/>
          <p:nvPr/>
        </p:nvGrpSpPr>
        <p:grpSpPr>
          <a:xfrm>
            <a:off x="6096000" y="4264671"/>
            <a:ext cx="4694830" cy="707886"/>
            <a:chOff x="6107377" y="4649144"/>
            <a:chExt cx="4694830" cy="707886"/>
          </a:xfrm>
        </p:grpSpPr>
        <p:sp>
          <p:nvSpPr>
            <p:cNvPr id="18" name="任意多边形 17"/>
            <p:cNvSpPr/>
            <p:nvPr/>
          </p:nvSpPr>
          <p:spPr>
            <a:xfrm>
              <a:off x="6912596" y="4649144"/>
              <a:ext cx="3889611" cy="692621"/>
            </a:xfrm>
            <a:custGeom>
              <a:avLst/>
              <a:gdLst>
                <a:gd name="connsiteX0" fmla="*/ 0 w 3889611"/>
                <a:gd name="connsiteY0" fmla="*/ 0 h 692621"/>
                <a:gd name="connsiteX1" fmla="*/ 3774172 w 3889611"/>
                <a:gd name="connsiteY1" fmla="*/ 0 h 692621"/>
                <a:gd name="connsiteX2" fmla="*/ 3889611 w 3889611"/>
                <a:gd name="connsiteY2" fmla="*/ 115439 h 692621"/>
                <a:gd name="connsiteX3" fmla="*/ 3889611 w 3889611"/>
                <a:gd name="connsiteY3" fmla="*/ 577182 h 692621"/>
                <a:gd name="connsiteX4" fmla="*/ 3774172 w 3889611"/>
                <a:gd name="connsiteY4" fmla="*/ 692621 h 692621"/>
                <a:gd name="connsiteX5" fmla="*/ 0 w 3889611"/>
                <a:gd name="connsiteY5" fmla="*/ 692621 h 692621"/>
                <a:gd name="connsiteX6" fmla="*/ 0 w 3889611"/>
                <a:gd name="connsiteY6" fmla="*/ 0 h 692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89611" h="692621">
                  <a:moveTo>
                    <a:pt x="0" y="0"/>
                  </a:moveTo>
                  <a:lnTo>
                    <a:pt x="3774172" y="0"/>
                  </a:lnTo>
                  <a:cubicBezTo>
                    <a:pt x="3837927" y="0"/>
                    <a:pt x="3889611" y="51684"/>
                    <a:pt x="3889611" y="115439"/>
                  </a:cubicBezTo>
                  <a:lnTo>
                    <a:pt x="3889611" y="577182"/>
                  </a:lnTo>
                  <a:cubicBezTo>
                    <a:pt x="3889611" y="640937"/>
                    <a:pt x="3837927" y="692621"/>
                    <a:pt x="3774172" y="692621"/>
                  </a:cubicBezTo>
                  <a:lnTo>
                    <a:pt x="0" y="6926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6107377" y="4649144"/>
              <a:ext cx="696037" cy="692621"/>
            </a:xfrm>
            <a:custGeom>
              <a:avLst/>
              <a:gdLst>
                <a:gd name="connsiteX0" fmla="*/ 115439 w 696037"/>
                <a:gd name="connsiteY0" fmla="*/ 0 h 692621"/>
                <a:gd name="connsiteX1" fmla="*/ 696037 w 696037"/>
                <a:gd name="connsiteY1" fmla="*/ 0 h 692621"/>
                <a:gd name="connsiteX2" fmla="*/ 696037 w 696037"/>
                <a:gd name="connsiteY2" fmla="*/ 692621 h 692621"/>
                <a:gd name="connsiteX3" fmla="*/ 115439 w 696037"/>
                <a:gd name="connsiteY3" fmla="*/ 692621 h 692621"/>
                <a:gd name="connsiteX4" fmla="*/ 0 w 696037"/>
                <a:gd name="connsiteY4" fmla="*/ 577182 h 692621"/>
                <a:gd name="connsiteX5" fmla="*/ 0 w 696037"/>
                <a:gd name="connsiteY5" fmla="*/ 115439 h 692621"/>
                <a:gd name="connsiteX6" fmla="*/ 115439 w 696037"/>
                <a:gd name="connsiteY6" fmla="*/ 0 h 692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6037" h="692621">
                  <a:moveTo>
                    <a:pt x="115439" y="0"/>
                  </a:moveTo>
                  <a:lnTo>
                    <a:pt x="696037" y="0"/>
                  </a:lnTo>
                  <a:lnTo>
                    <a:pt x="696037" y="692621"/>
                  </a:lnTo>
                  <a:lnTo>
                    <a:pt x="115439" y="692621"/>
                  </a:lnTo>
                  <a:cubicBezTo>
                    <a:pt x="51684" y="692621"/>
                    <a:pt x="0" y="640937"/>
                    <a:pt x="0" y="577182"/>
                  </a:cubicBezTo>
                  <a:lnTo>
                    <a:pt x="0" y="115439"/>
                  </a:lnTo>
                  <a:cubicBezTo>
                    <a:pt x="0" y="51684"/>
                    <a:pt x="51684" y="0"/>
                    <a:pt x="115439" y="0"/>
                  </a:cubicBezTo>
                  <a:close/>
                </a:path>
              </a:pathLst>
            </a:custGeom>
            <a:solidFill>
              <a:srgbClr val="77CA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7260613" y="4693502"/>
              <a:ext cx="31935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物理结构</a:t>
              </a:r>
              <a:r>
                <a:rPr lang="zh-CN" altLang="en-US" sz="3200" dirty="0">
                  <a:solidFill>
                    <a:schemeClr val="bg1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设计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6117616" y="4649144"/>
              <a:ext cx="64144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4000" dirty="0">
                  <a:latin typeface="Impact" panose="020B0806030902050204" pitchFamily="34" charset="0"/>
                  <a:ea typeface="微软雅黑" panose="020B0503020204020204" pitchFamily="34" charset="-122"/>
                </a:rPr>
                <a:t>4</a:t>
              </a:r>
              <a:endParaRPr lang="zh-CN" altLang="en-US" sz="4000" dirty="0"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A2C3D61F-1AF0-49D9-ADAD-E1FB43628691}"/>
              </a:ext>
            </a:extLst>
          </p:cNvPr>
          <p:cNvGrpSpPr/>
          <p:nvPr/>
        </p:nvGrpSpPr>
        <p:grpSpPr>
          <a:xfrm>
            <a:off x="6106239" y="5275343"/>
            <a:ext cx="4694830" cy="707886"/>
            <a:chOff x="6107377" y="4649144"/>
            <a:chExt cx="4694830" cy="707886"/>
          </a:xfrm>
        </p:grpSpPr>
        <p:sp>
          <p:nvSpPr>
            <p:cNvPr id="24" name="任意多边形 17">
              <a:extLst>
                <a:ext uri="{FF2B5EF4-FFF2-40B4-BE49-F238E27FC236}">
                  <a16:creationId xmlns:a16="http://schemas.microsoft.com/office/drawing/2014/main" id="{1A3347C1-9890-46B6-9863-ECEA19051533}"/>
                </a:ext>
              </a:extLst>
            </p:cNvPr>
            <p:cNvSpPr/>
            <p:nvPr/>
          </p:nvSpPr>
          <p:spPr>
            <a:xfrm>
              <a:off x="6912596" y="4649144"/>
              <a:ext cx="3889611" cy="692621"/>
            </a:xfrm>
            <a:custGeom>
              <a:avLst/>
              <a:gdLst>
                <a:gd name="connsiteX0" fmla="*/ 0 w 3889611"/>
                <a:gd name="connsiteY0" fmla="*/ 0 h 692621"/>
                <a:gd name="connsiteX1" fmla="*/ 3774172 w 3889611"/>
                <a:gd name="connsiteY1" fmla="*/ 0 h 692621"/>
                <a:gd name="connsiteX2" fmla="*/ 3889611 w 3889611"/>
                <a:gd name="connsiteY2" fmla="*/ 115439 h 692621"/>
                <a:gd name="connsiteX3" fmla="*/ 3889611 w 3889611"/>
                <a:gd name="connsiteY3" fmla="*/ 577182 h 692621"/>
                <a:gd name="connsiteX4" fmla="*/ 3774172 w 3889611"/>
                <a:gd name="connsiteY4" fmla="*/ 692621 h 692621"/>
                <a:gd name="connsiteX5" fmla="*/ 0 w 3889611"/>
                <a:gd name="connsiteY5" fmla="*/ 692621 h 692621"/>
                <a:gd name="connsiteX6" fmla="*/ 0 w 3889611"/>
                <a:gd name="connsiteY6" fmla="*/ 0 h 692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89611" h="692621">
                  <a:moveTo>
                    <a:pt x="0" y="0"/>
                  </a:moveTo>
                  <a:lnTo>
                    <a:pt x="3774172" y="0"/>
                  </a:lnTo>
                  <a:cubicBezTo>
                    <a:pt x="3837927" y="0"/>
                    <a:pt x="3889611" y="51684"/>
                    <a:pt x="3889611" y="115439"/>
                  </a:cubicBezTo>
                  <a:lnTo>
                    <a:pt x="3889611" y="577182"/>
                  </a:lnTo>
                  <a:cubicBezTo>
                    <a:pt x="3889611" y="640937"/>
                    <a:pt x="3837927" y="692621"/>
                    <a:pt x="3774172" y="692621"/>
                  </a:cubicBezTo>
                  <a:lnTo>
                    <a:pt x="0" y="6926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任意多边形 18">
              <a:extLst>
                <a:ext uri="{FF2B5EF4-FFF2-40B4-BE49-F238E27FC236}">
                  <a16:creationId xmlns:a16="http://schemas.microsoft.com/office/drawing/2014/main" id="{E9581BD9-C503-4DD8-A0F2-EA4A14C5BEB8}"/>
                </a:ext>
              </a:extLst>
            </p:cNvPr>
            <p:cNvSpPr/>
            <p:nvPr/>
          </p:nvSpPr>
          <p:spPr>
            <a:xfrm>
              <a:off x="6107377" y="4649144"/>
              <a:ext cx="696037" cy="692621"/>
            </a:xfrm>
            <a:custGeom>
              <a:avLst/>
              <a:gdLst>
                <a:gd name="connsiteX0" fmla="*/ 115439 w 696037"/>
                <a:gd name="connsiteY0" fmla="*/ 0 h 692621"/>
                <a:gd name="connsiteX1" fmla="*/ 696037 w 696037"/>
                <a:gd name="connsiteY1" fmla="*/ 0 h 692621"/>
                <a:gd name="connsiteX2" fmla="*/ 696037 w 696037"/>
                <a:gd name="connsiteY2" fmla="*/ 692621 h 692621"/>
                <a:gd name="connsiteX3" fmla="*/ 115439 w 696037"/>
                <a:gd name="connsiteY3" fmla="*/ 692621 h 692621"/>
                <a:gd name="connsiteX4" fmla="*/ 0 w 696037"/>
                <a:gd name="connsiteY4" fmla="*/ 577182 h 692621"/>
                <a:gd name="connsiteX5" fmla="*/ 0 w 696037"/>
                <a:gd name="connsiteY5" fmla="*/ 115439 h 692621"/>
                <a:gd name="connsiteX6" fmla="*/ 115439 w 696037"/>
                <a:gd name="connsiteY6" fmla="*/ 0 h 692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6037" h="692621">
                  <a:moveTo>
                    <a:pt x="115439" y="0"/>
                  </a:moveTo>
                  <a:lnTo>
                    <a:pt x="696037" y="0"/>
                  </a:lnTo>
                  <a:lnTo>
                    <a:pt x="696037" y="692621"/>
                  </a:lnTo>
                  <a:lnTo>
                    <a:pt x="115439" y="692621"/>
                  </a:lnTo>
                  <a:cubicBezTo>
                    <a:pt x="51684" y="692621"/>
                    <a:pt x="0" y="640937"/>
                    <a:pt x="0" y="577182"/>
                  </a:cubicBezTo>
                  <a:lnTo>
                    <a:pt x="0" y="115439"/>
                  </a:lnTo>
                  <a:cubicBezTo>
                    <a:pt x="0" y="51684"/>
                    <a:pt x="51684" y="0"/>
                    <a:pt x="115439" y="0"/>
                  </a:cubicBezTo>
                  <a:close/>
                </a:path>
              </a:pathLst>
            </a:custGeom>
            <a:solidFill>
              <a:srgbClr val="77CA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66D9834C-200B-4BFA-B273-DF0FAEE60E88}"/>
                </a:ext>
              </a:extLst>
            </p:cNvPr>
            <p:cNvSpPr txBox="1"/>
            <p:nvPr/>
          </p:nvSpPr>
          <p:spPr>
            <a:xfrm>
              <a:off x="7260613" y="4693502"/>
              <a:ext cx="31935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200" b="1" dirty="0">
                  <a:solidFill>
                    <a:schemeClr val="bg1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系统</a:t>
              </a:r>
              <a:r>
                <a:rPr lang="zh-CN" altLang="en-US" sz="3200" dirty="0">
                  <a:solidFill>
                    <a:schemeClr val="bg1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实现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25FFC138-BF21-4799-9A6E-C4C036D279F9}"/>
                </a:ext>
              </a:extLst>
            </p:cNvPr>
            <p:cNvSpPr txBox="1"/>
            <p:nvPr/>
          </p:nvSpPr>
          <p:spPr>
            <a:xfrm>
              <a:off x="6117616" y="4649144"/>
              <a:ext cx="64144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4000" dirty="0">
                  <a:latin typeface="Impact" panose="020B0806030902050204" pitchFamily="34" charset="0"/>
                  <a:ea typeface="微软雅黑" panose="020B0503020204020204" pitchFamily="34" charset="-122"/>
                </a:rPr>
                <a:t>5</a:t>
              </a:r>
              <a:endParaRPr lang="zh-CN" altLang="en-US" sz="4000" dirty="0"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4" r="2500" b="33222"/>
          <a:stretch>
            <a:fillRect/>
          </a:stretch>
        </p:blipFill>
        <p:spPr>
          <a:xfrm>
            <a:off x="0" y="2734056"/>
            <a:ext cx="12192000" cy="4123944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A35B531D-B8FE-409B-9567-06F1768C937F}"/>
              </a:ext>
            </a:extLst>
          </p:cNvPr>
          <p:cNvGrpSpPr/>
          <p:nvPr/>
        </p:nvGrpSpPr>
        <p:grpSpPr>
          <a:xfrm>
            <a:off x="8209645" y="782651"/>
            <a:ext cx="3264749" cy="628696"/>
            <a:chOff x="2249930" y="2698964"/>
            <a:chExt cx="7692140" cy="1134810"/>
          </a:xfrm>
        </p:grpSpPr>
        <p:sp>
          <p:nvSpPr>
            <p:cNvPr id="3" name="任意多边形 2"/>
            <p:cNvSpPr/>
            <p:nvPr/>
          </p:nvSpPr>
          <p:spPr>
            <a:xfrm>
              <a:off x="3569223" y="2698964"/>
              <a:ext cx="6372847" cy="1134810"/>
            </a:xfrm>
            <a:custGeom>
              <a:avLst/>
              <a:gdLst>
                <a:gd name="connsiteX0" fmla="*/ 0 w 3889611"/>
                <a:gd name="connsiteY0" fmla="*/ 0 h 692621"/>
                <a:gd name="connsiteX1" fmla="*/ 3774172 w 3889611"/>
                <a:gd name="connsiteY1" fmla="*/ 0 h 692621"/>
                <a:gd name="connsiteX2" fmla="*/ 3889611 w 3889611"/>
                <a:gd name="connsiteY2" fmla="*/ 115439 h 692621"/>
                <a:gd name="connsiteX3" fmla="*/ 3889611 w 3889611"/>
                <a:gd name="connsiteY3" fmla="*/ 577182 h 692621"/>
                <a:gd name="connsiteX4" fmla="*/ 3774172 w 3889611"/>
                <a:gd name="connsiteY4" fmla="*/ 692621 h 692621"/>
                <a:gd name="connsiteX5" fmla="*/ 0 w 3889611"/>
                <a:gd name="connsiteY5" fmla="*/ 692621 h 692621"/>
                <a:gd name="connsiteX6" fmla="*/ 0 w 3889611"/>
                <a:gd name="connsiteY6" fmla="*/ 0 h 692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89611" h="692621">
                  <a:moveTo>
                    <a:pt x="0" y="0"/>
                  </a:moveTo>
                  <a:lnTo>
                    <a:pt x="3774172" y="0"/>
                  </a:lnTo>
                  <a:cubicBezTo>
                    <a:pt x="3837927" y="0"/>
                    <a:pt x="3889611" y="51684"/>
                    <a:pt x="3889611" y="115439"/>
                  </a:cubicBezTo>
                  <a:lnTo>
                    <a:pt x="3889611" y="577182"/>
                  </a:lnTo>
                  <a:cubicBezTo>
                    <a:pt x="3889611" y="640937"/>
                    <a:pt x="3837927" y="692621"/>
                    <a:pt x="3774172" y="692621"/>
                  </a:cubicBezTo>
                  <a:lnTo>
                    <a:pt x="0" y="6926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  <p:sp>
          <p:nvSpPr>
            <p:cNvPr id="4" name="任意多边形 3"/>
            <p:cNvSpPr/>
            <p:nvPr/>
          </p:nvSpPr>
          <p:spPr>
            <a:xfrm>
              <a:off x="2249930" y="2698964"/>
              <a:ext cx="1140407" cy="1134810"/>
            </a:xfrm>
            <a:custGeom>
              <a:avLst/>
              <a:gdLst>
                <a:gd name="connsiteX0" fmla="*/ 115439 w 696037"/>
                <a:gd name="connsiteY0" fmla="*/ 0 h 692621"/>
                <a:gd name="connsiteX1" fmla="*/ 696037 w 696037"/>
                <a:gd name="connsiteY1" fmla="*/ 0 h 692621"/>
                <a:gd name="connsiteX2" fmla="*/ 696037 w 696037"/>
                <a:gd name="connsiteY2" fmla="*/ 692621 h 692621"/>
                <a:gd name="connsiteX3" fmla="*/ 115439 w 696037"/>
                <a:gd name="connsiteY3" fmla="*/ 692621 h 692621"/>
                <a:gd name="connsiteX4" fmla="*/ 0 w 696037"/>
                <a:gd name="connsiteY4" fmla="*/ 577182 h 692621"/>
                <a:gd name="connsiteX5" fmla="*/ 0 w 696037"/>
                <a:gd name="connsiteY5" fmla="*/ 115439 h 692621"/>
                <a:gd name="connsiteX6" fmla="*/ 115439 w 696037"/>
                <a:gd name="connsiteY6" fmla="*/ 0 h 692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6037" h="692621">
                  <a:moveTo>
                    <a:pt x="115439" y="0"/>
                  </a:moveTo>
                  <a:lnTo>
                    <a:pt x="696037" y="0"/>
                  </a:lnTo>
                  <a:lnTo>
                    <a:pt x="696037" y="692621"/>
                  </a:lnTo>
                  <a:lnTo>
                    <a:pt x="115439" y="692621"/>
                  </a:lnTo>
                  <a:cubicBezTo>
                    <a:pt x="51684" y="692621"/>
                    <a:pt x="0" y="640937"/>
                    <a:pt x="0" y="577182"/>
                  </a:cubicBezTo>
                  <a:lnTo>
                    <a:pt x="0" y="115439"/>
                  </a:lnTo>
                  <a:cubicBezTo>
                    <a:pt x="0" y="51684"/>
                    <a:pt x="51684" y="0"/>
                    <a:pt x="115439" y="0"/>
                  </a:cubicBezTo>
                  <a:close/>
                </a:path>
              </a:pathLst>
            </a:custGeom>
            <a:solidFill>
              <a:srgbClr val="77CA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117063" y="2771643"/>
              <a:ext cx="5232445" cy="9444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功能</a:t>
              </a:r>
              <a:r>
                <a:rPr lang="zh-CN" altLang="en-US" sz="2800" dirty="0">
                  <a:solidFill>
                    <a:schemeClr val="bg1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概述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266706" y="2698964"/>
              <a:ext cx="1050959" cy="1024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3200" dirty="0">
                  <a:latin typeface="Impact" panose="020B0806030902050204" pitchFamily="34" charset="0"/>
                  <a:ea typeface="微软雅黑" panose="020B0503020204020204" pitchFamily="34" charset="-122"/>
                </a:rPr>
                <a:t>1</a:t>
              </a:r>
              <a:endParaRPr lang="zh-CN" altLang="en-US" sz="3200" dirty="0"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D4F9609C-7EBE-48A3-B27F-81B913E0B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57" y="717333"/>
            <a:ext cx="6567437" cy="542333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E368DD8-F418-4AAF-816F-768FD6ABF2DF}"/>
              </a:ext>
            </a:extLst>
          </p:cNvPr>
          <p:cNvSpPr txBox="1"/>
          <p:nvPr/>
        </p:nvSpPr>
        <p:spPr>
          <a:xfrm>
            <a:off x="8253677" y="3000054"/>
            <a:ext cx="22236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+  </a:t>
            </a:r>
            <a:r>
              <a:rPr lang="zh-CN" altLang="en-US" sz="3200" b="1" dirty="0"/>
              <a:t>并发控制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4" r="2500" b="33222"/>
          <a:stretch>
            <a:fillRect/>
          </a:stretch>
        </p:blipFill>
        <p:spPr>
          <a:xfrm>
            <a:off x="0" y="2734056"/>
            <a:ext cx="12192000" cy="4123944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A35B531D-B8FE-409B-9567-06F1768C937F}"/>
              </a:ext>
            </a:extLst>
          </p:cNvPr>
          <p:cNvGrpSpPr/>
          <p:nvPr/>
        </p:nvGrpSpPr>
        <p:grpSpPr>
          <a:xfrm>
            <a:off x="759686" y="1072301"/>
            <a:ext cx="2576592" cy="628696"/>
            <a:chOff x="2249930" y="2698964"/>
            <a:chExt cx="7692140" cy="1134810"/>
          </a:xfrm>
        </p:grpSpPr>
        <p:sp>
          <p:nvSpPr>
            <p:cNvPr id="3" name="任意多边形 2"/>
            <p:cNvSpPr/>
            <p:nvPr/>
          </p:nvSpPr>
          <p:spPr>
            <a:xfrm>
              <a:off x="3569223" y="2698964"/>
              <a:ext cx="6372847" cy="1134810"/>
            </a:xfrm>
            <a:custGeom>
              <a:avLst/>
              <a:gdLst>
                <a:gd name="connsiteX0" fmla="*/ 0 w 3889611"/>
                <a:gd name="connsiteY0" fmla="*/ 0 h 692621"/>
                <a:gd name="connsiteX1" fmla="*/ 3774172 w 3889611"/>
                <a:gd name="connsiteY1" fmla="*/ 0 h 692621"/>
                <a:gd name="connsiteX2" fmla="*/ 3889611 w 3889611"/>
                <a:gd name="connsiteY2" fmla="*/ 115439 h 692621"/>
                <a:gd name="connsiteX3" fmla="*/ 3889611 w 3889611"/>
                <a:gd name="connsiteY3" fmla="*/ 577182 h 692621"/>
                <a:gd name="connsiteX4" fmla="*/ 3774172 w 3889611"/>
                <a:gd name="connsiteY4" fmla="*/ 692621 h 692621"/>
                <a:gd name="connsiteX5" fmla="*/ 0 w 3889611"/>
                <a:gd name="connsiteY5" fmla="*/ 692621 h 692621"/>
                <a:gd name="connsiteX6" fmla="*/ 0 w 3889611"/>
                <a:gd name="connsiteY6" fmla="*/ 0 h 692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89611" h="692621">
                  <a:moveTo>
                    <a:pt x="0" y="0"/>
                  </a:moveTo>
                  <a:lnTo>
                    <a:pt x="3774172" y="0"/>
                  </a:lnTo>
                  <a:cubicBezTo>
                    <a:pt x="3837927" y="0"/>
                    <a:pt x="3889611" y="51684"/>
                    <a:pt x="3889611" y="115439"/>
                  </a:cubicBezTo>
                  <a:lnTo>
                    <a:pt x="3889611" y="577182"/>
                  </a:lnTo>
                  <a:cubicBezTo>
                    <a:pt x="3889611" y="640937"/>
                    <a:pt x="3837927" y="692621"/>
                    <a:pt x="3774172" y="692621"/>
                  </a:cubicBezTo>
                  <a:lnTo>
                    <a:pt x="0" y="6926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  <p:sp>
          <p:nvSpPr>
            <p:cNvPr id="4" name="任意多边形 3"/>
            <p:cNvSpPr/>
            <p:nvPr/>
          </p:nvSpPr>
          <p:spPr>
            <a:xfrm>
              <a:off x="2249930" y="2698964"/>
              <a:ext cx="1140406" cy="1134810"/>
            </a:xfrm>
            <a:custGeom>
              <a:avLst/>
              <a:gdLst>
                <a:gd name="connsiteX0" fmla="*/ 115439 w 696037"/>
                <a:gd name="connsiteY0" fmla="*/ 0 h 692621"/>
                <a:gd name="connsiteX1" fmla="*/ 696037 w 696037"/>
                <a:gd name="connsiteY1" fmla="*/ 0 h 692621"/>
                <a:gd name="connsiteX2" fmla="*/ 696037 w 696037"/>
                <a:gd name="connsiteY2" fmla="*/ 692621 h 692621"/>
                <a:gd name="connsiteX3" fmla="*/ 115439 w 696037"/>
                <a:gd name="connsiteY3" fmla="*/ 692621 h 692621"/>
                <a:gd name="connsiteX4" fmla="*/ 0 w 696037"/>
                <a:gd name="connsiteY4" fmla="*/ 577182 h 692621"/>
                <a:gd name="connsiteX5" fmla="*/ 0 w 696037"/>
                <a:gd name="connsiteY5" fmla="*/ 115439 h 692621"/>
                <a:gd name="connsiteX6" fmla="*/ 115439 w 696037"/>
                <a:gd name="connsiteY6" fmla="*/ 0 h 692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6037" h="692621">
                  <a:moveTo>
                    <a:pt x="115439" y="0"/>
                  </a:moveTo>
                  <a:lnTo>
                    <a:pt x="696037" y="0"/>
                  </a:lnTo>
                  <a:lnTo>
                    <a:pt x="696037" y="692621"/>
                  </a:lnTo>
                  <a:lnTo>
                    <a:pt x="115439" y="692621"/>
                  </a:lnTo>
                  <a:cubicBezTo>
                    <a:pt x="51684" y="692621"/>
                    <a:pt x="0" y="640937"/>
                    <a:pt x="0" y="577182"/>
                  </a:cubicBezTo>
                  <a:lnTo>
                    <a:pt x="0" y="115439"/>
                  </a:lnTo>
                  <a:cubicBezTo>
                    <a:pt x="0" y="51684"/>
                    <a:pt x="51684" y="0"/>
                    <a:pt x="115439" y="0"/>
                  </a:cubicBezTo>
                  <a:close/>
                </a:path>
              </a:pathLst>
            </a:custGeom>
            <a:solidFill>
              <a:srgbClr val="77CA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117064" y="2771641"/>
              <a:ext cx="5232444" cy="9444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E-R</a:t>
              </a:r>
              <a:r>
                <a:rPr lang="zh-CN" altLang="en-US" sz="2800" dirty="0">
                  <a:solidFill>
                    <a:schemeClr val="bg1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图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266706" y="2698964"/>
              <a:ext cx="1050959" cy="1055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3200" dirty="0">
                  <a:latin typeface="Impact" panose="020B0806030902050204" pitchFamily="34" charset="0"/>
                  <a:ea typeface="微软雅黑" panose="020B0503020204020204" pitchFamily="34" charset="-122"/>
                </a:rPr>
                <a:t>2</a:t>
              </a:r>
              <a:endParaRPr lang="zh-CN" altLang="en-US" sz="3200" dirty="0"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396FC422-8574-4EB4-8E0E-CF12353987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25" t="2847" r="3226" b="2172"/>
          <a:stretch/>
        </p:blipFill>
        <p:spPr>
          <a:xfrm>
            <a:off x="4148638" y="326263"/>
            <a:ext cx="6729573" cy="620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353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4582273"/>
            <a:ext cx="12191999" cy="1784405"/>
          </a:xfrm>
          <a:prstGeom prst="rect">
            <a:avLst/>
          </a:prstGeom>
          <a:solidFill>
            <a:srgbClr val="003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54" r="3266" b="35560"/>
          <a:stretch>
            <a:fillRect/>
          </a:stretch>
        </p:blipFill>
        <p:spPr>
          <a:xfrm rot="10199301">
            <a:off x="-157292" y="-247551"/>
            <a:ext cx="3179668" cy="1510532"/>
          </a:xfrm>
          <a:custGeom>
            <a:avLst/>
            <a:gdLst>
              <a:gd name="connsiteX0" fmla="*/ 0 w 3762395"/>
              <a:gd name="connsiteY0" fmla="*/ 1178866 h 1787362"/>
              <a:gd name="connsiteX1" fmla="*/ 340711 w 3762395"/>
              <a:gd name="connsiteY1" fmla="*/ 0 h 1787362"/>
              <a:gd name="connsiteX2" fmla="*/ 3762395 w 3762395"/>
              <a:gd name="connsiteY2" fmla="*/ 0 h 1787362"/>
              <a:gd name="connsiteX3" fmla="*/ 3446860 w 3762395"/>
              <a:gd name="connsiteY3" fmla="*/ 1787362 h 1787362"/>
              <a:gd name="connsiteX4" fmla="*/ 0 w 3762395"/>
              <a:gd name="connsiteY4" fmla="*/ 1178866 h 1787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395" h="1787362">
                <a:moveTo>
                  <a:pt x="0" y="1178866"/>
                </a:moveTo>
                <a:lnTo>
                  <a:pt x="340711" y="0"/>
                </a:lnTo>
                <a:lnTo>
                  <a:pt x="3762395" y="0"/>
                </a:lnTo>
                <a:lnTo>
                  <a:pt x="3446860" y="1787362"/>
                </a:lnTo>
                <a:lnTo>
                  <a:pt x="0" y="1178866"/>
                </a:lnTo>
                <a:close/>
              </a:path>
            </a:pathLst>
          </a:custGeom>
        </p:spPr>
      </p:pic>
      <p:grpSp>
        <p:nvGrpSpPr>
          <p:cNvPr id="45" name="组合 44">
            <a:extLst>
              <a:ext uri="{FF2B5EF4-FFF2-40B4-BE49-F238E27FC236}">
                <a16:creationId xmlns:a16="http://schemas.microsoft.com/office/drawing/2014/main" id="{6F2F8A4C-B032-438A-8267-8276CDB51E14}"/>
              </a:ext>
            </a:extLst>
          </p:cNvPr>
          <p:cNvGrpSpPr/>
          <p:nvPr/>
        </p:nvGrpSpPr>
        <p:grpSpPr>
          <a:xfrm>
            <a:off x="7698626" y="408253"/>
            <a:ext cx="3641820" cy="994371"/>
            <a:chOff x="2249930" y="2698964"/>
            <a:chExt cx="7692140" cy="1794861"/>
          </a:xfrm>
        </p:grpSpPr>
        <p:sp>
          <p:nvSpPr>
            <p:cNvPr id="56" name="任意多边形 2">
              <a:extLst>
                <a:ext uri="{FF2B5EF4-FFF2-40B4-BE49-F238E27FC236}">
                  <a16:creationId xmlns:a16="http://schemas.microsoft.com/office/drawing/2014/main" id="{481C4847-8944-4EBA-B777-E36E3265C317}"/>
                </a:ext>
              </a:extLst>
            </p:cNvPr>
            <p:cNvSpPr/>
            <p:nvPr/>
          </p:nvSpPr>
          <p:spPr>
            <a:xfrm>
              <a:off x="3569223" y="2698964"/>
              <a:ext cx="6372847" cy="1134810"/>
            </a:xfrm>
            <a:custGeom>
              <a:avLst/>
              <a:gdLst>
                <a:gd name="connsiteX0" fmla="*/ 0 w 3889611"/>
                <a:gd name="connsiteY0" fmla="*/ 0 h 692621"/>
                <a:gd name="connsiteX1" fmla="*/ 3774172 w 3889611"/>
                <a:gd name="connsiteY1" fmla="*/ 0 h 692621"/>
                <a:gd name="connsiteX2" fmla="*/ 3889611 w 3889611"/>
                <a:gd name="connsiteY2" fmla="*/ 115439 h 692621"/>
                <a:gd name="connsiteX3" fmla="*/ 3889611 w 3889611"/>
                <a:gd name="connsiteY3" fmla="*/ 577182 h 692621"/>
                <a:gd name="connsiteX4" fmla="*/ 3774172 w 3889611"/>
                <a:gd name="connsiteY4" fmla="*/ 692621 h 692621"/>
                <a:gd name="connsiteX5" fmla="*/ 0 w 3889611"/>
                <a:gd name="connsiteY5" fmla="*/ 692621 h 692621"/>
                <a:gd name="connsiteX6" fmla="*/ 0 w 3889611"/>
                <a:gd name="connsiteY6" fmla="*/ 0 h 692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89611" h="692621">
                  <a:moveTo>
                    <a:pt x="0" y="0"/>
                  </a:moveTo>
                  <a:lnTo>
                    <a:pt x="3774172" y="0"/>
                  </a:lnTo>
                  <a:cubicBezTo>
                    <a:pt x="3837927" y="0"/>
                    <a:pt x="3889611" y="51684"/>
                    <a:pt x="3889611" y="115439"/>
                  </a:cubicBezTo>
                  <a:lnTo>
                    <a:pt x="3889611" y="577182"/>
                  </a:lnTo>
                  <a:cubicBezTo>
                    <a:pt x="3889611" y="640937"/>
                    <a:pt x="3837927" y="692621"/>
                    <a:pt x="3774172" y="692621"/>
                  </a:cubicBezTo>
                  <a:lnTo>
                    <a:pt x="0" y="6926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  <p:sp>
          <p:nvSpPr>
            <p:cNvPr id="62" name="任意多边形 3">
              <a:extLst>
                <a:ext uri="{FF2B5EF4-FFF2-40B4-BE49-F238E27FC236}">
                  <a16:creationId xmlns:a16="http://schemas.microsoft.com/office/drawing/2014/main" id="{52CC2715-A5DD-42BA-8507-5194AB6CAE0C}"/>
                </a:ext>
              </a:extLst>
            </p:cNvPr>
            <p:cNvSpPr/>
            <p:nvPr/>
          </p:nvSpPr>
          <p:spPr>
            <a:xfrm>
              <a:off x="2249930" y="2698964"/>
              <a:ext cx="1140406" cy="1134810"/>
            </a:xfrm>
            <a:custGeom>
              <a:avLst/>
              <a:gdLst>
                <a:gd name="connsiteX0" fmla="*/ 115439 w 696037"/>
                <a:gd name="connsiteY0" fmla="*/ 0 h 692621"/>
                <a:gd name="connsiteX1" fmla="*/ 696037 w 696037"/>
                <a:gd name="connsiteY1" fmla="*/ 0 h 692621"/>
                <a:gd name="connsiteX2" fmla="*/ 696037 w 696037"/>
                <a:gd name="connsiteY2" fmla="*/ 692621 h 692621"/>
                <a:gd name="connsiteX3" fmla="*/ 115439 w 696037"/>
                <a:gd name="connsiteY3" fmla="*/ 692621 h 692621"/>
                <a:gd name="connsiteX4" fmla="*/ 0 w 696037"/>
                <a:gd name="connsiteY4" fmla="*/ 577182 h 692621"/>
                <a:gd name="connsiteX5" fmla="*/ 0 w 696037"/>
                <a:gd name="connsiteY5" fmla="*/ 115439 h 692621"/>
                <a:gd name="connsiteX6" fmla="*/ 115439 w 696037"/>
                <a:gd name="connsiteY6" fmla="*/ 0 h 692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6037" h="692621">
                  <a:moveTo>
                    <a:pt x="115439" y="0"/>
                  </a:moveTo>
                  <a:lnTo>
                    <a:pt x="696037" y="0"/>
                  </a:lnTo>
                  <a:lnTo>
                    <a:pt x="696037" y="692621"/>
                  </a:lnTo>
                  <a:lnTo>
                    <a:pt x="115439" y="692621"/>
                  </a:lnTo>
                  <a:cubicBezTo>
                    <a:pt x="51684" y="692621"/>
                    <a:pt x="0" y="640937"/>
                    <a:pt x="0" y="577182"/>
                  </a:cubicBezTo>
                  <a:lnTo>
                    <a:pt x="0" y="115439"/>
                  </a:lnTo>
                  <a:cubicBezTo>
                    <a:pt x="0" y="51684"/>
                    <a:pt x="51684" y="0"/>
                    <a:pt x="115439" y="0"/>
                  </a:cubicBezTo>
                  <a:close/>
                </a:path>
              </a:pathLst>
            </a:custGeom>
            <a:solidFill>
              <a:srgbClr val="77CA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7DF55E47-0C69-4ED5-957C-01E73F097C13}"/>
                </a:ext>
              </a:extLst>
            </p:cNvPr>
            <p:cNvSpPr txBox="1"/>
            <p:nvPr/>
          </p:nvSpPr>
          <p:spPr>
            <a:xfrm>
              <a:off x="4117064" y="2771641"/>
              <a:ext cx="5232445" cy="1722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逻辑结构</a:t>
              </a:r>
              <a:r>
                <a:rPr lang="zh-CN" altLang="en-US" sz="2800" dirty="0">
                  <a:solidFill>
                    <a:schemeClr val="bg1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设计</a:t>
              </a: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2D55A2EC-197E-4CFE-AF79-F5EF6BFA2B76}"/>
                </a:ext>
              </a:extLst>
            </p:cNvPr>
            <p:cNvSpPr txBox="1"/>
            <p:nvPr/>
          </p:nvSpPr>
          <p:spPr>
            <a:xfrm>
              <a:off x="2266706" y="2698964"/>
              <a:ext cx="1050959" cy="1055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3200" dirty="0">
                  <a:latin typeface="Impact" panose="020B0806030902050204" pitchFamily="34" charset="0"/>
                  <a:ea typeface="微软雅黑" panose="020B0503020204020204" pitchFamily="34" charset="-122"/>
                </a:rPr>
                <a:t>3</a:t>
              </a:r>
              <a:endParaRPr lang="zh-CN" altLang="en-US" sz="3200" dirty="0"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08A61487-9771-4515-8164-2CC25A1F838C}"/>
              </a:ext>
            </a:extLst>
          </p:cNvPr>
          <p:cNvSpPr txBox="1"/>
          <p:nvPr/>
        </p:nvSpPr>
        <p:spPr>
          <a:xfrm>
            <a:off x="947790" y="1568135"/>
            <a:ext cx="102964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/>
              <a:t>Customer </a:t>
            </a:r>
            <a:r>
              <a:rPr lang="zh-CN" altLang="zh-CN" sz="2200" b="1" dirty="0"/>
              <a:t>顾客信息表</a:t>
            </a:r>
            <a:r>
              <a:rPr lang="zh-CN" altLang="zh-CN" sz="2200" dirty="0"/>
              <a:t>：</a:t>
            </a:r>
            <a:r>
              <a:rPr lang="en-US" altLang="zh-CN" sz="2200" dirty="0"/>
              <a:t> (</a:t>
            </a:r>
            <a:r>
              <a:rPr lang="en-US" altLang="zh-CN" sz="2200" u="heavy" dirty="0" err="1"/>
              <a:t>cname</a:t>
            </a:r>
            <a:r>
              <a:rPr lang="zh-CN" altLang="zh-CN" sz="2200" dirty="0"/>
              <a:t>，</a:t>
            </a:r>
            <a:r>
              <a:rPr lang="en-US" altLang="zh-CN" sz="2200" dirty="0" err="1"/>
              <a:t>ctel</a:t>
            </a:r>
            <a:r>
              <a:rPr lang="zh-CN" altLang="zh-CN" sz="2200" dirty="0"/>
              <a:t>，</a:t>
            </a:r>
            <a:r>
              <a:rPr lang="en-US" altLang="zh-CN" sz="2200" dirty="0" err="1"/>
              <a:t>last_active_time</a:t>
            </a:r>
            <a:r>
              <a:rPr lang="zh-CN" altLang="zh-CN" sz="2200" dirty="0"/>
              <a:t>，</a:t>
            </a:r>
            <a:r>
              <a:rPr lang="en-US" altLang="zh-CN" sz="2200" dirty="0"/>
              <a:t>password</a:t>
            </a:r>
            <a:r>
              <a:rPr lang="zh-CN" altLang="zh-CN" sz="2200" dirty="0"/>
              <a:t>，</a:t>
            </a:r>
            <a:r>
              <a:rPr lang="en-US" altLang="zh-CN" sz="2200" dirty="0"/>
              <a:t>session)</a:t>
            </a:r>
            <a:endParaRPr lang="zh-CN" altLang="zh-CN" sz="2200" dirty="0"/>
          </a:p>
          <a:p>
            <a:r>
              <a:rPr lang="en-US" altLang="zh-CN" sz="2200" b="1" dirty="0"/>
              <a:t>Bookstore </a:t>
            </a:r>
            <a:r>
              <a:rPr lang="zh-CN" altLang="zh-CN" sz="2200" b="1" dirty="0"/>
              <a:t>书店信息表</a:t>
            </a:r>
            <a:r>
              <a:rPr lang="zh-CN" altLang="zh-CN" sz="2200" dirty="0"/>
              <a:t>：</a:t>
            </a:r>
            <a:r>
              <a:rPr lang="en-US" altLang="zh-CN" sz="2200" dirty="0"/>
              <a:t>(</a:t>
            </a:r>
            <a:r>
              <a:rPr lang="en-US" altLang="zh-CN" sz="2200" dirty="0" err="1"/>
              <a:t>bsname</a:t>
            </a:r>
            <a:r>
              <a:rPr lang="zh-CN" altLang="zh-CN" sz="2200" dirty="0"/>
              <a:t>，</a:t>
            </a:r>
            <a:r>
              <a:rPr lang="en-US" altLang="zh-CN" sz="2200" dirty="0" err="1"/>
              <a:t>bstel</a:t>
            </a:r>
            <a:r>
              <a:rPr lang="zh-CN" altLang="zh-CN" sz="2200" dirty="0"/>
              <a:t>，</a:t>
            </a:r>
            <a:r>
              <a:rPr lang="en-US" altLang="zh-CN" sz="2200" dirty="0" err="1"/>
              <a:t>baddr</a:t>
            </a:r>
            <a:r>
              <a:rPr lang="zh-CN" altLang="zh-CN" sz="2200" dirty="0"/>
              <a:t>，</a:t>
            </a:r>
            <a:r>
              <a:rPr lang="en-US" altLang="zh-CN" sz="2200" dirty="0" err="1"/>
              <a:t>bosstel</a:t>
            </a:r>
            <a:r>
              <a:rPr lang="zh-CN" altLang="zh-CN" sz="2200" dirty="0"/>
              <a:t>，</a:t>
            </a:r>
            <a:r>
              <a:rPr lang="en-US" altLang="zh-CN" sz="2200" dirty="0" err="1"/>
              <a:t>bosspasswd</a:t>
            </a:r>
            <a:r>
              <a:rPr lang="zh-CN" altLang="zh-CN" sz="2200" dirty="0"/>
              <a:t>，</a:t>
            </a:r>
            <a:r>
              <a:rPr lang="en-US" altLang="zh-CN" sz="2200" dirty="0" err="1"/>
              <a:t>staffpasswd</a:t>
            </a:r>
            <a:r>
              <a:rPr lang="en-US" altLang="zh-CN" sz="2200" dirty="0"/>
              <a:t>)</a:t>
            </a:r>
            <a:endParaRPr lang="zh-CN" altLang="zh-CN" sz="2200" dirty="0"/>
          </a:p>
          <a:p>
            <a:r>
              <a:rPr lang="en-US" altLang="zh-CN" sz="2200" b="1" dirty="0"/>
              <a:t>Book </a:t>
            </a:r>
            <a:r>
              <a:rPr lang="zh-CN" altLang="zh-CN" sz="2200" b="1" dirty="0"/>
              <a:t>图书信息表</a:t>
            </a:r>
            <a:r>
              <a:rPr lang="zh-CN" altLang="zh-CN" sz="2200" dirty="0"/>
              <a:t>：</a:t>
            </a:r>
            <a:r>
              <a:rPr lang="en-US" altLang="zh-CN" sz="2200" dirty="0"/>
              <a:t>         (</a:t>
            </a:r>
            <a:r>
              <a:rPr lang="en-US" altLang="zh-CN" sz="2200" u="sng" dirty="0" err="1"/>
              <a:t>book_id</a:t>
            </a:r>
            <a:r>
              <a:rPr lang="zh-CN" altLang="zh-CN" sz="2200" dirty="0"/>
              <a:t>，</a:t>
            </a:r>
            <a:r>
              <a:rPr lang="en-US" altLang="zh-CN" sz="2200" dirty="0"/>
              <a:t>title</a:t>
            </a:r>
            <a:r>
              <a:rPr lang="zh-CN" altLang="zh-CN" sz="2200" dirty="0"/>
              <a:t>，</a:t>
            </a:r>
            <a:r>
              <a:rPr lang="en-US" altLang="zh-CN" sz="2200" dirty="0"/>
              <a:t>author</a:t>
            </a:r>
            <a:r>
              <a:rPr lang="zh-CN" altLang="zh-CN" sz="2200" dirty="0"/>
              <a:t>，</a:t>
            </a:r>
            <a:r>
              <a:rPr lang="en-US" altLang="zh-CN" sz="2200" dirty="0"/>
              <a:t>edition</a:t>
            </a:r>
            <a:r>
              <a:rPr lang="zh-CN" altLang="zh-CN" sz="2200" dirty="0"/>
              <a:t>，</a:t>
            </a:r>
            <a:r>
              <a:rPr lang="en-US" altLang="zh-CN" sz="2200" dirty="0"/>
              <a:t>format</a:t>
            </a:r>
            <a:r>
              <a:rPr lang="zh-CN" altLang="zh-CN" sz="2200" dirty="0"/>
              <a:t>，</a:t>
            </a:r>
            <a:r>
              <a:rPr lang="en-US" altLang="zh-CN" sz="2200" dirty="0"/>
              <a:t>pages</a:t>
            </a:r>
            <a:r>
              <a:rPr lang="zh-CN" altLang="zh-CN" sz="2200" dirty="0"/>
              <a:t>，</a:t>
            </a:r>
            <a:r>
              <a:rPr lang="en-US" altLang="zh-CN" sz="2200" dirty="0"/>
              <a:t>score</a:t>
            </a:r>
            <a:r>
              <a:rPr lang="zh-CN" altLang="zh-CN" sz="2200" dirty="0"/>
              <a:t>，</a:t>
            </a:r>
            <a:r>
              <a:rPr lang="en-US" altLang="zh-CN" sz="2200" dirty="0"/>
              <a:t>       </a:t>
            </a:r>
          </a:p>
          <a:p>
            <a:r>
              <a:rPr lang="en-US" altLang="zh-CN" sz="2200" dirty="0"/>
              <a:t>                                              </a:t>
            </a:r>
            <a:r>
              <a:rPr lang="en-US" altLang="zh-CN" sz="2200" dirty="0" err="1"/>
              <a:t>score_num</a:t>
            </a:r>
            <a:r>
              <a:rPr lang="zh-CN" altLang="zh-CN" sz="2200" dirty="0"/>
              <a:t>，</a:t>
            </a:r>
            <a:r>
              <a:rPr lang="en-US" altLang="zh-CN" sz="2200" dirty="0" err="1"/>
              <a:t>comment_num</a:t>
            </a:r>
            <a:r>
              <a:rPr lang="zh-CN" altLang="zh-CN" sz="2200" dirty="0"/>
              <a:t>，</a:t>
            </a:r>
            <a:r>
              <a:rPr lang="en-US" altLang="zh-CN" sz="2200" dirty="0"/>
              <a:t>genres</a:t>
            </a:r>
            <a:r>
              <a:rPr lang="zh-CN" altLang="zh-CN" sz="2200" dirty="0"/>
              <a:t>，</a:t>
            </a:r>
            <a:r>
              <a:rPr lang="en-US" altLang="zh-CN" sz="2200" dirty="0"/>
              <a:t>stock</a:t>
            </a:r>
            <a:r>
              <a:rPr lang="zh-CN" altLang="zh-CN" sz="2200" dirty="0"/>
              <a:t>，</a:t>
            </a:r>
            <a:r>
              <a:rPr lang="en-US" altLang="zh-CN" sz="2200" dirty="0"/>
              <a:t>price</a:t>
            </a:r>
            <a:r>
              <a:rPr lang="zh-CN" altLang="zh-CN" sz="2200" dirty="0"/>
              <a:t>，</a:t>
            </a:r>
            <a:r>
              <a:rPr lang="en-US" altLang="zh-CN" sz="2200" dirty="0" err="1"/>
              <a:t>on_sale</a:t>
            </a:r>
            <a:r>
              <a:rPr lang="en-US" altLang="zh-CN" sz="2200" dirty="0"/>
              <a:t>)</a:t>
            </a:r>
            <a:endParaRPr lang="zh-CN" altLang="zh-CN" sz="2200" dirty="0"/>
          </a:p>
          <a:p>
            <a:r>
              <a:rPr lang="en-US" altLang="zh-CN" sz="2200" b="1" dirty="0"/>
              <a:t>Supplier </a:t>
            </a:r>
            <a:r>
              <a:rPr lang="zh-CN" altLang="zh-CN" sz="2200" b="1" dirty="0"/>
              <a:t>供应商信息表</a:t>
            </a:r>
            <a:r>
              <a:rPr lang="en-US" altLang="zh-CN" sz="2200" b="1" dirty="0">
                <a:sym typeface="Wingdings" panose="05000000000000000000" pitchFamily="2" charset="2"/>
              </a:rPr>
              <a:t>:</a:t>
            </a:r>
            <a:r>
              <a:rPr lang="zh-CN" altLang="en-US" sz="2200" b="1" dirty="0">
                <a:sym typeface="Wingdings" panose="05000000000000000000" pitchFamily="2" charset="2"/>
              </a:rPr>
              <a:t> </a:t>
            </a:r>
            <a:r>
              <a:rPr lang="en-US" altLang="zh-CN" sz="2200" dirty="0">
                <a:sym typeface="Wingdings" panose="05000000000000000000" pitchFamily="2" charset="2"/>
              </a:rPr>
              <a:t>(</a:t>
            </a:r>
            <a:r>
              <a:rPr lang="en-US" altLang="zh-CN" sz="2200" u="sng" dirty="0" err="1"/>
              <a:t>sid</a:t>
            </a:r>
            <a:r>
              <a:rPr lang="zh-CN" altLang="zh-CN" sz="2200" dirty="0"/>
              <a:t>，</a:t>
            </a:r>
            <a:r>
              <a:rPr lang="en-US" altLang="zh-CN" sz="2200" dirty="0" err="1"/>
              <a:t>sname</a:t>
            </a:r>
            <a:r>
              <a:rPr lang="zh-CN" altLang="zh-CN" sz="2200" dirty="0"/>
              <a:t>，</a:t>
            </a:r>
            <a:r>
              <a:rPr lang="en-US" altLang="zh-CN" sz="2200" dirty="0" err="1"/>
              <a:t>stel</a:t>
            </a:r>
            <a:r>
              <a:rPr lang="zh-CN" altLang="zh-CN" sz="2200" dirty="0"/>
              <a:t>，</a:t>
            </a:r>
            <a:r>
              <a:rPr lang="en-US" altLang="zh-CN" sz="2200" dirty="0" err="1"/>
              <a:t>scity</a:t>
            </a:r>
            <a:r>
              <a:rPr lang="en-US" altLang="zh-CN" sz="2200" dirty="0"/>
              <a:t>)</a:t>
            </a:r>
            <a:endParaRPr lang="zh-CN" altLang="zh-CN" sz="2200" dirty="0"/>
          </a:p>
          <a:p>
            <a:r>
              <a:rPr lang="en-US" altLang="zh-CN" sz="2200" b="1" dirty="0"/>
              <a:t>Order </a:t>
            </a:r>
            <a:r>
              <a:rPr lang="zh-CN" altLang="zh-CN" sz="2200" b="1" dirty="0"/>
              <a:t>订单信息表</a:t>
            </a:r>
            <a:r>
              <a:rPr lang="zh-CN" altLang="zh-CN" sz="2200" dirty="0"/>
              <a:t>：</a:t>
            </a:r>
            <a:r>
              <a:rPr lang="en-US" altLang="zh-CN" sz="2200" dirty="0"/>
              <a:t>        (</a:t>
            </a:r>
            <a:r>
              <a:rPr lang="en-US" altLang="zh-CN" sz="2200" u="sng" dirty="0" err="1"/>
              <a:t>oid</a:t>
            </a:r>
            <a:r>
              <a:rPr lang="zh-CN" altLang="zh-CN" sz="2200" dirty="0"/>
              <a:t>，</a:t>
            </a:r>
            <a:r>
              <a:rPr lang="en-US" altLang="zh-CN" sz="2200" dirty="0" err="1"/>
              <a:t>order_time</a:t>
            </a:r>
            <a:r>
              <a:rPr lang="zh-CN" altLang="zh-CN" sz="2200" dirty="0"/>
              <a:t>，</a:t>
            </a:r>
            <a:r>
              <a:rPr lang="en-US" altLang="zh-CN" sz="2200" i="1" dirty="0">
                <a:solidFill>
                  <a:schemeClr val="accent1">
                    <a:lumMod val="75000"/>
                  </a:schemeClr>
                </a:solidFill>
              </a:rPr>
              <a:t>customer</a:t>
            </a:r>
            <a:r>
              <a:rPr lang="zh-CN" altLang="zh-CN" sz="2200" i="1" dirty="0">
                <a:solidFill>
                  <a:schemeClr val="accent1">
                    <a:lumMod val="75000"/>
                  </a:schemeClr>
                </a:solidFill>
              </a:rPr>
              <a:t>，</a:t>
            </a:r>
            <a:r>
              <a:rPr lang="en-US" altLang="zh-CN" sz="2200" i="1" dirty="0">
                <a:solidFill>
                  <a:schemeClr val="accent1">
                    <a:lumMod val="75000"/>
                  </a:schemeClr>
                </a:solidFill>
              </a:rPr>
              <a:t>address</a:t>
            </a:r>
            <a:r>
              <a:rPr lang="zh-CN" altLang="zh-CN" sz="2200" dirty="0"/>
              <a:t>，</a:t>
            </a:r>
            <a:r>
              <a:rPr lang="en-US" altLang="zh-CN" sz="2200" dirty="0" err="1"/>
              <a:t>ctel</a:t>
            </a:r>
            <a:r>
              <a:rPr lang="zh-CN" altLang="zh-CN" sz="2200" dirty="0"/>
              <a:t>，</a:t>
            </a:r>
            <a:r>
              <a:rPr lang="en-US" altLang="zh-CN" sz="2200" dirty="0"/>
              <a:t>type</a:t>
            </a:r>
            <a:r>
              <a:rPr lang="zh-CN" altLang="zh-CN" sz="2200" dirty="0"/>
              <a:t>，</a:t>
            </a:r>
            <a:r>
              <a:rPr lang="en-US" altLang="zh-CN" sz="2200" dirty="0"/>
              <a:t>  </a:t>
            </a:r>
          </a:p>
          <a:p>
            <a:r>
              <a:rPr lang="en-US" altLang="zh-CN" sz="2200" dirty="0"/>
              <a:t>                                              </a:t>
            </a:r>
            <a:r>
              <a:rPr lang="en-US" altLang="zh-CN" sz="2200" dirty="0" err="1"/>
              <a:t>sendtime</a:t>
            </a:r>
            <a:r>
              <a:rPr lang="zh-CN" altLang="en-US" sz="2200" dirty="0"/>
              <a:t>，</a:t>
            </a:r>
            <a:r>
              <a:rPr lang="en-US" altLang="zh-CN" sz="2200" dirty="0" err="1"/>
              <a:t>closetime</a:t>
            </a:r>
            <a:r>
              <a:rPr lang="en-US" altLang="zh-CN" sz="2200" dirty="0"/>
              <a:t>)</a:t>
            </a:r>
            <a:endParaRPr lang="zh-CN" altLang="zh-CN" sz="2200" dirty="0"/>
          </a:p>
          <a:p>
            <a:r>
              <a:rPr lang="en-US" altLang="zh-CN" sz="2200" b="1" dirty="0" err="1"/>
              <a:t>Purchaseorder</a:t>
            </a:r>
            <a:r>
              <a:rPr lang="en-US" altLang="zh-CN" sz="2200" b="1" dirty="0"/>
              <a:t> </a:t>
            </a:r>
            <a:r>
              <a:rPr lang="zh-CN" altLang="zh-CN" sz="2200" b="1" dirty="0"/>
              <a:t>进货表</a:t>
            </a:r>
            <a:r>
              <a:rPr lang="zh-CN" altLang="zh-CN" sz="2200" dirty="0"/>
              <a:t>：</a:t>
            </a:r>
            <a:r>
              <a:rPr lang="en-US" altLang="zh-CN" sz="2200" dirty="0"/>
              <a:t>(</a:t>
            </a:r>
            <a:r>
              <a:rPr lang="en-US" altLang="zh-CN" sz="2200" u="sng" dirty="0" err="1"/>
              <a:t>poid</a:t>
            </a:r>
            <a:r>
              <a:rPr lang="zh-CN" altLang="zh-CN" sz="2200" dirty="0"/>
              <a:t>，</a:t>
            </a:r>
            <a:r>
              <a:rPr lang="en-US" altLang="zh-CN" sz="2200" dirty="0" err="1"/>
              <a:t>porder_time</a:t>
            </a:r>
            <a:r>
              <a:rPr lang="zh-CN" altLang="zh-CN" sz="2200" dirty="0"/>
              <a:t>，</a:t>
            </a:r>
            <a:r>
              <a:rPr lang="en-US" altLang="zh-CN" sz="2200" i="1" dirty="0">
                <a:solidFill>
                  <a:schemeClr val="accent1">
                    <a:lumMod val="75000"/>
                  </a:schemeClr>
                </a:solidFill>
              </a:rPr>
              <a:t>supplier</a:t>
            </a:r>
            <a:r>
              <a:rPr lang="en-US" altLang="zh-CN" sz="2200" dirty="0"/>
              <a:t>)</a:t>
            </a:r>
            <a:endParaRPr lang="zh-CN" altLang="zh-CN" sz="2200" dirty="0"/>
          </a:p>
          <a:p>
            <a:endParaRPr lang="en-US" altLang="zh-CN" sz="2200" dirty="0"/>
          </a:p>
          <a:p>
            <a:endParaRPr lang="en-US" altLang="zh-CN" sz="2200" dirty="0"/>
          </a:p>
          <a:p>
            <a:r>
              <a:rPr lang="en-US" altLang="zh-CN" sz="2200" b="1" dirty="0" err="1">
                <a:solidFill>
                  <a:schemeClr val="bg1"/>
                </a:solidFill>
              </a:rPr>
              <a:t>Orderdetail</a:t>
            </a:r>
            <a:r>
              <a:rPr lang="en-US" altLang="zh-CN" sz="2200" b="1" dirty="0">
                <a:solidFill>
                  <a:schemeClr val="bg1"/>
                </a:solidFill>
              </a:rPr>
              <a:t> </a:t>
            </a:r>
            <a:r>
              <a:rPr lang="zh-CN" altLang="zh-CN" sz="2200" b="1" dirty="0">
                <a:solidFill>
                  <a:schemeClr val="bg1"/>
                </a:solidFill>
              </a:rPr>
              <a:t>订单详情</a:t>
            </a:r>
            <a:r>
              <a:rPr lang="zh-CN" altLang="zh-CN" sz="2200" dirty="0">
                <a:solidFill>
                  <a:schemeClr val="bg1"/>
                </a:solidFill>
              </a:rPr>
              <a:t>：</a:t>
            </a:r>
            <a:r>
              <a:rPr lang="en-US" altLang="zh-CN" sz="2200" u="sng" dirty="0" err="1">
                <a:solidFill>
                  <a:schemeClr val="bg1"/>
                </a:solidFill>
              </a:rPr>
              <a:t>odid</a:t>
            </a:r>
            <a:r>
              <a:rPr lang="zh-CN" altLang="zh-CN" sz="2200" dirty="0">
                <a:solidFill>
                  <a:schemeClr val="bg1"/>
                </a:solidFill>
              </a:rPr>
              <a:t>，</a:t>
            </a:r>
            <a:r>
              <a:rPr lang="en-US" altLang="zh-CN" sz="2200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order</a:t>
            </a:r>
            <a:r>
              <a:rPr lang="zh-CN" altLang="zh-CN" sz="2200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，</a:t>
            </a:r>
            <a:r>
              <a:rPr lang="en-US" altLang="zh-CN" sz="2200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book</a:t>
            </a:r>
            <a:r>
              <a:rPr lang="zh-CN" altLang="zh-CN" sz="2200" dirty="0">
                <a:solidFill>
                  <a:schemeClr val="bg1"/>
                </a:solidFill>
              </a:rPr>
              <a:t>，</a:t>
            </a:r>
            <a:r>
              <a:rPr lang="en-US" altLang="zh-CN" sz="2200" dirty="0">
                <a:solidFill>
                  <a:schemeClr val="bg1"/>
                </a:solidFill>
              </a:rPr>
              <a:t>quantity</a:t>
            </a:r>
            <a:endParaRPr lang="zh-CN" altLang="zh-CN" sz="2200" dirty="0">
              <a:solidFill>
                <a:schemeClr val="bg1"/>
              </a:solidFill>
            </a:endParaRPr>
          </a:p>
          <a:p>
            <a:r>
              <a:rPr lang="en-US" altLang="zh-CN" sz="2200" b="1" dirty="0" err="1">
                <a:solidFill>
                  <a:schemeClr val="bg1"/>
                </a:solidFill>
              </a:rPr>
              <a:t>Purchaseorderdetail</a:t>
            </a:r>
            <a:r>
              <a:rPr lang="en-US" altLang="zh-CN" sz="2200" b="1" dirty="0">
                <a:solidFill>
                  <a:schemeClr val="bg1"/>
                </a:solidFill>
              </a:rPr>
              <a:t> </a:t>
            </a:r>
            <a:r>
              <a:rPr lang="zh-CN" altLang="zh-CN" sz="2200" b="1" dirty="0">
                <a:solidFill>
                  <a:schemeClr val="bg1"/>
                </a:solidFill>
              </a:rPr>
              <a:t>进货订单详情</a:t>
            </a:r>
            <a:r>
              <a:rPr lang="zh-CN" altLang="zh-CN" sz="2200" dirty="0">
                <a:solidFill>
                  <a:schemeClr val="bg1"/>
                </a:solidFill>
              </a:rPr>
              <a:t>：</a:t>
            </a:r>
            <a:r>
              <a:rPr lang="en-US" altLang="zh-CN" sz="2200" u="sng" dirty="0" err="1">
                <a:solidFill>
                  <a:schemeClr val="bg1"/>
                </a:solidFill>
              </a:rPr>
              <a:t>podid</a:t>
            </a:r>
            <a:r>
              <a:rPr lang="zh-CN" altLang="zh-CN" sz="2200" dirty="0">
                <a:solidFill>
                  <a:schemeClr val="bg1"/>
                </a:solidFill>
              </a:rPr>
              <a:t>，</a:t>
            </a:r>
            <a:r>
              <a:rPr lang="en-US" altLang="zh-CN" sz="2200" i="1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purchaseorder</a:t>
            </a:r>
            <a:r>
              <a:rPr lang="zh-CN" altLang="zh-CN" sz="2200" dirty="0">
                <a:solidFill>
                  <a:schemeClr val="bg1"/>
                </a:solidFill>
              </a:rPr>
              <a:t>，</a:t>
            </a:r>
            <a:r>
              <a:rPr lang="en-US" altLang="zh-CN" sz="2200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book</a:t>
            </a:r>
            <a:r>
              <a:rPr lang="zh-CN" altLang="zh-CN" sz="2200" dirty="0">
                <a:solidFill>
                  <a:schemeClr val="bg1"/>
                </a:solidFill>
              </a:rPr>
              <a:t>，</a:t>
            </a:r>
            <a:r>
              <a:rPr lang="en-US" altLang="zh-CN" sz="2200" dirty="0">
                <a:solidFill>
                  <a:schemeClr val="bg1"/>
                </a:solidFill>
              </a:rPr>
              <a:t>quantity</a:t>
            </a:r>
            <a:r>
              <a:rPr lang="zh-CN" altLang="zh-CN" sz="2200" dirty="0">
                <a:solidFill>
                  <a:schemeClr val="bg1"/>
                </a:solidFill>
              </a:rPr>
              <a:t>，</a:t>
            </a:r>
            <a:r>
              <a:rPr lang="en-US" altLang="zh-CN" sz="2200" dirty="0">
                <a:solidFill>
                  <a:schemeClr val="bg1"/>
                </a:solidFill>
              </a:rPr>
              <a:t>price</a:t>
            </a:r>
            <a:endParaRPr lang="zh-CN" altLang="zh-CN" sz="2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354"/>
    </mc:Choice>
    <mc:Fallback>
      <p:transition spd="slow" advTm="8354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17496"/>
            <a:ext cx="12191999" cy="2321378"/>
          </a:xfrm>
          <a:prstGeom prst="rect">
            <a:avLst/>
          </a:prstGeom>
          <a:solidFill>
            <a:srgbClr val="003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54" r="3266" b="35560"/>
          <a:stretch>
            <a:fillRect/>
          </a:stretch>
        </p:blipFill>
        <p:spPr>
          <a:xfrm rot="10199301">
            <a:off x="-157292" y="-247551"/>
            <a:ext cx="3179668" cy="1510532"/>
          </a:xfrm>
          <a:custGeom>
            <a:avLst/>
            <a:gdLst>
              <a:gd name="connsiteX0" fmla="*/ 0 w 3762395"/>
              <a:gd name="connsiteY0" fmla="*/ 1178866 h 1787362"/>
              <a:gd name="connsiteX1" fmla="*/ 340711 w 3762395"/>
              <a:gd name="connsiteY1" fmla="*/ 0 h 1787362"/>
              <a:gd name="connsiteX2" fmla="*/ 3762395 w 3762395"/>
              <a:gd name="connsiteY2" fmla="*/ 0 h 1787362"/>
              <a:gd name="connsiteX3" fmla="*/ 3446860 w 3762395"/>
              <a:gd name="connsiteY3" fmla="*/ 1787362 h 1787362"/>
              <a:gd name="connsiteX4" fmla="*/ 0 w 3762395"/>
              <a:gd name="connsiteY4" fmla="*/ 1178866 h 1787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395" h="1787362">
                <a:moveTo>
                  <a:pt x="0" y="1178866"/>
                </a:moveTo>
                <a:lnTo>
                  <a:pt x="340711" y="0"/>
                </a:lnTo>
                <a:lnTo>
                  <a:pt x="3762395" y="0"/>
                </a:lnTo>
                <a:lnTo>
                  <a:pt x="3446860" y="1787362"/>
                </a:lnTo>
                <a:lnTo>
                  <a:pt x="0" y="1178866"/>
                </a:lnTo>
                <a:close/>
              </a:path>
            </a:pathLst>
          </a:custGeom>
        </p:spPr>
      </p:pic>
      <p:grpSp>
        <p:nvGrpSpPr>
          <p:cNvPr id="45" name="组合 44">
            <a:extLst>
              <a:ext uri="{FF2B5EF4-FFF2-40B4-BE49-F238E27FC236}">
                <a16:creationId xmlns:a16="http://schemas.microsoft.com/office/drawing/2014/main" id="{6F2F8A4C-B032-438A-8267-8276CDB51E14}"/>
              </a:ext>
            </a:extLst>
          </p:cNvPr>
          <p:cNvGrpSpPr/>
          <p:nvPr/>
        </p:nvGrpSpPr>
        <p:grpSpPr>
          <a:xfrm>
            <a:off x="7698626" y="408253"/>
            <a:ext cx="3641820" cy="628696"/>
            <a:chOff x="2249930" y="2698964"/>
            <a:chExt cx="7692140" cy="1134810"/>
          </a:xfrm>
        </p:grpSpPr>
        <p:sp>
          <p:nvSpPr>
            <p:cNvPr id="56" name="任意多边形 2">
              <a:extLst>
                <a:ext uri="{FF2B5EF4-FFF2-40B4-BE49-F238E27FC236}">
                  <a16:creationId xmlns:a16="http://schemas.microsoft.com/office/drawing/2014/main" id="{481C4847-8944-4EBA-B777-E36E3265C317}"/>
                </a:ext>
              </a:extLst>
            </p:cNvPr>
            <p:cNvSpPr/>
            <p:nvPr/>
          </p:nvSpPr>
          <p:spPr>
            <a:xfrm>
              <a:off x="3569223" y="2698964"/>
              <a:ext cx="6372847" cy="1134810"/>
            </a:xfrm>
            <a:custGeom>
              <a:avLst/>
              <a:gdLst>
                <a:gd name="connsiteX0" fmla="*/ 0 w 3889611"/>
                <a:gd name="connsiteY0" fmla="*/ 0 h 692621"/>
                <a:gd name="connsiteX1" fmla="*/ 3774172 w 3889611"/>
                <a:gd name="connsiteY1" fmla="*/ 0 h 692621"/>
                <a:gd name="connsiteX2" fmla="*/ 3889611 w 3889611"/>
                <a:gd name="connsiteY2" fmla="*/ 115439 h 692621"/>
                <a:gd name="connsiteX3" fmla="*/ 3889611 w 3889611"/>
                <a:gd name="connsiteY3" fmla="*/ 577182 h 692621"/>
                <a:gd name="connsiteX4" fmla="*/ 3774172 w 3889611"/>
                <a:gd name="connsiteY4" fmla="*/ 692621 h 692621"/>
                <a:gd name="connsiteX5" fmla="*/ 0 w 3889611"/>
                <a:gd name="connsiteY5" fmla="*/ 692621 h 692621"/>
                <a:gd name="connsiteX6" fmla="*/ 0 w 3889611"/>
                <a:gd name="connsiteY6" fmla="*/ 0 h 692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89611" h="692621">
                  <a:moveTo>
                    <a:pt x="0" y="0"/>
                  </a:moveTo>
                  <a:lnTo>
                    <a:pt x="3774172" y="0"/>
                  </a:lnTo>
                  <a:cubicBezTo>
                    <a:pt x="3837927" y="0"/>
                    <a:pt x="3889611" y="51684"/>
                    <a:pt x="3889611" y="115439"/>
                  </a:cubicBezTo>
                  <a:lnTo>
                    <a:pt x="3889611" y="577182"/>
                  </a:lnTo>
                  <a:cubicBezTo>
                    <a:pt x="3889611" y="640937"/>
                    <a:pt x="3837927" y="692621"/>
                    <a:pt x="3774172" y="692621"/>
                  </a:cubicBezTo>
                  <a:lnTo>
                    <a:pt x="0" y="6926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  <p:sp>
          <p:nvSpPr>
            <p:cNvPr id="62" name="任意多边形 3">
              <a:extLst>
                <a:ext uri="{FF2B5EF4-FFF2-40B4-BE49-F238E27FC236}">
                  <a16:creationId xmlns:a16="http://schemas.microsoft.com/office/drawing/2014/main" id="{52CC2715-A5DD-42BA-8507-5194AB6CAE0C}"/>
                </a:ext>
              </a:extLst>
            </p:cNvPr>
            <p:cNvSpPr/>
            <p:nvPr/>
          </p:nvSpPr>
          <p:spPr>
            <a:xfrm>
              <a:off x="2249930" y="2698964"/>
              <a:ext cx="1140406" cy="1134810"/>
            </a:xfrm>
            <a:custGeom>
              <a:avLst/>
              <a:gdLst>
                <a:gd name="connsiteX0" fmla="*/ 115439 w 696037"/>
                <a:gd name="connsiteY0" fmla="*/ 0 h 692621"/>
                <a:gd name="connsiteX1" fmla="*/ 696037 w 696037"/>
                <a:gd name="connsiteY1" fmla="*/ 0 h 692621"/>
                <a:gd name="connsiteX2" fmla="*/ 696037 w 696037"/>
                <a:gd name="connsiteY2" fmla="*/ 692621 h 692621"/>
                <a:gd name="connsiteX3" fmla="*/ 115439 w 696037"/>
                <a:gd name="connsiteY3" fmla="*/ 692621 h 692621"/>
                <a:gd name="connsiteX4" fmla="*/ 0 w 696037"/>
                <a:gd name="connsiteY4" fmla="*/ 577182 h 692621"/>
                <a:gd name="connsiteX5" fmla="*/ 0 w 696037"/>
                <a:gd name="connsiteY5" fmla="*/ 115439 h 692621"/>
                <a:gd name="connsiteX6" fmla="*/ 115439 w 696037"/>
                <a:gd name="connsiteY6" fmla="*/ 0 h 692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6037" h="692621">
                  <a:moveTo>
                    <a:pt x="115439" y="0"/>
                  </a:moveTo>
                  <a:lnTo>
                    <a:pt x="696037" y="0"/>
                  </a:lnTo>
                  <a:lnTo>
                    <a:pt x="696037" y="692621"/>
                  </a:lnTo>
                  <a:lnTo>
                    <a:pt x="115439" y="692621"/>
                  </a:lnTo>
                  <a:cubicBezTo>
                    <a:pt x="51684" y="692621"/>
                    <a:pt x="0" y="640937"/>
                    <a:pt x="0" y="577182"/>
                  </a:cubicBezTo>
                  <a:lnTo>
                    <a:pt x="0" y="115439"/>
                  </a:lnTo>
                  <a:cubicBezTo>
                    <a:pt x="0" y="51684"/>
                    <a:pt x="51684" y="0"/>
                    <a:pt x="115439" y="0"/>
                  </a:cubicBezTo>
                  <a:close/>
                </a:path>
              </a:pathLst>
            </a:custGeom>
            <a:solidFill>
              <a:srgbClr val="77CA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7DF55E47-0C69-4ED5-957C-01E73F097C13}"/>
                </a:ext>
              </a:extLst>
            </p:cNvPr>
            <p:cNvSpPr txBox="1"/>
            <p:nvPr/>
          </p:nvSpPr>
          <p:spPr>
            <a:xfrm>
              <a:off x="4117064" y="2771641"/>
              <a:ext cx="5232445" cy="944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物理结构</a:t>
              </a:r>
              <a:r>
                <a:rPr lang="zh-CN" altLang="en-US" sz="2800" dirty="0">
                  <a:solidFill>
                    <a:schemeClr val="bg1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设计</a:t>
              </a: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2D55A2EC-197E-4CFE-AF79-F5EF6BFA2B76}"/>
                </a:ext>
              </a:extLst>
            </p:cNvPr>
            <p:cNvSpPr txBox="1"/>
            <p:nvPr/>
          </p:nvSpPr>
          <p:spPr>
            <a:xfrm>
              <a:off x="2266706" y="2698964"/>
              <a:ext cx="1050959" cy="1055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3200" dirty="0">
                  <a:latin typeface="Impact" panose="020B0806030902050204" pitchFamily="34" charset="0"/>
                  <a:ea typeface="微软雅黑" panose="020B0503020204020204" pitchFamily="34" charset="-122"/>
                </a:rPr>
                <a:t>4</a:t>
              </a:r>
              <a:endParaRPr lang="zh-CN" altLang="en-US" sz="3200" dirty="0"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22DFD3E7-1D0E-41D6-AF09-274018C62483}"/>
              </a:ext>
            </a:extLst>
          </p:cNvPr>
          <p:cNvSpPr txBox="1"/>
          <p:nvPr/>
        </p:nvSpPr>
        <p:spPr>
          <a:xfrm>
            <a:off x="1888313" y="2208418"/>
            <a:ext cx="841537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</a:rPr>
              <a:t>索引</a:t>
            </a:r>
            <a:r>
              <a:rPr lang="zh-CN" altLang="en-US" sz="2400" dirty="0">
                <a:solidFill>
                  <a:schemeClr val="bg1"/>
                </a:solidFill>
              </a:rPr>
              <a:t>：</a:t>
            </a:r>
            <a:r>
              <a:rPr lang="en-US" altLang="zh-CN" sz="2800" dirty="0">
                <a:solidFill>
                  <a:schemeClr val="bg1"/>
                </a:solidFill>
              </a:rPr>
              <a:t>book</a:t>
            </a:r>
            <a:r>
              <a:rPr lang="zh-CN" altLang="en-US" sz="2800" dirty="0">
                <a:solidFill>
                  <a:schemeClr val="bg1"/>
                </a:solidFill>
              </a:rPr>
              <a:t>表，</a:t>
            </a:r>
            <a:r>
              <a:rPr lang="en-US" altLang="zh-CN" sz="2800" dirty="0">
                <a:solidFill>
                  <a:schemeClr val="bg1"/>
                </a:solidFill>
              </a:rPr>
              <a:t>order</a:t>
            </a:r>
            <a:r>
              <a:rPr lang="zh-CN" altLang="en-US" sz="2800" dirty="0">
                <a:solidFill>
                  <a:schemeClr val="bg1"/>
                </a:solidFill>
              </a:rPr>
              <a:t>表，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Purchaseorder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zh-CN" altLang="zh-CN" sz="2800" dirty="0">
                <a:solidFill>
                  <a:schemeClr val="bg1"/>
                </a:solidFill>
              </a:rPr>
              <a:t>进货表</a:t>
            </a:r>
            <a:r>
              <a:rPr lang="zh-CN" altLang="en-US" sz="2800" dirty="0">
                <a:solidFill>
                  <a:schemeClr val="bg1"/>
                </a:solidFill>
              </a:rPr>
              <a:t>，</a:t>
            </a:r>
            <a:r>
              <a:rPr lang="en-US" altLang="zh-CN" sz="2800" dirty="0" err="1">
                <a:solidFill>
                  <a:schemeClr val="bg1"/>
                </a:solidFill>
              </a:rPr>
              <a:t>Orderdetail</a:t>
            </a:r>
            <a:r>
              <a:rPr lang="zh-CN" altLang="en-US" sz="2800" dirty="0">
                <a:solidFill>
                  <a:schemeClr val="bg1"/>
                </a:solidFill>
              </a:rPr>
              <a:t>表，</a:t>
            </a:r>
            <a:r>
              <a:rPr lang="en-US" altLang="zh-CN" sz="2800" dirty="0" err="1">
                <a:solidFill>
                  <a:schemeClr val="bg1"/>
                </a:solidFill>
              </a:rPr>
              <a:t>Purchaseorderdetail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zh-CN" altLang="en-US" sz="2800" dirty="0">
                <a:solidFill>
                  <a:schemeClr val="bg1"/>
                </a:solidFill>
              </a:rPr>
              <a:t>表主键都建立索引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9147A76-8959-4266-ABCE-8929973C9DB0}"/>
              </a:ext>
            </a:extLst>
          </p:cNvPr>
          <p:cNvSpPr txBox="1"/>
          <p:nvPr/>
        </p:nvSpPr>
        <p:spPr>
          <a:xfrm>
            <a:off x="1669549" y="4719421"/>
            <a:ext cx="86341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/>
              <a:t>视图</a:t>
            </a:r>
            <a:r>
              <a:rPr lang="zh-CN" altLang="en-US" sz="2400" dirty="0"/>
              <a:t>：</a:t>
            </a:r>
            <a:r>
              <a:rPr lang="zh-CN" altLang="en-US" sz="2800" dirty="0"/>
              <a:t>购书用户、书店老板、书店员工构建不同视图</a:t>
            </a:r>
          </a:p>
        </p:txBody>
      </p:sp>
      <p:pic>
        <p:nvPicPr>
          <p:cNvPr id="4" name="音频 3">
            <a:hlinkClick r:id="" action="ppaction://media"/>
            <a:extLst>
              <a:ext uri="{FF2B5EF4-FFF2-40B4-BE49-F238E27FC236}">
                <a16:creationId xmlns:a16="http://schemas.microsoft.com/office/drawing/2014/main" id="{048324E6-01F9-4A1B-BA91-B4DDEB561C6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48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45"/>
    </mc:Choice>
    <mc:Fallback>
      <p:transition spd="slow" advTm="10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4" r="2500" b="33222"/>
          <a:stretch>
            <a:fillRect/>
          </a:stretch>
        </p:blipFill>
        <p:spPr>
          <a:xfrm>
            <a:off x="0" y="2734056"/>
            <a:ext cx="12192000" cy="4123944"/>
          </a:xfrm>
          <a:prstGeom prst="rect">
            <a:avLst/>
          </a:prstGeom>
        </p:spPr>
      </p:pic>
      <p:sp>
        <p:nvSpPr>
          <p:cNvPr id="3" name="任意多边形 2"/>
          <p:cNvSpPr/>
          <p:nvPr/>
        </p:nvSpPr>
        <p:spPr>
          <a:xfrm>
            <a:off x="3569223" y="2698964"/>
            <a:ext cx="6372847" cy="1134810"/>
          </a:xfrm>
          <a:custGeom>
            <a:avLst/>
            <a:gdLst>
              <a:gd name="connsiteX0" fmla="*/ 0 w 3889611"/>
              <a:gd name="connsiteY0" fmla="*/ 0 h 692621"/>
              <a:gd name="connsiteX1" fmla="*/ 3774172 w 3889611"/>
              <a:gd name="connsiteY1" fmla="*/ 0 h 692621"/>
              <a:gd name="connsiteX2" fmla="*/ 3889611 w 3889611"/>
              <a:gd name="connsiteY2" fmla="*/ 115439 h 692621"/>
              <a:gd name="connsiteX3" fmla="*/ 3889611 w 3889611"/>
              <a:gd name="connsiteY3" fmla="*/ 577182 h 692621"/>
              <a:gd name="connsiteX4" fmla="*/ 3774172 w 3889611"/>
              <a:gd name="connsiteY4" fmla="*/ 692621 h 692621"/>
              <a:gd name="connsiteX5" fmla="*/ 0 w 3889611"/>
              <a:gd name="connsiteY5" fmla="*/ 692621 h 692621"/>
              <a:gd name="connsiteX6" fmla="*/ 0 w 3889611"/>
              <a:gd name="connsiteY6" fmla="*/ 0 h 692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89611" h="692621">
                <a:moveTo>
                  <a:pt x="0" y="0"/>
                </a:moveTo>
                <a:lnTo>
                  <a:pt x="3774172" y="0"/>
                </a:lnTo>
                <a:cubicBezTo>
                  <a:pt x="3837927" y="0"/>
                  <a:pt x="3889611" y="51684"/>
                  <a:pt x="3889611" y="115439"/>
                </a:cubicBezTo>
                <a:lnTo>
                  <a:pt x="3889611" y="577182"/>
                </a:lnTo>
                <a:cubicBezTo>
                  <a:pt x="3889611" y="640937"/>
                  <a:pt x="3837927" y="692621"/>
                  <a:pt x="3774172" y="692621"/>
                </a:cubicBezTo>
                <a:lnTo>
                  <a:pt x="0" y="692621"/>
                </a:lnTo>
                <a:lnTo>
                  <a:pt x="0" y="0"/>
                </a:lnTo>
                <a:close/>
              </a:path>
            </a:pathLst>
          </a:custGeom>
          <a:solidFill>
            <a:srgbClr val="003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/>
          </a:p>
        </p:txBody>
      </p:sp>
      <p:sp>
        <p:nvSpPr>
          <p:cNvPr id="4" name="任意多边形 3"/>
          <p:cNvSpPr/>
          <p:nvPr/>
        </p:nvSpPr>
        <p:spPr>
          <a:xfrm>
            <a:off x="2249930" y="2698964"/>
            <a:ext cx="1140406" cy="1134810"/>
          </a:xfrm>
          <a:custGeom>
            <a:avLst/>
            <a:gdLst>
              <a:gd name="connsiteX0" fmla="*/ 115439 w 696037"/>
              <a:gd name="connsiteY0" fmla="*/ 0 h 692621"/>
              <a:gd name="connsiteX1" fmla="*/ 696037 w 696037"/>
              <a:gd name="connsiteY1" fmla="*/ 0 h 692621"/>
              <a:gd name="connsiteX2" fmla="*/ 696037 w 696037"/>
              <a:gd name="connsiteY2" fmla="*/ 692621 h 692621"/>
              <a:gd name="connsiteX3" fmla="*/ 115439 w 696037"/>
              <a:gd name="connsiteY3" fmla="*/ 692621 h 692621"/>
              <a:gd name="connsiteX4" fmla="*/ 0 w 696037"/>
              <a:gd name="connsiteY4" fmla="*/ 577182 h 692621"/>
              <a:gd name="connsiteX5" fmla="*/ 0 w 696037"/>
              <a:gd name="connsiteY5" fmla="*/ 115439 h 692621"/>
              <a:gd name="connsiteX6" fmla="*/ 115439 w 696037"/>
              <a:gd name="connsiteY6" fmla="*/ 0 h 692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6037" h="692621">
                <a:moveTo>
                  <a:pt x="115439" y="0"/>
                </a:moveTo>
                <a:lnTo>
                  <a:pt x="696037" y="0"/>
                </a:lnTo>
                <a:lnTo>
                  <a:pt x="696037" y="692621"/>
                </a:lnTo>
                <a:lnTo>
                  <a:pt x="115439" y="692621"/>
                </a:lnTo>
                <a:cubicBezTo>
                  <a:pt x="51684" y="692621"/>
                  <a:pt x="0" y="640937"/>
                  <a:pt x="0" y="577182"/>
                </a:cubicBezTo>
                <a:lnTo>
                  <a:pt x="0" y="115439"/>
                </a:lnTo>
                <a:cubicBezTo>
                  <a:pt x="0" y="51684"/>
                  <a:pt x="51684" y="0"/>
                  <a:pt x="115439" y="0"/>
                </a:cubicBezTo>
                <a:close/>
              </a:path>
            </a:pathLst>
          </a:custGeom>
          <a:solidFill>
            <a:srgbClr val="77CA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/>
          </a:p>
        </p:txBody>
      </p:sp>
      <p:sp>
        <p:nvSpPr>
          <p:cNvPr id="5" name="文本框 4"/>
          <p:cNvSpPr txBox="1"/>
          <p:nvPr/>
        </p:nvSpPr>
        <p:spPr>
          <a:xfrm>
            <a:off x="4117063" y="2771641"/>
            <a:ext cx="52324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网页界面</a:t>
            </a:r>
            <a:r>
              <a:rPr lang="zh-CN" altLang="en-US" sz="600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设计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304806" y="2698964"/>
            <a:ext cx="10509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7200" dirty="0">
                <a:latin typeface="Impact" panose="020B0806030902050204" pitchFamily="34" charset="0"/>
                <a:ea typeface="微软雅黑" panose="020B0503020204020204" pitchFamily="34" charset="-122"/>
              </a:rPr>
              <a:t>5</a:t>
            </a:r>
            <a:endParaRPr lang="zh-CN" altLang="en-US" sz="7200" dirty="0"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" name="音频 1">
            <a:hlinkClick r:id="" action="ppaction://media"/>
            <a:extLst>
              <a:ext uri="{FF2B5EF4-FFF2-40B4-BE49-F238E27FC236}">
                <a16:creationId xmlns:a16="http://schemas.microsoft.com/office/drawing/2014/main" id="{5D4ED963-5AF9-4140-A286-8B7795C96D0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55"/>
    </mc:Choice>
    <mc:Fallback>
      <p:transition spd="slow" advTm="6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251</Words>
  <Application>Microsoft Office PowerPoint</Application>
  <PresentationFormat>宽屏</PresentationFormat>
  <Paragraphs>40</Paragraphs>
  <Slides>7</Slides>
  <Notes>0</Notes>
  <HiddenSlides>0</HiddenSlides>
  <MMClips>2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方正兰亭超细黑简体</vt:lpstr>
      <vt:lpstr>方正兰亭粗黑简体</vt:lpstr>
      <vt:lpstr>微软雅黑</vt:lpstr>
      <vt:lpstr>造字工房悦黑体验版纤细体</vt:lpstr>
      <vt:lpstr>Arial</vt:lpstr>
      <vt:lpstr>Calibri</vt:lpstr>
      <vt:lpstr>Calibri Light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尹清 罗</cp:lastModifiedBy>
  <cp:revision>41</cp:revision>
  <dcterms:created xsi:type="dcterms:W3CDTF">2017-01-12T10:52:00Z</dcterms:created>
  <dcterms:modified xsi:type="dcterms:W3CDTF">2020-01-04T15:16:39Z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