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4634" autoAdjust="0"/>
  </p:normalViewPr>
  <p:slideViewPr>
    <p:cSldViewPr snapToGrid="0">
      <p:cViewPr varScale="1">
        <p:scale>
          <a:sx n="39" d="100"/>
          <a:sy n="39" d="100"/>
        </p:scale>
        <p:origin x="1330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90000"/>
              </a:lnSpc>
              <a:defRPr sz="8800" b="0" spc="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9" tIns="91439" rIns="91439" bIns="91439"/>
          <a:lstStyle>
            <a:lvl1pPr marL="457200" indent="-457200" defTabSz="1828800"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1pPr>
            <a:lvl2pPr marL="990600" indent="-533400" defTabSz="1828800"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2pPr>
            <a:lvl3pPr marL="1554479" indent="-640079" defTabSz="1828800"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3pPr>
            <a:lvl4pPr marL="20828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4pPr>
            <a:lvl5pPr marL="25400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72989" y="12802235"/>
            <a:ext cx="534611" cy="5511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前置知识：选择排序、冒泡排序、插入排序、等差数列、等比数列…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 sz="4400" dirty="0" err="1"/>
              <a:t>前置知识：选择排序、冒泡排序、插入排序、等差数列、等比数列</a:t>
            </a:r>
            <a:endParaRPr sz="4400" dirty="0"/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 sz="4400" dirty="0" err="1"/>
              <a:t>建议：不要跳过</a:t>
            </a:r>
            <a:endParaRPr sz="4400" dirty="0"/>
          </a:p>
        </p:txBody>
      </p:sp>
      <p:sp>
        <p:nvSpPr>
          <p:cNvPr id="161" name="时间复杂度和空间复杂度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dirty="0" err="1"/>
              <a:t>时间复杂度和空间复杂度</a:t>
            </a:r>
            <a:endParaRPr dirty="0"/>
          </a:p>
        </p:txBody>
      </p:sp>
      <p:sp>
        <p:nvSpPr>
          <p:cNvPr id="162" name="1，常数操作，固定时间的操作，执行时间和数据量无关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/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1，常数操作，固定时间的操作，执行时间和数据量无关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2，时间复杂度，一个和数据量有关、只要高阶项、不要低阶项、不要常数项的操作次数表达式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 err="1"/>
              <a:t>举例：选择、冒泡、插入</a:t>
            </a:r>
            <a:endParaRPr sz="3600" dirty="0"/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3，严格固定流程</a:t>
            </a:r>
            <a:r>
              <a:rPr lang="en-US" sz="3600" dirty="0"/>
              <a:t>(</a:t>
            </a:r>
            <a:r>
              <a:rPr lang="zh-CN" altLang="en-US" sz="3600" dirty="0"/>
              <a:t>碰到什么数据都是这一套流程</a:t>
            </a:r>
            <a:r>
              <a:rPr lang="en-US" sz="3600" dirty="0"/>
              <a:t>)</a:t>
            </a:r>
            <a:r>
              <a:rPr sz="3600" dirty="0" err="1"/>
              <a:t>的算法，一定强调最差情况！比如插入排序</a:t>
            </a:r>
            <a:endParaRPr sz="3600" dirty="0"/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4，算法流程上利用随机行为作为重要部分的，要看平均或者期望的时间复杂度，因为最差的时间复杂度无意义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 err="1"/>
              <a:t>用生成相邻值不同的数组来说明</a:t>
            </a:r>
            <a:endParaRPr sz="3600" dirty="0"/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5，算法流程上利用随机行为作为重要部分的，还有随机快速排序（【</a:t>
            </a:r>
            <a:r>
              <a:rPr sz="3600" dirty="0" err="1"/>
              <a:t>必备】课</a:t>
            </a:r>
            <a:r>
              <a:rPr sz="3600" dirty="0"/>
              <a:t>）、</a:t>
            </a:r>
            <a:r>
              <a:rPr sz="3600" dirty="0" err="1"/>
              <a:t>跳表</a:t>
            </a:r>
            <a:r>
              <a:rPr sz="3600" dirty="0"/>
              <a:t>（【</a:t>
            </a:r>
            <a:r>
              <a:rPr sz="3600" dirty="0" err="1"/>
              <a:t>扩展】课</a:t>
            </a:r>
            <a:r>
              <a:rPr sz="3600" dirty="0"/>
              <a:t>）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 err="1"/>
              <a:t>也只在乎平均或者期望的时间复杂度，因为最差的时间复杂度无意义</a:t>
            </a:r>
            <a:endParaRPr sz="3600" dirty="0"/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6，时间复杂度的内涵：描述算法运行时间和数据量大小的关系，而且当数据量很大很大时，这种关系相当的本质，并且排除了低阶项、常数时间的干扰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7，空间复杂度，强调额外空间；常数项时间，放弃理论分析、选择用实验来确定，因为不同常数操作的时间不同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8，什么叫最优解，先满足时间复杂度最优，然后尽量少用空间的解</a:t>
            </a:r>
          </a:p>
        </p:txBody>
      </p:sp>
      <p:sp>
        <p:nvSpPr>
          <p:cNvPr id="16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前置知识：选择排序、冒泡排序、插入排序、等差数列…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前置知识：选择排序、冒泡排序、插入排序、等差数列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建议：不要跳过</a:t>
            </a:r>
          </a:p>
        </p:txBody>
      </p:sp>
      <p:sp>
        <p:nvSpPr>
          <p:cNvPr id="166" name="时间复杂度和空间复杂度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时间复杂度和空间复杂度</a:t>
            </a:r>
          </a:p>
        </p:txBody>
      </p:sp>
      <p:sp>
        <p:nvSpPr>
          <p:cNvPr id="167" name="9，时间复杂度的均摊，用动态数组的扩容来说明（等比数列、均摊的意义）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9，时间复杂度的均摊，用动态数组的扩容</a:t>
            </a:r>
            <a:r>
              <a:rPr lang="en-US" dirty="0"/>
              <a:t>(</a:t>
            </a:r>
            <a:r>
              <a:rPr lang="zh-CN" altLang="en-US" dirty="0"/>
              <a:t>翻倍扩容</a:t>
            </a:r>
            <a:r>
              <a:rPr lang="en-US" dirty="0"/>
              <a:t>)</a:t>
            </a:r>
            <a:r>
              <a:rPr dirty="0" err="1"/>
              <a:t>来说明（等比数列、均摊的意义</a:t>
            </a:r>
            <a:r>
              <a:rPr dirty="0"/>
              <a:t>）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并查集、单调队列、单调栈、哈希表等结构，均有这个概念。这些内容【必备】课都会讲</a:t>
            </a:r>
            <a:endParaRPr dirty="0"/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10，不要用代码结构来判断时间复杂度，比如只有一个while循环的冒泡排序，其实时间复杂度O(N^2)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11，不要用代码结构来判断时间复杂度，比如：N/1 + N/2 + N/3 + … + N/</a:t>
            </a:r>
            <a:r>
              <a:rPr dirty="0" err="1"/>
              <a:t>N，这个流程的时间复杂度是O</a:t>
            </a:r>
            <a:r>
              <a:rPr dirty="0"/>
              <a:t>(N * </a:t>
            </a:r>
            <a:r>
              <a:rPr dirty="0" err="1"/>
              <a:t>logN</a:t>
            </a:r>
            <a:r>
              <a:rPr dirty="0"/>
              <a:t>)，</a:t>
            </a:r>
            <a:r>
              <a:rPr dirty="0" err="1"/>
              <a:t>著名的调和级数</a:t>
            </a:r>
            <a:endParaRPr dirty="0"/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12，时间复杂度只能是对算法流程充分理解才能分析出来，而不是简单的看代码结构！这是一个常见的错误！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甚至有些算法的实现用了多层循环嵌套，但时间复杂度是O</a:t>
            </a:r>
            <a:r>
              <a:rPr dirty="0"/>
              <a:t>(N)</a:t>
            </a:r>
            <a:r>
              <a:rPr dirty="0" err="1"/>
              <a:t>的。在【必备】课程里会经常见到</a:t>
            </a:r>
            <a:endParaRPr dirty="0"/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13，常见复杂度一览：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O(1) O(</a:t>
            </a:r>
            <a:r>
              <a:rPr dirty="0" err="1"/>
              <a:t>logN</a:t>
            </a:r>
            <a:r>
              <a:rPr dirty="0"/>
              <a:t>) O(N) O(N*</a:t>
            </a:r>
            <a:r>
              <a:rPr dirty="0" err="1"/>
              <a:t>logN</a:t>
            </a:r>
            <a:r>
              <a:rPr dirty="0"/>
              <a:t>) O(N^2) … O(</a:t>
            </a:r>
            <a:r>
              <a:rPr dirty="0" err="1"/>
              <a:t>N^k</a:t>
            </a:r>
            <a:r>
              <a:rPr dirty="0"/>
              <a:t>) O(2^N) … O(</a:t>
            </a:r>
            <a:r>
              <a:rPr dirty="0" err="1"/>
              <a:t>k^N</a:t>
            </a:r>
            <a:r>
              <a:rPr dirty="0"/>
              <a:t>) … O(N!)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14，时间复杂度非常重要，可以直接判断某个方法能不能通过一个题目，根据数据量猜解法，【</a:t>
            </a:r>
            <a:r>
              <a:rPr dirty="0" err="1"/>
              <a:t>必备】课都会讲</a:t>
            </a:r>
            <a:endParaRPr dirty="0"/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15，整套课会讲很多算法和数据结构，也会见到很多的时间复杂度的表达，持续看课即可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等差数列求和公式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等差数列求和公式</a:t>
            </a:r>
          </a:p>
        </p:txBody>
      </p:sp>
      <p:sp>
        <p:nvSpPr>
          <p:cNvPr id="171" name="S = n / 2 * ( 2 * a1 + (n - 1) * d)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rPr dirty="0"/>
              <a:t>S = n / 2 * ( 2 * a1 + (n - 1) * d)  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rPr dirty="0" err="1"/>
              <a:t>其中，S</a:t>
            </a:r>
            <a:r>
              <a:rPr dirty="0"/>
              <a:t> </a:t>
            </a:r>
            <a:r>
              <a:rPr dirty="0" err="1"/>
              <a:t>是等差数列的和；n</a:t>
            </a:r>
            <a:r>
              <a:rPr dirty="0"/>
              <a:t> 是项数；a1 </a:t>
            </a:r>
            <a:r>
              <a:rPr dirty="0" err="1"/>
              <a:t>是首项；d</a:t>
            </a:r>
            <a:r>
              <a:rPr dirty="0"/>
              <a:t> </a:t>
            </a:r>
            <a:r>
              <a:rPr dirty="0" err="1"/>
              <a:t>是公差</a:t>
            </a:r>
            <a:r>
              <a:rPr dirty="0"/>
              <a:t>。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rPr dirty="0" err="1"/>
              <a:t>也可以认为任何等差数列的都符合</a:t>
            </a:r>
            <a:r>
              <a:rPr dirty="0"/>
              <a:t>：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rPr dirty="0"/>
              <a:t>a * </a:t>
            </a:r>
            <a:r>
              <a:rPr dirty="0" err="1"/>
              <a:t>n平方</a:t>
            </a:r>
            <a:r>
              <a:rPr dirty="0"/>
              <a:t> + b * n + </a:t>
            </a:r>
            <a:r>
              <a:rPr dirty="0" err="1"/>
              <a:t>c，其中a、b、c都是常数</a:t>
            </a:r>
            <a:endParaRPr dirty="0"/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A7B7C057-E3BC-8D33-FA41-5D1B945BB1B6}"/>
              </a:ext>
            </a:extLst>
          </p:cNvPr>
          <p:cNvSpPr>
            <a:spLocks noGrp="1"/>
          </p:cNvSpPr>
          <p:nvPr>
            <p:ph type="pic" idx="2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D0649F8-6159-4FB0-3DBA-BC1EE360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3100132"/>
            <a:ext cx="21971000" cy="4652389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094174-5761-E9E1-47D5-0D2E72792B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07689" y="1026624"/>
            <a:ext cx="21968621" cy="1299133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时间复杂度</a:t>
            </a:r>
          </a:p>
        </p:txBody>
      </p:sp>
    </p:spTree>
    <p:extLst>
      <p:ext uri="{BB962C8B-B14F-4D97-AF65-F5344CB8AC3E}">
        <p14:creationId xmlns:p14="http://schemas.microsoft.com/office/powerpoint/2010/main" val="33969761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FCF86019-D6A3-0EA2-8AD0-D540C014DB6B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10749" b="10749"/>
          <a:stretch/>
        </p:blipFill>
        <p:spPr>
          <a:xfrm>
            <a:off x="14309587" y="1106138"/>
            <a:ext cx="9116792" cy="5195271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ECCF9C6-3226-727E-88EE-A6E90AD4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902224"/>
            <a:ext cx="21971000" cy="10356575"/>
          </a:xfrm>
        </p:spPr>
        <p:txBody>
          <a:bodyPr>
            <a:normAutofit fontScale="90000"/>
          </a:bodyPr>
          <a:lstStyle/>
          <a:p>
            <a:r>
              <a:rPr lang="zh-CN" altLang="en-US" sz="5400" dirty="0"/>
              <a:t>算法占用的存储空间：</a:t>
            </a:r>
            <a:br>
              <a:rPr lang="en-US" altLang="zh-CN" sz="5400" dirty="0"/>
            </a:br>
            <a:br>
              <a:rPr lang="en-US" altLang="zh-CN" sz="5400" dirty="0"/>
            </a:br>
            <a:r>
              <a:rPr lang="en-US" altLang="zh-CN" sz="5400" dirty="0"/>
              <a:t>1</a:t>
            </a:r>
            <a:r>
              <a:rPr lang="zh-CN" altLang="en-US" sz="5400" dirty="0"/>
              <a:t>）指令（编译后所占用的内存空间是不变的）</a:t>
            </a:r>
            <a:br>
              <a:rPr lang="en-US" altLang="zh-CN" sz="5400" dirty="0"/>
            </a:br>
            <a:br>
              <a:rPr lang="en-US" altLang="zh-CN" sz="5400" dirty="0"/>
            </a:br>
            <a:r>
              <a:rPr lang="en-US" altLang="zh-CN" sz="5400" dirty="0"/>
              <a:t>2</a:t>
            </a:r>
            <a:r>
              <a:rPr lang="zh-CN" altLang="en-US" sz="5400" dirty="0"/>
              <a:t>）数据：</a:t>
            </a:r>
            <a:br>
              <a:rPr lang="en-US" altLang="zh-CN" sz="5400" dirty="0"/>
            </a:br>
            <a:r>
              <a:rPr lang="en-US" altLang="zh-CN" sz="5400" dirty="0"/>
              <a:t>	1</a:t>
            </a:r>
            <a:r>
              <a:rPr lang="zh-CN" altLang="en-US" sz="5400" dirty="0"/>
              <a:t>）输入数据</a:t>
            </a:r>
            <a:br>
              <a:rPr lang="en-US" altLang="zh-CN" sz="5400" dirty="0"/>
            </a:br>
            <a:br>
              <a:rPr lang="en-US" altLang="zh-CN" sz="5400" dirty="0"/>
            </a:br>
            <a:r>
              <a:rPr lang="en-US" altLang="zh-CN" sz="5400" dirty="0"/>
              <a:t>	2</a:t>
            </a:r>
            <a:r>
              <a:rPr lang="zh-CN" altLang="en-US" sz="5400" dirty="0"/>
              <a:t>）临时数据（看根问题规模有没有关系）</a:t>
            </a:r>
            <a:br>
              <a:rPr lang="en-US" altLang="zh-CN" sz="5400" dirty="0"/>
            </a:br>
            <a:br>
              <a:rPr lang="en-US" altLang="zh-CN" sz="5400" dirty="0"/>
            </a:br>
            <a:br>
              <a:rPr lang="en-US" altLang="zh-CN" sz="5400" dirty="0"/>
            </a:br>
            <a:r>
              <a:rPr lang="en-US" altLang="zh-CN" sz="5400" dirty="0"/>
              <a:t>3) </a:t>
            </a:r>
            <a:r>
              <a:rPr lang="zh-CN" altLang="en-US" sz="5400" dirty="0"/>
              <a:t>对于递归：递归的深度有多大，其对应的空间复杂度就有多大</a:t>
            </a:r>
            <a:br>
              <a:rPr lang="en-US" altLang="zh-CN" sz="5400" dirty="0"/>
            </a:br>
            <a:br>
              <a:rPr lang="en-US" altLang="zh-CN" sz="5400" dirty="0"/>
            </a:br>
            <a:r>
              <a:rPr lang="en-US" altLang="zh-CN" sz="5400" dirty="0"/>
              <a:t>(</a:t>
            </a:r>
            <a:r>
              <a:rPr lang="zh-CN" altLang="en-US" sz="5400" dirty="0"/>
              <a:t>每一次递归都会向系统栈中放入一个栈帧，栈帧可以理解为一块独立的存储空间，</a:t>
            </a:r>
            <a:br>
              <a:rPr lang="en-US" altLang="zh-CN" sz="5400" dirty="0"/>
            </a:br>
            <a:br>
              <a:rPr lang="en-US" altLang="zh-CN" sz="5400" dirty="0"/>
            </a:br>
            <a:r>
              <a:rPr lang="zh-CN" altLang="en-US" sz="5400" dirty="0"/>
              <a:t>当每一次递归完成之后，栈帧中的局部变量会清算，到下一次递归再从新存入，所</a:t>
            </a:r>
            <a:br>
              <a:rPr lang="en-US" altLang="zh-CN" sz="5400" dirty="0"/>
            </a:br>
            <a:br>
              <a:rPr lang="en-US" altLang="zh-CN" sz="5400" dirty="0"/>
            </a:br>
            <a:r>
              <a:rPr lang="zh-CN" altLang="en-US" sz="5400" dirty="0"/>
              <a:t>以只用算一次的深度就行了</a:t>
            </a:r>
            <a:r>
              <a:rPr lang="en-US" altLang="zh-CN" sz="5400" dirty="0"/>
              <a:t>)</a:t>
            </a:r>
            <a:endParaRPr lang="zh-CN" altLang="en-US" sz="54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50000B-BB7E-85FC-BE65-013207EC96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07690" y="1106138"/>
            <a:ext cx="21968621" cy="129913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16500" dirty="0"/>
              <a:t>空间复杂度</a:t>
            </a:r>
            <a:endParaRPr lang="en-US" altLang="zh-CN" sz="165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5443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506</Words>
  <Application>Microsoft Office PowerPoint</Application>
  <PresentationFormat>自定义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Helvetica Neue</vt:lpstr>
      <vt:lpstr>Helvetica Neue Medium</vt:lpstr>
      <vt:lpstr>等线</vt:lpstr>
      <vt:lpstr>等线 Light</vt:lpstr>
      <vt:lpstr>Arial</vt:lpstr>
      <vt:lpstr>21_BasicWhite</vt:lpstr>
      <vt:lpstr>时间复杂度和空间复杂度</vt:lpstr>
      <vt:lpstr>时间复杂度和空间复杂度</vt:lpstr>
      <vt:lpstr>等差数列求和公式</vt:lpstr>
      <vt:lpstr>PowerPoint 演示文稿</vt:lpstr>
      <vt:lpstr>算法占用的存储空间：  1）指令（编译后所占用的内存空间是不变的）  2）数据：  1）输入数据   2）临时数据（看根问题规模有没有关系）   3) 对于递归：递归的深度有多大，其对应的空间复杂度就有多大  (每一次递归都会向系统栈中放入一个栈帧，栈帧可以理解为一块独立的存储空间，  当每一次递归完成之后，栈帧中的局部变量会清算，到下一次递归再从新存入，所  以只用算一次的深度就行了)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时间复杂度和空间复杂度</dc:title>
  <cp:lastModifiedBy>Office</cp:lastModifiedBy>
  <cp:revision>2</cp:revision>
  <dcterms:modified xsi:type="dcterms:W3CDTF">2024-03-02T04:08:59Z</dcterms:modified>
</cp:coreProperties>
</file>