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13"/>
    <p:restoredTop sz="96327"/>
  </p:normalViewPr>
  <p:slideViewPr>
    <p:cSldViewPr snapToGrid="0">
      <p:cViewPr>
        <p:scale>
          <a:sx n="127" d="100"/>
          <a:sy n="127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5694E-CFE3-C62C-EF21-C78CB885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1E91B8-7AE8-8F65-94DC-7FC9553E2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8926B-8122-5CD4-8C91-59622057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C04D5-7B49-D7B8-6588-6C81EA74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8DCE8-48DE-0549-CA46-5C412F1F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16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30373-A28D-11DC-89D0-E25DA81D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AC96EB-F3A0-5E3D-7994-287344123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DC0A4-3B81-ABC7-5260-0E511E1F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53DC9-7F97-255F-0B46-B1A894C1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69BDE-78A3-166D-6037-F90B41AB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464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53E974-C530-F839-5F5C-B08F63A32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79C1A7-8830-5DDB-CFE4-CAC8822F2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11941-3322-BFDB-14B0-72CF7951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A27F1-451B-B957-885B-3D21E062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2A730-17B8-D25A-C945-E4D8477A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87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D816E-7C5E-694B-DA48-61D1F5F5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5F56D-E843-9A0A-2B67-E6E61EE5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736D5-826E-3190-4BE4-99F21D87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D7F94-E1DE-8AEF-0641-378CE65E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68609-2477-9AB4-CABC-B25C27C7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488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7CE70-92DC-F365-18E5-113EE10C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92499-0B5B-7A6E-BF19-A8F819D42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4FDC9-7845-FB89-7F52-994BBD4F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35EB1-0C47-5A15-C173-CB42A8BC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83146-7376-AB35-F2AC-D860AAB1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77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28BE6-DF54-AB70-2E68-8890CCCB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D0833-8021-B972-C685-1AF6035B2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AB100A-D90C-DC0E-4551-143156FC8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269D0-5EE0-F30C-BCD4-AE5A0054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002919-AB99-8DC7-A07F-7CBABACC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384ABA-317E-AC20-BCDE-2ADAEC54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82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F709A-B456-BB0A-1037-2962D5C4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9D699-0CB3-E545-53E8-FFBF9972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338850-1BCE-8D0E-0584-8D6385316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CBB2CF-D4D9-FE5B-E412-CD427074E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983230-2BB6-F961-508D-5E11A8CDE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78F979-D5E4-3967-F223-823B907B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8A1256-0CCA-5461-D954-11B7ACD4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FC0D4F-6BD6-851D-7AAB-DDD8D295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72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A5D99-6532-2865-5CF1-A6A4482F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5CCDC7-36D1-9DBF-A744-0ABA4DBB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1EA506-8B7E-3F62-66D5-05E3B8B8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A6F624-80B4-C8BF-909C-7C9A87FF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24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A092BE-7884-7496-C6B4-BB5E0298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74664D-1A0C-E6C7-25A6-916C7E0F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4D66EA-BA5B-7B65-604B-B905E126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87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1B6F1-C28B-380B-DD33-0502E34F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BD8F1-9D2A-8A2F-A6CE-D371917E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BE0D9D-CB29-EE0C-7DEE-8A89E632E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939845-E134-1132-8557-2E1A18B8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9CA285-BF2F-8A54-B0FE-A13AC270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3A714-9BD6-A9D9-FE4B-009A9CEF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2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B4298-255B-779B-0573-560C75E8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A29687-1F28-A14A-652E-C98CC4B4F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4436C7-DE85-F723-0AE8-E3BFD8D5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A171D1-DCB6-30A5-90F5-030D707D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5117E-4AC1-F27E-7930-DAC15E77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8CB28-A51C-8C6F-2A5B-03ACD76E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56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D8A630-C155-F96A-730E-2BF24A3E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1DDE8-C42A-6896-5386-CCF14039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F2D55-F691-BFFA-382A-90243121B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55360-DDDC-4346-A6FA-426842ECECBE}" type="datetimeFigureOut">
              <a:rPr kumimoji="1" lang="zh-CN" altLang="en-US" smtClean="0"/>
              <a:t>2024/2/7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B52-C596-11EB-FE25-7CBFEBAE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EDE2D-DD63-E165-7D0F-1BE996135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9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半闭框 3">
            <a:extLst>
              <a:ext uri="{FF2B5EF4-FFF2-40B4-BE49-F238E27FC236}">
                <a16:creationId xmlns:a16="http://schemas.microsoft.com/office/drawing/2014/main" id="{430E1D8B-2431-5311-17AE-02E822484750}"/>
              </a:ext>
            </a:extLst>
          </p:cNvPr>
          <p:cNvSpPr/>
          <p:nvPr/>
        </p:nvSpPr>
        <p:spPr>
          <a:xfrm rot="8100000">
            <a:off x="7660465" y="2197208"/>
            <a:ext cx="1719854" cy="1719854"/>
          </a:xfrm>
          <a:prstGeom prst="halfFrame">
            <a:avLst>
              <a:gd name="adj1" fmla="val 36223"/>
              <a:gd name="adj2" fmla="val 3563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992C9A53-B211-6E0E-A17A-A514C917CD35}"/>
              </a:ext>
            </a:extLst>
          </p:cNvPr>
          <p:cNvSpPr/>
          <p:nvPr/>
        </p:nvSpPr>
        <p:spPr>
          <a:xfrm>
            <a:off x="506307" y="1238417"/>
            <a:ext cx="1080384" cy="6858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PC</a:t>
            </a:r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05DE0886-9694-C314-16A1-541CAC11A2AB}"/>
              </a:ext>
            </a:extLst>
          </p:cNvPr>
          <p:cNvSpPr/>
          <p:nvPr/>
        </p:nvSpPr>
        <p:spPr>
          <a:xfrm>
            <a:off x="2047462" y="294199"/>
            <a:ext cx="1510747" cy="18784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ROM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331604A1-6D9F-E8AF-5370-71DE2C1F1424}"/>
              </a:ext>
            </a:extLst>
          </p:cNvPr>
          <p:cNvSpPr/>
          <p:nvPr/>
        </p:nvSpPr>
        <p:spPr>
          <a:xfrm>
            <a:off x="4487557" y="294199"/>
            <a:ext cx="1381539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Instruction</a:t>
            </a:r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ECAAED45-9785-6D96-C18D-4AD995654BD4}"/>
              </a:ext>
            </a:extLst>
          </p:cNvPr>
          <p:cNvSpPr/>
          <p:nvPr/>
        </p:nvSpPr>
        <p:spPr>
          <a:xfrm>
            <a:off x="5912827" y="1976385"/>
            <a:ext cx="1395453" cy="6361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 Register</a:t>
            </a:r>
            <a:endParaRPr kumimoji="1" lang="zh-CN" alt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6ED18E2-E2AF-F276-2ABE-0809C6DF2B6D}"/>
              </a:ext>
            </a:extLst>
          </p:cNvPr>
          <p:cNvSpPr/>
          <p:nvPr/>
        </p:nvSpPr>
        <p:spPr>
          <a:xfrm>
            <a:off x="5912827" y="2663682"/>
            <a:ext cx="1395453" cy="6361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 Register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7F6CC793-FA0E-542F-0541-1A41693F5C72}"/>
              </a:ext>
            </a:extLst>
          </p:cNvPr>
          <p:cNvSpPr/>
          <p:nvPr/>
        </p:nvSpPr>
        <p:spPr>
          <a:xfrm>
            <a:off x="5912910" y="3749045"/>
            <a:ext cx="1395286" cy="17453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RAM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F8A1ECC2-38E5-CF3B-F024-215F8D818A54}"/>
              </a:ext>
            </a:extLst>
          </p:cNvPr>
          <p:cNvSpPr/>
          <p:nvPr/>
        </p:nvSpPr>
        <p:spPr>
          <a:xfrm>
            <a:off x="10204641" y="1070423"/>
            <a:ext cx="114790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Write</a:t>
            </a:r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4B0E9B5-DB3A-153A-89C4-C3FDE022BDE9}"/>
              </a:ext>
            </a:extLst>
          </p:cNvPr>
          <p:cNvSpPr/>
          <p:nvPr/>
        </p:nvSpPr>
        <p:spPr>
          <a:xfrm>
            <a:off x="6174055" y="846815"/>
            <a:ext cx="107641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Opcode</a:t>
            </a:r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2F9B350E-6300-4105-39DD-5EDB4A5A655D}"/>
              </a:ext>
            </a:extLst>
          </p:cNvPr>
          <p:cNvSpPr/>
          <p:nvPr/>
        </p:nvSpPr>
        <p:spPr>
          <a:xfrm>
            <a:off x="3928650" y="3027459"/>
            <a:ext cx="1106509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PCwrite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16" name="斜纹 15">
            <a:extLst>
              <a:ext uri="{FF2B5EF4-FFF2-40B4-BE49-F238E27FC236}">
                <a16:creationId xmlns:a16="http://schemas.microsoft.com/office/drawing/2014/main" id="{31B6873D-DF44-2918-738F-430FB06F3031}"/>
              </a:ext>
            </a:extLst>
          </p:cNvPr>
          <p:cNvSpPr/>
          <p:nvPr/>
        </p:nvSpPr>
        <p:spPr>
          <a:xfrm rot="8100000" flipH="1" flipV="1">
            <a:off x="10463872" y="2615343"/>
            <a:ext cx="1180772" cy="1180772"/>
          </a:xfrm>
          <a:prstGeom prst="diagStrip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51193904-94C3-4720-452F-B655A72D3820}"/>
              </a:ext>
            </a:extLst>
          </p:cNvPr>
          <p:cNvSpPr/>
          <p:nvPr/>
        </p:nvSpPr>
        <p:spPr>
          <a:xfrm>
            <a:off x="6472362" y="3379298"/>
            <a:ext cx="279633" cy="290235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908971C8-FED2-FCD5-204F-42CC02D57B6E}"/>
              </a:ext>
            </a:extLst>
          </p:cNvPr>
          <p:cNvSpPr/>
          <p:nvPr/>
        </p:nvSpPr>
        <p:spPr>
          <a:xfrm>
            <a:off x="7365926" y="2172694"/>
            <a:ext cx="1086311" cy="2971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036C164D-D04E-D446-BDB9-A10913F130B2}"/>
              </a:ext>
            </a:extLst>
          </p:cNvPr>
          <p:cNvSpPr/>
          <p:nvPr/>
        </p:nvSpPr>
        <p:spPr>
          <a:xfrm>
            <a:off x="7365926" y="2812784"/>
            <a:ext cx="1086311" cy="2971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直角上箭头 24">
            <a:extLst>
              <a:ext uri="{FF2B5EF4-FFF2-40B4-BE49-F238E27FC236}">
                <a16:creationId xmlns:a16="http://schemas.microsoft.com/office/drawing/2014/main" id="{761B8646-D63E-80C8-B190-D57FD7C9DCC5}"/>
              </a:ext>
            </a:extLst>
          </p:cNvPr>
          <p:cNvSpPr/>
          <p:nvPr/>
        </p:nvSpPr>
        <p:spPr>
          <a:xfrm flipV="1">
            <a:off x="7365926" y="1192697"/>
            <a:ext cx="1804896" cy="568518"/>
          </a:xfrm>
          <a:prstGeom prst="bent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5AB75978-5CD0-02CF-2422-7682B93737DF}"/>
              </a:ext>
            </a:extLst>
          </p:cNvPr>
          <p:cNvSpPr/>
          <p:nvPr/>
        </p:nvSpPr>
        <p:spPr>
          <a:xfrm>
            <a:off x="1644927" y="1476956"/>
            <a:ext cx="318052" cy="21517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4CB3B1E5-B2C2-B0A5-8485-786FB32C6A6E}"/>
              </a:ext>
            </a:extLst>
          </p:cNvPr>
          <p:cNvSpPr/>
          <p:nvPr/>
        </p:nvSpPr>
        <p:spPr>
          <a:xfrm>
            <a:off x="3705332" y="659958"/>
            <a:ext cx="634915" cy="26239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直角上箭头 27">
            <a:extLst>
              <a:ext uri="{FF2B5EF4-FFF2-40B4-BE49-F238E27FC236}">
                <a16:creationId xmlns:a16="http://schemas.microsoft.com/office/drawing/2014/main" id="{D23ED96B-BE98-9AB8-6405-1CADD10169D5}"/>
              </a:ext>
            </a:extLst>
          </p:cNvPr>
          <p:cNvSpPr/>
          <p:nvPr/>
        </p:nvSpPr>
        <p:spPr>
          <a:xfrm rot="5400000">
            <a:off x="5380490" y="1028596"/>
            <a:ext cx="463638" cy="869366"/>
          </a:xfrm>
          <a:prstGeom prst="bentUpArrow">
            <a:avLst>
              <a:gd name="adj1" fmla="val 24744"/>
              <a:gd name="adj2" fmla="val 23511"/>
              <a:gd name="adj3" fmla="val 31666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直角上箭头 28">
            <a:extLst>
              <a:ext uri="{FF2B5EF4-FFF2-40B4-BE49-F238E27FC236}">
                <a16:creationId xmlns:a16="http://schemas.microsoft.com/office/drawing/2014/main" id="{192F5799-F62A-FAB1-FD98-4A2D23BF04FB}"/>
              </a:ext>
            </a:extLst>
          </p:cNvPr>
          <p:cNvSpPr/>
          <p:nvPr/>
        </p:nvSpPr>
        <p:spPr>
          <a:xfrm flipV="1">
            <a:off x="6046992" y="412031"/>
            <a:ext cx="4909905" cy="568518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FF004CC5-8750-3E53-4A69-00C52B789798}"/>
              </a:ext>
            </a:extLst>
          </p:cNvPr>
          <p:cNvSpPr/>
          <p:nvPr/>
        </p:nvSpPr>
        <p:spPr>
          <a:xfrm>
            <a:off x="7365926" y="3859347"/>
            <a:ext cx="1086311" cy="2971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下箭头 31">
            <a:extLst>
              <a:ext uri="{FF2B5EF4-FFF2-40B4-BE49-F238E27FC236}">
                <a16:creationId xmlns:a16="http://schemas.microsoft.com/office/drawing/2014/main" id="{0D8E194E-D798-7938-8E95-8EBA35F66F50}"/>
              </a:ext>
            </a:extLst>
          </p:cNvPr>
          <p:cNvSpPr/>
          <p:nvPr/>
        </p:nvSpPr>
        <p:spPr>
          <a:xfrm>
            <a:off x="10672531" y="2057821"/>
            <a:ext cx="279633" cy="29023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右箭头 48">
            <a:extLst>
              <a:ext uri="{FF2B5EF4-FFF2-40B4-BE49-F238E27FC236}">
                <a16:creationId xmlns:a16="http://schemas.microsoft.com/office/drawing/2014/main" id="{2155A37C-5127-29B5-948A-830661071B07}"/>
              </a:ext>
            </a:extLst>
          </p:cNvPr>
          <p:cNvSpPr/>
          <p:nvPr/>
        </p:nvSpPr>
        <p:spPr>
          <a:xfrm>
            <a:off x="5296011" y="2172694"/>
            <a:ext cx="573085" cy="325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右箭头 49">
            <a:extLst>
              <a:ext uri="{FF2B5EF4-FFF2-40B4-BE49-F238E27FC236}">
                <a16:creationId xmlns:a16="http://schemas.microsoft.com/office/drawing/2014/main" id="{F1B662D5-D585-7A12-4768-76A65E7BBF10}"/>
              </a:ext>
            </a:extLst>
          </p:cNvPr>
          <p:cNvSpPr/>
          <p:nvPr/>
        </p:nvSpPr>
        <p:spPr>
          <a:xfrm>
            <a:off x="5296011" y="2784395"/>
            <a:ext cx="574231" cy="325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右箭头 50">
            <a:extLst>
              <a:ext uri="{FF2B5EF4-FFF2-40B4-BE49-F238E27FC236}">
                <a16:creationId xmlns:a16="http://schemas.microsoft.com/office/drawing/2014/main" id="{06FDE4F8-5B21-F027-824B-DB4ECA10624E}"/>
              </a:ext>
            </a:extLst>
          </p:cNvPr>
          <p:cNvSpPr/>
          <p:nvPr/>
        </p:nvSpPr>
        <p:spPr>
          <a:xfrm>
            <a:off x="5294865" y="4506821"/>
            <a:ext cx="574231" cy="325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右箭头 52">
            <a:extLst>
              <a:ext uri="{FF2B5EF4-FFF2-40B4-BE49-F238E27FC236}">
                <a16:creationId xmlns:a16="http://schemas.microsoft.com/office/drawing/2014/main" id="{139E483E-9EB8-EAAB-9249-FBFFB0F46437}"/>
              </a:ext>
            </a:extLst>
          </p:cNvPr>
          <p:cNvSpPr/>
          <p:nvPr/>
        </p:nvSpPr>
        <p:spPr>
          <a:xfrm>
            <a:off x="11139778" y="3035401"/>
            <a:ext cx="349861" cy="170328"/>
          </a:xfrm>
          <a:prstGeom prst="rightArrow">
            <a:avLst>
              <a:gd name="adj1" fmla="val 99557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直角上箭头 51">
            <a:extLst>
              <a:ext uri="{FF2B5EF4-FFF2-40B4-BE49-F238E27FC236}">
                <a16:creationId xmlns:a16="http://schemas.microsoft.com/office/drawing/2014/main" id="{C49129B0-44CC-9CC2-CE2A-50B329B44DB7}"/>
              </a:ext>
            </a:extLst>
          </p:cNvPr>
          <p:cNvSpPr/>
          <p:nvPr/>
        </p:nvSpPr>
        <p:spPr>
          <a:xfrm rot="5400000" flipV="1">
            <a:off x="6741360" y="1588911"/>
            <a:ext cx="3301785" cy="6194772"/>
          </a:xfrm>
          <a:prstGeom prst="bentUpArrow">
            <a:avLst>
              <a:gd name="adj1" fmla="val 4948"/>
              <a:gd name="adj2" fmla="val 2594"/>
              <a:gd name="adj3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上下箭头 47">
            <a:extLst>
              <a:ext uri="{FF2B5EF4-FFF2-40B4-BE49-F238E27FC236}">
                <a16:creationId xmlns:a16="http://schemas.microsoft.com/office/drawing/2014/main" id="{5A5A04B5-0AE9-CA4F-4DAD-D587DFDED47A}"/>
              </a:ext>
            </a:extLst>
          </p:cNvPr>
          <p:cNvSpPr/>
          <p:nvPr/>
        </p:nvSpPr>
        <p:spPr>
          <a:xfrm>
            <a:off x="5177626" y="2232231"/>
            <a:ext cx="182925" cy="4104957"/>
          </a:xfrm>
          <a:prstGeom prst="upDownArrow">
            <a:avLst>
              <a:gd name="adj1" fmla="val 96352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9F052A0D-EB6A-315B-627E-2FE8F41E409B}"/>
              </a:ext>
            </a:extLst>
          </p:cNvPr>
          <p:cNvSpPr/>
          <p:nvPr/>
        </p:nvSpPr>
        <p:spPr>
          <a:xfrm>
            <a:off x="3937277" y="1646406"/>
            <a:ext cx="107641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Cond</a:t>
            </a:r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55" name="下箭头 54">
            <a:extLst>
              <a:ext uri="{FF2B5EF4-FFF2-40B4-BE49-F238E27FC236}">
                <a16:creationId xmlns:a16="http://schemas.microsoft.com/office/drawing/2014/main" id="{A776211C-901F-6ABA-381B-CF2301EF76D8}"/>
              </a:ext>
            </a:extLst>
          </p:cNvPr>
          <p:cNvSpPr/>
          <p:nvPr/>
        </p:nvSpPr>
        <p:spPr>
          <a:xfrm>
            <a:off x="4549738" y="1282385"/>
            <a:ext cx="279633" cy="29023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下箭头 55">
            <a:extLst>
              <a:ext uri="{FF2B5EF4-FFF2-40B4-BE49-F238E27FC236}">
                <a16:creationId xmlns:a16="http://schemas.microsoft.com/office/drawing/2014/main" id="{F1B0D60D-634B-BDAC-7C69-41AFBAC74057}"/>
              </a:ext>
            </a:extLst>
          </p:cNvPr>
          <p:cNvSpPr/>
          <p:nvPr/>
        </p:nvSpPr>
        <p:spPr>
          <a:xfrm>
            <a:off x="4345634" y="2634592"/>
            <a:ext cx="279633" cy="29023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直角上箭头 56">
            <a:extLst>
              <a:ext uri="{FF2B5EF4-FFF2-40B4-BE49-F238E27FC236}">
                <a16:creationId xmlns:a16="http://schemas.microsoft.com/office/drawing/2014/main" id="{75FA5E83-CD66-7CA3-A2DB-FE4A4C6FC755}"/>
              </a:ext>
            </a:extLst>
          </p:cNvPr>
          <p:cNvSpPr/>
          <p:nvPr/>
        </p:nvSpPr>
        <p:spPr>
          <a:xfrm flipH="1">
            <a:off x="803080" y="1976385"/>
            <a:ext cx="2892787" cy="1693148"/>
          </a:xfrm>
          <a:prstGeom prst="bentUpArrow">
            <a:avLst>
              <a:gd name="adj1" fmla="val 9749"/>
              <a:gd name="adj2" fmla="val 12217"/>
              <a:gd name="adj3" fmla="val 1468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CD4A50CF-A02D-F7D1-03AE-B2ADFA368E8C}"/>
              </a:ext>
            </a:extLst>
          </p:cNvPr>
          <p:cNvSpPr/>
          <p:nvPr/>
        </p:nvSpPr>
        <p:spPr>
          <a:xfrm>
            <a:off x="815007" y="4404686"/>
            <a:ext cx="1232455" cy="56322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FETCH</a:t>
            </a:r>
            <a:endParaRPr kumimoji="1" lang="zh-CN" altLang="en-US" dirty="0"/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8490C884-A95E-EC89-78F4-28EB7F4D1468}"/>
              </a:ext>
            </a:extLst>
          </p:cNvPr>
          <p:cNvSpPr/>
          <p:nvPr/>
        </p:nvSpPr>
        <p:spPr>
          <a:xfrm>
            <a:off x="802086" y="5070108"/>
            <a:ext cx="1245376" cy="5632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DECODE</a:t>
            </a:r>
            <a:endParaRPr kumimoji="1" lang="zh-CN" altLang="en-US" dirty="0"/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2C57C233-8314-3E53-FE67-0A0A590F6C5B}"/>
              </a:ext>
            </a:extLst>
          </p:cNvPr>
          <p:cNvSpPr/>
          <p:nvPr/>
        </p:nvSpPr>
        <p:spPr>
          <a:xfrm>
            <a:off x="802086" y="5730901"/>
            <a:ext cx="1245376" cy="5632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EXECUTE</a:t>
            </a:r>
            <a:endParaRPr kumimoji="1"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60AE969-C6B0-8022-EF5F-9AD223C267CD}"/>
              </a:ext>
            </a:extLst>
          </p:cNvPr>
          <p:cNvSpPr/>
          <p:nvPr/>
        </p:nvSpPr>
        <p:spPr>
          <a:xfrm>
            <a:off x="9287124" y="2370797"/>
            <a:ext cx="449389" cy="1488550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右箭头 32">
            <a:extLst>
              <a:ext uri="{FF2B5EF4-FFF2-40B4-BE49-F238E27FC236}">
                <a16:creationId xmlns:a16="http://schemas.microsoft.com/office/drawing/2014/main" id="{87F4E5B1-479A-4466-F4AC-6F892CABCE92}"/>
              </a:ext>
            </a:extLst>
          </p:cNvPr>
          <p:cNvSpPr/>
          <p:nvPr/>
        </p:nvSpPr>
        <p:spPr>
          <a:xfrm>
            <a:off x="9395529" y="2908541"/>
            <a:ext cx="1147902" cy="2971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11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30ADD-5566-F6AE-8B6C-2AF542F0D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半闭框 3">
            <a:extLst>
              <a:ext uri="{FF2B5EF4-FFF2-40B4-BE49-F238E27FC236}">
                <a16:creationId xmlns:a16="http://schemas.microsoft.com/office/drawing/2014/main" id="{F9ADFD53-8C6F-8FF4-4431-B09A00DB8F69}"/>
              </a:ext>
            </a:extLst>
          </p:cNvPr>
          <p:cNvSpPr/>
          <p:nvPr/>
        </p:nvSpPr>
        <p:spPr>
          <a:xfrm rot="8100000">
            <a:off x="7587730" y="2372807"/>
            <a:ext cx="1368656" cy="1368656"/>
          </a:xfrm>
          <a:prstGeom prst="halfFrame">
            <a:avLst>
              <a:gd name="adj1" fmla="val 36223"/>
              <a:gd name="adj2" fmla="val 3563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09639D55-B655-F8E5-0E85-1A46E2549DBC}"/>
              </a:ext>
            </a:extLst>
          </p:cNvPr>
          <p:cNvSpPr/>
          <p:nvPr/>
        </p:nvSpPr>
        <p:spPr>
          <a:xfrm>
            <a:off x="251086" y="1252342"/>
            <a:ext cx="859768" cy="54575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PC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C02EC09-21B9-5F94-26CA-C3252BAF1FE9}"/>
              </a:ext>
            </a:extLst>
          </p:cNvPr>
          <p:cNvSpPr/>
          <p:nvPr/>
        </p:nvSpPr>
        <p:spPr>
          <a:xfrm>
            <a:off x="1516055" y="422644"/>
            <a:ext cx="1202250" cy="14949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ROM</a:t>
            </a:r>
            <a:endParaRPr kumimoji="1" lang="zh-CN" altLang="en-US" sz="1600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A94B9644-5EC1-4729-35D1-34717AE6C6DB}"/>
              </a:ext>
            </a:extLst>
          </p:cNvPr>
          <p:cNvSpPr/>
          <p:nvPr/>
        </p:nvSpPr>
        <p:spPr>
          <a:xfrm>
            <a:off x="3450313" y="342745"/>
            <a:ext cx="1099426" cy="72767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Instruction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DEED1A90-FF06-DFE5-380C-B52C06F8EA8D}"/>
              </a:ext>
            </a:extLst>
          </p:cNvPr>
          <p:cNvSpPr/>
          <p:nvPr/>
        </p:nvSpPr>
        <p:spPr>
          <a:xfrm>
            <a:off x="5912828" y="1976385"/>
            <a:ext cx="1110500" cy="5062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 Register</a:t>
            </a:r>
            <a:endParaRPr kumimoji="1" lang="zh-CN" altLang="en-US" sz="1600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29692469-391E-3287-A710-5D6FE25073B4}"/>
              </a:ext>
            </a:extLst>
          </p:cNvPr>
          <p:cNvSpPr/>
          <p:nvPr/>
        </p:nvSpPr>
        <p:spPr>
          <a:xfrm>
            <a:off x="5912828" y="2663682"/>
            <a:ext cx="1110500" cy="5062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B Register</a:t>
            </a:r>
            <a:endParaRPr kumimoji="1" lang="zh-CN" altLang="en-US" sz="1600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2BB497E5-0EF4-98F2-8B55-F3A93C45B487}"/>
              </a:ext>
            </a:extLst>
          </p:cNvPr>
          <p:cNvSpPr/>
          <p:nvPr/>
        </p:nvSpPr>
        <p:spPr>
          <a:xfrm>
            <a:off x="5912356" y="3532064"/>
            <a:ext cx="1110366" cy="13889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RAM</a:t>
            </a:r>
            <a:endParaRPr kumimoji="1" lang="zh-CN" altLang="en-US" sz="1600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B20A1AC-29AF-0ADB-92AB-B040B543314E}"/>
              </a:ext>
            </a:extLst>
          </p:cNvPr>
          <p:cNvSpPr/>
          <p:nvPr/>
        </p:nvSpPr>
        <p:spPr>
          <a:xfrm>
            <a:off x="10704688" y="1193945"/>
            <a:ext cx="1024071" cy="7276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Write(2)</a:t>
            </a:r>
          </a:p>
          <a:p>
            <a:pPr algn="ctr"/>
            <a:r>
              <a:rPr kumimoji="1" lang="en-US" altLang="zh-CN" sz="1600" dirty="0"/>
              <a:t>Register</a:t>
            </a:r>
            <a:endParaRPr kumimoji="1" lang="zh-CN" altLang="en-US" sz="1600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6A0E6935-E0A2-130F-4F74-F5AD3CCD95FF}"/>
              </a:ext>
            </a:extLst>
          </p:cNvPr>
          <p:cNvSpPr/>
          <p:nvPr/>
        </p:nvSpPr>
        <p:spPr>
          <a:xfrm>
            <a:off x="6042726" y="1075766"/>
            <a:ext cx="995672" cy="727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Opcode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3FBFC06E-FFCE-38FF-F74B-96EAE931EBB5}"/>
              </a:ext>
            </a:extLst>
          </p:cNvPr>
          <p:cNvSpPr/>
          <p:nvPr/>
        </p:nvSpPr>
        <p:spPr>
          <a:xfrm>
            <a:off x="3503461" y="2600761"/>
            <a:ext cx="974744" cy="7276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Ctrl</a:t>
            </a:r>
          </a:p>
          <a:p>
            <a:pPr algn="ctr"/>
            <a:r>
              <a:rPr kumimoji="1" lang="en-US" altLang="zh-CN" sz="1600" dirty="0"/>
              <a:t>Register</a:t>
            </a:r>
            <a:endParaRPr kumimoji="1" lang="zh-CN" altLang="en-US" sz="1600" dirty="0"/>
          </a:p>
        </p:txBody>
      </p:sp>
      <p:sp>
        <p:nvSpPr>
          <p:cNvPr id="16" name="斜纹 15">
            <a:extLst>
              <a:ext uri="{FF2B5EF4-FFF2-40B4-BE49-F238E27FC236}">
                <a16:creationId xmlns:a16="http://schemas.microsoft.com/office/drawing/2014/main" id="{841EBDD2-B378-9BE4-47F7-02758C604E02}"/>
              </a:ext>
            </a:extLst>
          </p:cNvPr>
          <p:cNvSpPr/>
          <p:nvPr/>
        </p:nvSpPr>
        <p:spPr>
          <a:xfrm rot="8100000" flipH="1" flipV="1">
            <a:off x="10879192" y="2531661"/>
            <a:ext cx="939657" cy="93965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892003C4-BADB-7AA4-CB07-5764ADBC5874}"/>
              </a:ext>
            </a:extLst>
          </p:cNvPr>
          <p:cNvSpPr/>
          <p:nvPr/>
        </p:nvSpPr>
        <p:spPr>
          <a:xfrm>
            <a:off x="6343819" y="3235494"/>
            <a:ext cx="222532" cy="230969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56869B98-2257-9FCA-E816-02017C1710D9}"/>
              </a:ext>
            </a:extLst>
          </p:cNvPr>
          <p:cNvSpPr/>
          <p:nvPr/>
        </p:nvSpPr>
        <p:spPr>
          <a:xfrm>
            <a:off x="7365927" y="2172694"/>
            <a:ext cx="864484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AD9160B0-BCC0-34A6-6574-72A9CCE04C5E}"/>
              </a:ext>
            </a:extLst>
          </p:cNvPr>
          <p:cNvSpPr/>
          <p:nvPr/>
        </p:nvSpPr>
        <p:spPr>
          <a:xfrm>
            <a:off x="7365927" y="2812784"/>
            <a:ext cx="864484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5" name="直角上箭头 24">
            <a:extLst>
              <a:ext uri="{FF2B5EF4-FFF2-40B4-BE49-F238E27FC236}">
                <a16:creationId xmlns:a16="http://schemas.microsoft.com/office/drawing/2014/main" id="{06FAC464-9C71-B48E-5F16-53420B418276}"/>
              </a:ext>
            </a:extLst>
          </p:cNvPr>
          <p:cNvSpPr/>
          <p:nvPr/>
        </p:nvSpPr>
        <p:spPr>
          <a:xfrm flipV="1">
            <a:off x="7244149" y="1395277"/>
            <a:ext cx="1436334" cy="452426"/>
          </a:xfrm>
          <a:prstGeom prst="bent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54E0D39A-8049-C544-A76E-DA143B60184C}"/>
              </a:ext>
            </a:extLst>
          </p:cNvPr>
          <p:cNvSpPr/>
          <p:nvPr/>
        </p:nvSpPr>
        <p:spPr>
          <a:xfrm>
            <a:off x="1197044" y="1439605"/>
            <a:ext cx="253105" cy="17123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DDA44E53-5567-40F4-D6A7-00BEB2B605BC}"/>
              </a:ext>
            </a:extLst>
          </p:cNvPr>
          <p:cNvSpPr/>
          <p:nvPr/>
        </p:nvSpPr>
        <p:spPr>
          <a:xfrm>
            <a:off x="2841456" y="655646"/>
            <a:ext cx="505263" cy="20881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8" name="直角上箭头 27">
            <a:extLst>
              <a:ext uri="{FF2B5EF4-FFF2-40B4-BE49-F238E27FC236}">
                <a16:creationId xmlns:a16="http://schemas.microsoft.com/office/drawing/2014/main" id="{D4ED157A-13AC-C62F-0A2A-EB783A3A186C}"/>
              </a:ext>
            </a:extLst>
          </p:cNvPr>
          <p:cNvSpPr/>
          <p:nvPr/>
        </p:nvSpPr>
        <p:spPr>
          <a:xfrm rot="5400000">
            <a:off x="5025283" y="713351"/>
            <a:ext cx="944776" cy="829368"/>
          </a:xfrm>
          <a:prstGeom prst="bentUpArrow">
            <a:avLst>
              <a:gd name="adj1" fmla="val 13781"/>
              <a:gd name="adj2" fmla="val 13919"/>
              <a:gd name="adj3" fmla="val 1280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9" name="直角上箭头 28">
            <a:extLst>
              <a:ext uri="{FF2B5EF4-FFF2-40B4-BE49-F238E27FC236}">
                <a16:creationId xmlns:a16="http://schemas.microsoft.com/office/drawing/2014/main" id="{28372FAD-70CC-0C83-91C8-497FA6EB68F9}"/>
              </a:ext>
            </a:extLst>
          </p:cNvPr>
          <p:cNvSpPr/>
          <p:nvPr/>
        </p:nvSpPr>
        <p:spPr>
          <a:xfrm flipV="1">
            <a:off x="7244149" y="594840"/>
            <a:ext cx="4083841" cy="452426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8EB55588-07C7-96C2-33F3-404458D26E89}"/>
              </a:ext>
            </a:extLst>
          </p:cNvPr>
          <p:cNvSpPr/>
          <p:nvPr/>
        </p:nvSpPr>
        <p:spPr>
          <a:xfrm>
            <a:off x="7365926" y="3690464"/>
            <a:ext cx="864484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2" name="下箭头 31">
            <a:extLst>
              <a:ext uri="{FF2B5EF4-FFF2-40B4-BE49-F238E27FC236}">
                <a16:creationId xmlns:a16="http://schemas.microsoft.com/office/drawing/2014/main" id="{0FA230D1-E956-D762-FB6E-12FC99C0AE51}"/>
              </a:ext>
            </a:extLst>
          </p:cNvPr>
          <p:cNvSpPr/>
          <p:nvPr/>
        </p:nvSpPr>
        <p:spPr>
          <a:xfrm>
            <a:off x="11105458" y="2057209"/>
            <a:ext cx="222532" cy="23096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49" name="右箭头 48">
            <a:extLst>
              <a:ext uri="{FF2B5EF4-FFF2-40B4-BE49-F238E27FC236}">
                <a16:creationId xmlns:a16="http://schemas.microsoft.com/office/drawing/2014/main" id="{8969FC92-A932-887B-35C4-E84CF7E22CE6}"/>
              </a:ext>
            </a:extLst>
          </p:cNvPr>
          <p:cNvSpPr/>
          <p:nvPr/>
        </p:nvSpPr>
        <p:spPr>
          <a:xfrm>
            <a:off x="5296012" y="2172695"/>
            <a:ext cx="456060" cy="259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0" name="右箭头 49">
            <a:extLst>
              <a:ext uri="{FF2B5EF4-FFF2-40B4-BE49-F238E27FC236}">
                <a16:creationId xmlns:a16="http://schemas.microsoft.com/office/drawing/2014/main" id="{C09C32DE-32E4-DF71-4BE5-E4178D4AAAAD}"/>
              </a:ext>
            </a:extLst>
          </p:cNvPr>
          <p:cNvSpPr/>
          <p:nvPr/>
        </p:nvSpPr>
        <p:spPr>
          <a:xfrm>
            <a:off x="5296012" y="2784396"/>
            <a:ext cx="456972" cy="259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1" name="右箭头 50">
            <a:extLst>
              <a:ext uri="{FF2B5EF4-FFF2-40B4-BE49-F238E27FC236}">
                <a16:creationId xmlns:a16="http://schemas.microsoft.com/office/drawing/2014/main" id="{0CF8E66D-429C-82C2-3242-6280E4250B36}"/>
              </a:ext>
            </a:extLst>
          </p:cNvPr>
          <p:cNvSpPr/>
          <p:nvPr/>
        </p:nvSpPr>
        <p:spPr>
          <a:xfrm>
            <a:off x="5294866" y="4506822"/>
            <a:ext cx="456972" cy="259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3" name="右箭头 52">
            <a:extLst>
              <a:ext uri="{FF2B5EF4-FFF2-40B4-BE49-F238E27FC236}">
                <a16:creationId xmlns:a16="http://schemas.microsoft.com/office/drawing/2014/main" id="{CEB5FD82-BCE6-FC90-2949-D6E2C9FDCD82}"/>
              </a:ext>
            </a:extLst>
          </p:cNvPr>
          <p:cNvSpPr/>
          <p:nvPr/>
        </p:nvSpPr>
        <p:spPr>
          <a:xfrm>
            <a:off x="11539881" y="2934854"/>
            <a:ext cx="241732" cy="134747"/>
          </a:xfrm>
          <a:prstGeom prst="rightArrow">
            <a:avLst>
              <a:gd name="adj1" fmla="val 99557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2" name="直角上箭头 51">
            <a:extLst>
              <a:ext uri="{FF2B5EF4-FFF2-40B4-BE49-F238E27FC236}">
                <a16:creationId xmlns:a16="http://schemas.microsoft.com/office/drawing/2014/main" id="{EDEDED9B-54B1-220B-FA94-E38BA428E795}"/>
              </a:ext>
            </a:extLst>
          </p:cNvPr>
          <p:cNvSpPr/>
          <p:nvPr/>
        </p:nvSpPr>
        <p:spPr>
          <a:xfrm rot="5400000" flipV="1">
            <a:off x="7174187" y="1055536"/>
            <a:ext cx="2728108" cy="6486744"/>
          </a:xfrm>
          <a:prstGeom prst="bentUpArrow">
            <a:avLst>
              <a:gd name="adj1" fmla="val 4948"/>
              <a:gd name="adj2" fmla="val 2594"/>
              <a:gd name="adj3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8" name="上下箭头 47">
            <a:extLst>
              <a:ext uri="{FF2B5EF4-FFF2-40B4-BE49-F238E27FC236}">
                <a16:creationId xmlns:a16="http://schemas.microsoft.com/office/drawing/2014/main" id="{04C49324-7DC7-A5EF-A8B4-2447C63ADCF9}"/>
              </a:ext>
            </a:extLst>
          </p:cNvPr>
          <p:cNvSpPr/>
          <p:nvPr/>
        </p:nvSpPr>
        <p:spPr>
          <a:xfrm>
            <a:off x="5177626" y="2232232"/>
            <a:ext cx="149766" cy="3430730"/>
          </a:xfrm>
          <a:prstGeom prst="upDownArrow">
            <a:avLst>
              <a:gd name="adj1" fmla="val 96352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EEADA72B-C93C-2CE1-D061-B3BD2E83D281}"/>
              </a:ext>
            </a:extLst>
          </p:cNvPr>
          <p:cNvSpPr/>
          <p:nvPr/>
        </p:nvSpPr>
        <p:spPr>
          <a:xfrm>
            <a:off x="3511131" y="1470402"/>
            <a:ext cx="959405" cy="727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Cond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55" name="下箭头 54">
            <a:extLst>
              <a:ext uri="{FF2B5EF4-FFF2-40B4-BE49-F238E27FC236}">
                <a16:creationId xmlns:a16="http://schemas.microsoft.com/office/drawing/2014/main" id="{4887CBC7-E924-19DF-A071-FEB0094EDBAA}"/>
              </a:ext>
            </a:extLst>
          </p:cNvPr>
          <p:cNvSpPr/>
          <p:nvPr/>
        </p:nvSpPr>
        <p:spPr>
          <a:xfrm>
            <a:off x="3884414" y="1154928"/>
            <a:ext cx="222532" cy="23096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56" name="下箭头 55">
            <a:extLst>
              <a:ext uri="{FF2B5EF4-FFF2-40B4-BE49-F238E27FC236}">
                <a16:creationId xmlns:a16="http://schemas.microsoft.com/office/drawing/2014/main" id="{F3104965-68BB-CAB5-475C-1122F9BE2079}"/>
              </a:ext>
            </a:extLst>
          </p:cNvPr>
          <p:cNvSpPr/>
          <p:nvPr/>
        </p:nvSpPr>
        <p:spPr>
          <a:xfrm>
            <a:off x="3888760" y="2282217"/>
            <a:ext cx="222532" cy="2309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57" name="直角上箭头 56">
            <a:extLst>
              <a:ext uri="{FF2B5EF4-FFF2-40B4-BE49-F238E27FC236}">
                <a16:creationId xmlns:a16="http://schemas.microsoft.com/office/drawing/2014/main" id="{C2D85CF1-6794-AD02-3F2C-1CDDCC1BC2E0}"/>
              </a:ext>
            </a:extLst>
          </p:cNvPr>
          <p:cNvSpPr/>
          <p:nvPr/>
        </p:nvSpPr>
        <p:spPr>
          <a:xfrm flipH="1">
            <a:off x="498764" y="1976386"/>
            <a:ext cx="2851611" cy="1168657"/>
          </a:xfrm>
          <a:prstGeom prst="bentUpArrow">
            <a:avLst>
              <a:gd name="adj1" fmla="val 9749"/>
              <a:gd name="adj2" fmla="val 12217"/>
              <a:gd name="adj3" fmla="val 1468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E0582FB8-0F0D-C048-9B7F-EEAD55E70EAB}"/>
              </a:ext>
            </a:extLst>
          </p:cNvPr>
          <p:cNvSpPr/>
          <p:nvPr/>
        </p:nvSpPr>
        <p:spPr>
          <a:xfrm>
            <a:off x="663072" y="3690464"/>
            <a:ext cx="1268365" cy="52038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FETCH</a:t>
            </a:r>
            <a:endParaRPr kumimoji="1" lang="zh-CN" altLang="en-US" sz="1600" dirty="0"/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CB59AEC8-4CC4-9FE7-2D8A-D81B8FDF59D9}"/>
              </a:ext>
            </a:extLst>
          </p:cNvPr>
          <p:cNvSpPr/>
          <p:nvPr/>
        </p:nvSpPr>
        <p:spPr>
          <a:xfrm>
            <a:off x="650151" y="4355886"/>
            <a:ext cx="1281662" cy="5203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DECODE</a:t>
            </a:r>
            <a:endParaRPr kumimoji="1" lang="zh-CN" altLang="en-US" sz="1600" dirty="0"/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0E04E7B4-6B82-CDDB-2B57-07B054214E51}"/>
              </a:ext>
            </a:extLst>
          </p:cNvPr>
          <p:cNvSpPr/>
          <p:nvPr/>
        </p:nvSpPr>
        <p:spPr>
          <a:xfrm>
            <a:off x="650151" y="5016679"/>
            <a:ext cx="1281662" cy="5203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EXECUTE</a:t>
            </a:r>
            <a:endParaRPr kumimoji="1" lang="zh-CN" altLang="en-US" sz="16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80F2833-9E73-F3A7-846E-C68E5DECE062}"/>
              </a:ext>
            </a:extLst>
          </p:cNvPr>
          <p:cNvSpPr/>
          <p:nvPr/>
        </p:nvSpPr>
        <p:spPr>
          <a:xfrm>
            <a:off x="8871214" y="2409196"/>
            <a:ext cx="357623" cy="118458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3" name="右箭头 32">
            <a:extLst>
              <a:ext uri="{FF2B5EF4-FFF2-40B4-BE49-F238E27FC236}">
                <a16:creationId xmlns:a16="http://schemas.microsoft.com/office/drawing/2014/main" id="{8B4696B5-8B74-B67E-EBB5-80A63C7F10A5}"/>
              </a:ext>
            </a:extLst>
          </p:cNvPr>
          <p:cNvSpPr/>
          <p:nvPr/>
        </p:nvSpPr>
        <p:spPr>
          <a:xfrm>
            <a:off x="8966631" y="3069601"/>
            <a:ext cx="367809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2" name="圆角矩形 13">
            <a:extLst>
              <a:ext uri="{FF2B5EF4-FFF2-40B4-BE49-F238E27FC236}">
                <a16:creationId xmlns:a16="http://schemas.microsoft.com/office/drawing/2014/main" id="{6ADE5F32-18FE-FAC5-171C-D0E5904C420A}"/>
              </a:ext>
            </a:extLst>
          </p:cNvPr>
          <p:cNvSpPr/>
          <p:nvPr/>
        </p:nvSpPr>
        <p:spPr>
          <a:xfrm>
            <a:off x="9382811" y="2643992"/>
            <a:ext cx="995672" cy="7276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Output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3" name="右箭头 32">
            <a:extLst>
              <a:ext uri="{FF2B5EF4-FFF2-40B4-BE49-F238E27FC236}">
                <a16:creationId xmlns:a16="http://schemas.microsoft.com/office/drawing/2014/main" id="{99E55EF3-760C-B35F-3B00-AA7584787E26}"/>
              </a:ext>
            </a:extLst>
          </p:cNvPr>
          <p:cNvSpPr/>
          <p:nvPr/>
        </p:nvSpPr>
        <p:spPr>
          <a:xfrm>
            <a:off x="10500679" y="2900482"/>
            <a:ext cx="367809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5" name="圆角矩形 12">
            <a:extLst>
              <a:ext uri="{FF2B5EF4-FFF2-40B4-BE49-F238E27FC236}">
                <a16:creationId xmlns:a16="http://schemas.microsoft.com/office/drawing/2014/main" id="{9C3EB20F-F9F1-F415-04C5-FD9E4EF7B9E3}"/>
              </a:ext>
            </a:extLst>
          </p:cNvPr>
          <p:cNvSpPr/>
          <p:nvPr/>
        </p:nvSpPr>
        <p:spPr>
          <a:xfrm>
            <a:off x="6028526" y="202657"/>
            <a:ext cx="1024071" cy="72767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Write</a:t>
            </a:r>
          </a:p>
          <a:p>
            <a:pPr algn="ctr"/>
            <a:r>
              <a:rPr kumimoji="1" lang="en-US" altLang="zh-CN" sz="1600" dirty="0"/>
              <a:t>Register</a:t>
            </a:r>
            <a:endParaRPr kumimoji="1" lang="zh-CN" altLang="en-US" sz="1600" dirty="0"/>
          </a:p>
        </p:txBody>
      </p:sp>
      <p:sp>
        <p:nvSpPr>
          <p:cNvPr id="11" name="右箭头 26">
            <a:extLst>
              <a:ext uri="{FF2B5EF4-FFF2-40B4-BE49-F238E27FC236}">
                <a16:creationId xmlns:a16="http://schemas.microsoft.com/office/drawing/2014/main" id="{0C975D71-8C90-41D5-1B09-F6851AFADCD1}"/>
              </a:ext>
            </a:extLst>
          </p:cNvPr>
          <p:cNvSpPr/>
          <p:nvPr/>
        </p:nvSpPr>
        <p:spPr>
          <a:xfrm>
            <a:off x="4672363" y="536724"/>
            <a:ext cx="1239993" cy="20881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圆角矩形 8">
            <a:extLst>
              <a:ext uri="{FF2B5EF4-FFF2-40B4-BE49-F238E27FC236}">
                <a16:creationId xmlns:a16="http://schemas.microsoft.com/office/drawing/2014/main" id="{1A90BA51-6C17-520E-F67F-E04549A60FB9}"/>
              </a:ext>
            </a:extLst>
          </p:cNvPr>
          <p:cNvSpPr/>
          <p:nvPr/>
        </p:nvSpPr>
        <p:spPr>
          <a:xfrm>
            <a:off x="7369618" y="1776762"/>
            <a:ext cx="737006" cy="41598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A  Risk</a:t>
            </a:r>
          </a:p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Register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27AB7A52-A7CD-81AF-8249-C32D799C85E2}"/>
              </a:ext>
            </a:extLst>
          </p:cNvPr>
          <p:cNvCxnSpPr>
            <a:endCxn id="17" idx="1"/>
          </p:cNvCxnSpPr>
          <p:nvPr/>
        </p:nvCxnSpPr>
        <p:spPr>
          <a:xfrm>
            <a:off x="4690384" y="840866"/>
            <a:ext cx="2679234" cy="11438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0B68C7DF-D551-72C2-D3AB-D0338B9CE670}"/>
              </a:ext>
            </a:extLst>
          </p:cNvPr>
          <p:cNvCxnSpPr>
            <a:endCxn id="17" idx="0"/>
          </p:cNvCxnSpPr>
          <p:nvPr/>
        </p:nvCxnSpPr>
        <p:spPr>
          <a:xfrm rot="16200000" flipH="1">
            <a:off x="6918952" y="957593"/>
            <a:ext cx="1045178" cy="5931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8">
            <a:extLst>
              <a:ext uri="{FF2B5EF4-FFF2-40B4-BE49-F238E27FC236}">
                <a16:creationId xmlns:a16="http://schemas.microsoft.com/office/drawing/2014/main" id="{7D177AAC-90E3-B3E5-6857-8600C3F19D12}"/>
              </a:ext>
            </a:extLst>
          </p:cNvPr>
          <p:cNvSpPr/>
          <p:nvPr/>
        </p:nvSpPr>
        <p:spPr>
          <a:xfrm>
            <a:off x="7368667" y="2415071"/>
            <a:ext cx="737006" cy="41598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B Risk</a:t>
            </a:r>
          </a:p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Register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02FA11D3-E7D6-9965-98D4-E141347407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12872" y="1207289"/>
            <a:ext cx="620027" cy="3462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C953CFBF-529B-45E0-0F1D-A1A503D41418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5654606" y="1878862"/>
            <a:ext cx="4226041" cy="1492808"/>
          </a:xfrm>
          <a:prstGeom prst="curvedConnector4">
            <a:avLst>
              <a:gd name="adj1" fmla="val 44110"/>
              <a:gd name="adj2" fmla="val 115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2">
            <a:extLst>
              <a:ext uri="{FF2B5EF4-FFF2-40B4-BE49-F238E27FC236}">
                <a16:creationId xmlns:a16="http://schemas.microsoft.com/office/drawing/2014/main" id="{49FECA4C-DB8B-2F4F-4DCA-B7C763C048C9}"/>
              </a:ext>
            </a:extLst>
          </p:cNvPr>
          <p:cNvSpPr/>
          <p:nvPr/>
        </p:nvSpPr>
        <p:spPr>
          <a:xfrm rot="10800000">
            <a:off x="8953904" y="2755568"/>
            <a:ext cx="367809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40" name="圆角矩形 8">
            <a:extLst>
              <a:ext uri="{FF2B5EF4-FFF2-40B4-BE49-F238E27FC236}">
                <a16:creationId xmlns:a16="http://schemas.microsoft.com/office/drawing/2014/main" id="{F9403351-EDF1-A337-13FE-D410BCF8D4E2}"/>
              </a:ext>
            </a:extLst>
          </p:cNvPr>
          <p:cNvSpPr/>
          <p:nvPr/>
        </p:nvSpPr>
        <p:spPr>
          <a:xfrm>
            <a:off x="4715480" y="1690447"/>
            <a:ext cx="851058" cy="41598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B Transmit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4" name="圆角矩形 8">
            <a:extLst>
              <a:ext uri="{FF2B5EF4-FFF2-40B4-BE49-F238E27FC236}">
                <a16:creationId xmlns:a16="http://schemas.microsoft.com/office/drawing/2014/main" id="{02D7CA0E-D0D9-4D67-4471-4A532F2ECB61}"/>
              </a:ext>
            </a:extLst>
          </p:cNvPr>
          <p:cNvSpPr/>
          <p:nvPr/>
        </p:nvSpPr>
        <p:spPr>
          <a:xfrm>
            <a:off x="7222403" y="3244881"/>
            <a:ext cx="878341" cy="41598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Ram Risk</a:t>
            </a:r>
          </a:p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Register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5" name="圆角矩形 59">
            <a:extLst>
              <a:ext uri="{FF2B5EF4-FFF2-40B4-BE49-F238E27FC236}">
                <a16:creationId xmlns:a16="http://schemas.microsoft.com/office/drawing/2014/main" id="{F6E330B5-6583-0CAC-3F33-3D49FD46857E}"/>
              </a:ext>
            </a:extLst>
          </p:cNvPr>
          <p:cNvSpPr/>
          <p:nvPr/>
        </p:nvSpPr>
        <p:spPr>
          <a:xfrm>
            <a:off x="642907" y="5662962"/>
            <a:ext cx="1281662" cy="5203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WRITEBACK</a:t>
            </a:r>
            <a:endParaRPr kumimoji="1" lang="zh-CN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F70C42-CA3F-609E-7CF2-F93AB0DE04BB}"/>
              </a:ext>
            </a:extLst>
          </p:cNvPr>
          <p:cNvSpPr txBox="1"/>
          <p:nvPr/>
        </p:nvSpPr>
        <p:spPr>
          <a:xfrm>
            <a:off x="2841456" y="42108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原方案</a:t>
            </a:r>
            <a:r>
              <a:rPr lang="zh-CN" altLang="en-US" dirty="0"/>
              <a:t>（未使用）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0203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AFB3C-04D4-9CAF-F5DE-C66D78F75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半闭框 3">
            <a:extLst>
              <a:ext uri="{FF2B5EF4-FFF2-40B4-BE49-F238E27FC236}">
                <a16:creationId xmlns:a16="http://schemas.microsoft.com/office/drawing/2014/main" id="{4125BC87-769A-9D93-3B7F-CCEA8016EC21}"/>
              </a:ext>
            </a:extLst>
          </p:cNvPr>
          <p:cNvSpPr/>
          <p:nvPr/>
        </p:nvSpPr>
        <p:spPr>
          <a:xfrm rot="8100000">
            <a:off x="7587730" y="2372807"/>
            <a:ext cx="1368656" cy="1368656"/>
          </a:xfrm>
          <a:prstGeom prst="halfFrame">
            <a:avLst>
              <a:gd name="adj1" fmla="val 36223"/>
              <a:gd name="adj2" fmla="val 3563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F738E408-AA51-D4EB-1C2A-F330B9307E92}"/>
              </a:ext>
            </a:extLst>
          </p:cNvPr>
          <p:cNvSpPr/>
          <p:nvPr/>
        </p:nvSpPr>
        <p:spPr>
          <a:xfrm>
            <a:off x="251086" y="1252342"/>
            <a:ext cx="859768" cy="54575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PC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2C2CE2D5-D9D6-B8F1-ED60-C0567FE7E554}"/>
              </a:ext>
            </a:extLst>
          </p:cNvPr>
          <p:cNvSpPr/>
          <p:nvPr/>
        </p:nvSpPr>
        <p:spPr>
          <a:xfrm>
            <a:off x="1516055" y="422644"/>
            <a:ext cx="1202250" cy="14949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ROM</a:t>
            </a:r>
            <a:endParaRPr kumimoji="1" lang="zh-CN" altLang="en-US" sz="1600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826455C0-ACDB-68AB-EB87-F5C945848110}"/>
              </a:ext>
            </a:extLst>
          </p:cNvPr>
          <p:cNvSpPr/>
          <p:nvPr/>
        </p:nvSpPr>
        <p:spPr>
          <a:xfrm>
            <a:off x="3450313" y="342745"/>
            <a:ext cx="1099426" cy="72767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Instruction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360FF5D9-6CBC-5D13-804C-4521D35F2193}"/>
              </a:ext>
            </a:extLst>
          </p:cNvPr>
          <p:cNvSpPr/>
          <p:nvPr/>
        </p:nvSpPr>
        <p:spPr>
          <a:xfrm>
            <a:off x="5912827" y="1976385"/>
            <a:ext cx="1139479" cy="5062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 Register</a:t>
            </a:r>
            <a:endParaRPr kumimoji="1" lang="zh-CN" altLang="en-US" sz="1600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B12AB1E-DEF0-3106-941F-7518293D41BA}"/>
              </a:ext>
            </a:extLst>
          </p:cNvPr>
          <p:cNvSpPr/>
          <p:nvPr/>
        </p:nvSpPr>
        <p:spPr>
          <a:xfrm>
            <a:off x="5912828" y="2663682"/>
            <a:ext cx="1159598" cy="5062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B Register</a:t>
            </a:r>
            <a:endParaRPr kumimoji="1" lang="zh-CN" altLang="en-US" sz="1600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19D17A43-C5B5-745E-0448-629CF095A484}"/>
              </a:ext>
            </a:extLst>
          </p:cNvPr>
          <p:cNvSpPr/>
          <p:nvPr/>
        </p:nvSpPr>
        <p:spPr>
          <a:xfrm>
            <a:off x="5912356" y="3532064"/>
            <a:ext cx="1110366" cy="13889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RAM</a:t>
            </a:r>
            <a:endParaRPr kumimoji="1" lang="zh-CN" altLang="en-US" sz="1600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6EE53DEE-72A2-9B68-A74F-9A7451E0F309}"/>
              </a:ext>
            </a:extLst>
          </p:cNvPr>
          <p:cNvSpPr/>
          <p:nvPr/>
        </p:nvSpPr>
        <p:spPr>
          <a:xfrm>
            <a:off x="10112762" y="1184100"/>
            <a:ext cx="2013490" cy="7276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Write_Enable_Delay</a:t>
            </a:r>
            <a:endParaRPr kumimoji="1" lang="en-US" altLang="zh-CN" sz="1600" dirty="0"/>
          </a:p>
          <a:p>
            <a:pPr algn="ctr"/>
            <a:r>
              <a:rPr kumimoji="1" lang="en-US" altLang="zh-CN" sz="1600" dirty="0"/>
              <a:t>Register</a:t>
            </a:r>
            <a:endParaRPr kumimoji="1" lang="zh-CN" altLang="en-US" sz="1600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EAE53ABB-1072-C104-50C6-20AC373F940A}"/>
              </a:ext>
            </a:extLst>
          </p:cNvPr>
          <p:cNvSpPr/>
          <p:nvPr/>
        </p:nvSpPr>
        <p:spPr>
          <a:xfrm>
            <a:off x="6042726" y="1075766"/>
            <a:ext cx="995672" cy="727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Opcode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9D857E9-24D5-DCE8-D368-D1D35A70E51E}"/>
              </a:ext>
            </a:extLst>
          </p:cNvPr>
          <p:cNvSpPr/>
          <p:nvPr/>
        </p:nvSpPr>
        <p:spPr>
          <a:xfrm>
            <a:off x="3198663" y="2600761"/>
            <a:ext cx="974744" cy="7276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Ctrl</a:t>
            </a:r>
          </a:p>
          <a:p>
            <a:pPr algn="ctr"/>
            <a:r>
              <a:rPr kumimoji="1" lang="en-US" altLang="zh-CN" sz="1600" dirty="0"/>
              <a:t>Register</a:t>
            </a:r>
            <a:endParaRPr kumimoji="1" lang="zh-CN" altLang="en-US" sz="1600" dirty="0"/>
          </a:p>
        </p:txBody>
      </p:sp>
      <p:sp>
        <p:nvSpPr>
          <p:cNvPr id="16" name="斜纹 15">
            <a:extLst>
              <a:ext uri="{FF2B5EF4-FFF2-40B4-BE49-F238E27FC236}">
                <a16:creationId xmlns:a16="http://schemas.microsoft.com/office/drawing/2014/main" id="{35A09852-88AA-CB9D-9031-0D97EAA670CA}"/>
              </a:ext>
            </a:extLst>
          </p:cNvPr>
          <p:cNvSpPr/>
          <p:nvPr/>
        </p:nvSpPr>
        <p:spPr>
          <a:xfrm rot="8100000" flipH="1" flipV="1">
            <a:off x="10879192" y="2531661"/>
            <a:ext cx="939657" cy="93965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96424ECE-27BC-B300-4B5C-543C5A07C43D}"/>
              </a:ext>
            </a:extLst>
          </p:cNvPr>
          <p:cNvSpPr/>
          <p:nvPr/>
        </p:nvSpPr>
        <p:spPr>
          <a:xfrm>
            <a:off x="6343819" y="3235494"/>
            <a:ext cx="222532" cy="230969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A47A3A2F-2089-A6C3-0A86-0218597DDD64}"/>
              </a:ext>
            </a:extLst>
          </p:cNvPr>
          <p:cNvSpPr/>
          <p:nvPr/>
        </p:nvSpPr>
        <p:spPr>
          <a:xfrm>
            <a:off x="7365927" y="2172694"/>
            <a:ext cx="864484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E44A3680-35DC-B4B5-A934-3289ACB2B00B}"/>
              </a:ext>
            </a:extLst>
          </p:cNvPr>
          <p:cNvSpPr/>
          <p:nvPr/>
        </p:nvSpPr>
        <p:spPr>
          <a:xfrm>
            <a:off x="7365927" y="2812784"/>
            <a:ext cx="864484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5" name="直角上箭头 24">
            <a:extLst>
              <a:ext uri="{FF2B5EF4-FFF2-40B4-BE49-F238E27FC236}">
                <a16:creationId xmlns:a16="http://schemas.microsoft.com/office/drawing/2014/main" id="{906F9826-70E7-0CCA-F4F1-0CA0849B2866}"/>
              </a:ext>
            </a:extLst>
          </p:cNvPr>
          <p:cNvSpPr/>
          <p:nvPr/>
        </p:nvSpPr>
        <p:spPr>
          <a:xfrm flipV="1">
            <a:off x="7244149" y="1395277"/>
            <a:ext cx="1436334" cy="452426"/>
          </a:xfrm>
          <a:prstGeom prst="bent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1AA0EC3A-02A9-98EF-46BD-B60602EB4423}"/>
              </a:ext>
            </a:extLst>
          </p:cNvPr>
          <p:cNvSpPr/>
          <p:nvPr/>
        </p:nvSpPr>
        <p:spPr>
          <a:xfrm>
            <a:off x="1197044" y="1439605"/>
            <a:ext cx="253105" cy="17123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0A3EDF68-26B8-3687-1B04-C78A066E1509}"/>
              </a:ext>
            </a:extLst>
          </p:cNvPr>
          <p:cNvSpPr/>
          <p:nvPr/>
        </p:nvSpPr>
        <p:spPr>
          <a:xfrm>
            <a:off x="2841456" y="655646"/>
            <a:ext cx="505263" cy="20881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8" name="直角上箭头 27">
            <a:extLst>
              <a:ext uri="{FF2B5EF4-FFF2-40B4-BE49-F238E27FC236}">
                <a16:creationId xmlns:a16="http://schemas.microsoft.com/office/drawing/2014/main" id="{DF1EAD87-E199-80E4-FD72-13A2B3DA8CF1}"/>
              </a:ext>
            </a:extLst>
          </p:cNvPr>
          <p:cNvSpPr/>
          <p:nvPr/>
        </p:nvSpPr>
        <p:spPr>
          <a:xfrm rot="5400000">
            <a:off x="5025283" y="713351"/>
            <a:ext cx="944776" cy="829368"/>
          </a:xfrm>
          <a:prstGeom prst="bentUpArrow">
            <a:avLst>
              <a:gd name="adj1" fmla="val 13781"/>
              <a:gd name="adj2" fmla="val 13919"/>
              <a:gd name="adj3" fmla="val 1280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9" name="直角上箭头 28">
            <a:extLst>
              <a:ext uri="{FF2B5EF4-FFF2-40B4-BE49-F238E27FC236}">
                <a16:creationId xmlns:a16="http://schemas.microsoft.com/office/drawing/2014/main" id="{80DD8FF6-7B76-9616-B8E3-CEF89718323F}"/>
              </a:ext>
            </a:extLst>
          </p:cNvPr>
          <p:cNvSpPr/>
          <p:nvPr/>
        </p:nvSpPr>
        <p:spPr>
          <a:xfrm flipV="1">
            <a:off x="7581030" y="594840"/>
            <a:ext cx="3746960" cy="452426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DA9E45BF-EBA4-DE69-4AA1-CC6E2B78B24F}"/>
              </a:ext>
            </a:extLst>
          </p:cNvPr>
          <p:cNvSpPr/>
          <p:nvPr/>
        </p:nvSpPr>
        <p:spPr>
          <a:xfrm>
            <a:off x="7365926" y="3690464"/>
            <a:ext cx="864484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2" name="下箭头 31">
            <a:extLst>
              <a:ext uri="{FF2B5EF4-FFF2-40B4-BE49-F238E27FC236}">
                <a16:creationId xmlns:a16="http://schemas.microsoft.com/office/drawing/2014/main" id="{200DD7E0-4657-CDE6-6B40-4B2DB53ADDFC}"/>
              </a:ext>
            </a:extLst>
          </p:cNvPr>
          <p:cNvSpPr/>
          <p:nvPr/>
        </p:nvSpPr>
        <p:spPr>
          <a:xfrm>
            <a:off x="11105458" y="2057209"/>
            <a:ext cx="222532" cy="23096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49" name="右箭头 48">
            <a:extLst>
              <a:ext uri="{FF2B5EF4-FFF2-40B4-BE49-F238E27FC236}">
                <a16:creationId xmlns:a16="http://schemas.microsoft.com/office/drawing/2014/main" id="{2E874A21-0E96-1999-B1A0-991608343D0E}"/>
              </a:ext>
            </a:extLst>
          </p:cNvPr>
          <p:cNvSpPr/>
          <p:nvPr/>
        </p:nvSpPr>
        <p:spPr>
          <a:xfrm>
            <a:off x="5296012" y="2172695"/>
            <a:ext cx="456060" cy="259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0" name="右箭头 49">
            <a:extLst>
              <a:ext uri="{FF2B5EF4-FFF2-40B4-BE49-F238E27FC236}">
                <a16:creationId xmlns:a16="http://schemas.microsoft.com/office/drawing/2014/main" id="{B6CEA51F-7EF9-88B8-1E6A-3886039A76E4}"/>
              </a:ext>
            </a:extLst>
          </p:cNvPr>
          <p:cNvSpPr/>
          <p:nvPr/>
        </p:nvSpPr>
        <p:spPr>
          <a:xfrm>
            <a:off x="5296012" y="2784396"/>
            <a:ext cx="456972" cy="259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1" name="右箭头 50">
            <a:extLst>
              <a:ext uri="{FF2B5EF4-FFF2-40B4-BE49-F238E27FC236}">
                <a16:creationId xmlns:a16="http://schemas.microsoft.com/office/drawing/2014/main" id="{2215579E-67AC-EFF1-07D9-91C59284C08B}"/>
              </a:ext>
            </a:extLst>
          </p:cNvPr>
          <p:cNvSpPr/>
          <p:nvPr/>
        </p:nvSpPr>
        <p:spPr>
          <a:xfrm>
            <a:off x="5294866" y="4506822"/>
            <a:ext cx="456972" cy="259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3" name="右箭头 52">
            <a:extLst>
              <a:ext uri="{FF2B5EF4-FFF2-40B4-BE49-F238E27FC236}">
                <a16:creationId xmlns:a16="http://schemas.microsoft.com/office/drawing/2014/main" id="{2C6883A9-A341-0C3B-928A-A12620099DED}"/>
              </a:ext>
            </a:extLst>
          </p:cNvPr>
          <p:cNvSpPr/>
          <p:nvPr/>
        </p:nvSpPr>
        <p:spPr>
          <a:xfrm>
            <a:off x="11539881" y="2934854"/>
            <a:ext cx="241732" cy="134747"/>
          </a:xfrm>
          <a:prstGeom prst="rightArrow">
            <a:avLst>
              <a:gd name="adj1" fmla="val 99557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2" name="直角上箭头 51">
            <a:extLst>
              <a:ext uri="{FF2B5EF4-FFF2-40B4-BE49-F238E27FC236}">
                <a16:creationId xmlns:a16="http://schemas.microsoft.com/office/drawing/2014/main" id="{3DFCAABD-CE53-A040-FC52-36AA71EA057E}"/>
              </a:ext>
            </a:extLst>
          </p:cNvPr>
          <p:cNvSpPr/>
          <p:nvPr/>
        </p:nvSpPr>
        <p:spPr>
          <a:xfrm rot="5400000" flipV="1">
            <a:off x="7174187" y="1055536"/>
            <a:ext cx="2728108" cy="6486744"/>
          </a:xfrm>
          <a:prstGeom prst="bentUpArrow">
            <a:avLst>
              <a:gd name="adj1" fmla="val 4948"/>
              <a:gd name="adj2" fmla="val 2594"/>
              <a:gd name="adj3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8" name="上下箭头 47">
            <a:extLst>
              <a:ext uri="{FF2B5EF4-FFF2-40B4-BE49-F238E27FC236}">
                <a16:creationId xmlns:a16="http://schemas.microsoft.com/office/drawing/2014/main" id="{8937D603-D699-9E0F-69F8-4ADE47CFE5BD}"/>
              </a:ext>
            </a:extLst>
          </p:cNvPr>
          <p:cNvSpPr/>
          <p:nvPr/>
        </p:nvSpPr>
        <p:spPr>
          <a:xfrm>
            <a:off x="5177626" y="2232232"/>
            <a:ext cx="149766" cy="3430730"/>
          </a:xfrm>
          <a:prstGeom prst="upDownArrow">
            <a:avLst>
              <a:gd name="adj1" fmla="val 96352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2633C9B6-124E-A86B-C35C-6EB8A69513F5}"/>
              </a:ext>
            </a:extLst>
          </p:cNvPr>
          <p:cNvSpPr/>
          <p:nvPr/>
        </p:nvSpPr>
        <p:spPr>
          <a:xfrm>
            <a:off x="3206333" y="1470402"/>
            <a:ext cx="959405" cy="727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Cond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55" name="下箭头 54">
            <a:extLst>
              <a:ext uri="{FF2B5EF4-FFF2-40B4-BE49-F238E27FC236}">
                <a16:creationId xmlns:a16="http://schemas.microsoft.com/office/drawing/2014/main" id="{104572D0-4DFD-E2A6-5267-82CB6C00DC48}"/>
              </a:ext>
            </a:extLst>
          </p:cNvPr>
          <p:cNvSpPr/>
          <p:nvPr/>
        </p:nvSpPr>
        <p:spPr>
          <a:xfrm>
            <a:off x="3585711" y="1164308"/>
            <a:ext cx="222532" cy="23096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56" name="下箭头 55">
            <a:extLst>
              <a:ext uri="{FF2B5EF4-FFF2-40B4-BE49-F238E27FC236}">
                <a16:creationId xmlns:a16="http://schemas.microsoft.com/office/drawing/2014/main" id="{BF85882F-3E46-22B4-FA25-4F1F83DFFAD4}"/>
              </a:ext>
            </a:extLst>
          </p:cNvPr>
          <p:cNvSpPr/>
          <p:nvPr/>
        </p:nvSpPr>
        <p:spPr>
          <a:xfrm>
            <a:off x="3583962" y="2282217"/>
            <a:ext cx="222532" cy="2309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57" name="直角上箭头 56">
            <a:extLst>
              <a:ext uri="{FF2B5EF4-FFF2-40B4-BE49-F238E27FC236}">
                <a16:creationId xmlns:a16="http://schemas.microsoft.com/office/drawing/2014/main" id="{9288F40F-D754-E153-ECA7-9BCB0FCF2ACF}"/>
              </a:ext>
            </a:extLst>
          </p:cNvPr>
          <p:cNvSpPr/>
          <p:nvPr/>
        </p:nvSpPr>
        <p:spPr>
          <a:xfrm flipH="1">
            <a:off x="498763" y="1976386"/>
            <a:ext cx="2577703" cy="1168657"/>
          </a:xfrm>
          <a:prstGeom prst="bentUpArrow">
            <a:avLst>
              <a:gd name="adj1" fmla="val 9749"/>
              <a:gd name="adj2" fmla="val 12217"/>
              <a:gd name="adj3" fmla="val 1468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AD336440-AF7C-BB44-D2DC-8131F05B5C12}"/>
              </a:ext>
            </a:extLst>
          </p:cNvPr>
          <p:cNvSpPr/>
          <p:nvPr/>
        </p:nvSpPr>
        <p:spPr>
          <a:xfrm>
            <a:off x="663072" y="3690464"/>
            <a:ext cx="1268365" cy="52038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FETCH</a:t>
            </a:r>
            <a:endParaRPr kumimoji="1" lang="zh-CN" altLang="en-US" sz="1600" dirty="0"/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B0DF9041-D241-0976-AF3A-B5B98248222C}"/>
              </a:ext>
            </a:extLst>
          </p:cNvPr>
          <p:cNvSpPr/>
          <p:nvPr/>
        </p:nvSpPr>
        <p:spPr>
          <a:xfrm>
            <a:off x="650151" y="4355886"/>
            <a:ext cx="1281662" cy="5203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DECODE</a:t>
            </a:r>
            <a:endParaRPr kumimoji="1" lang="zh-CN" altLang="en-US" sz="1600" dirty="0"/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2801F6CF-7B59-C916-714F-C4E300E92934}"/>
              </a:ext>
            </a:extLst>
          </p:cNvPr>
          <p:cNvSpPr/>
          <p:nvPr/>
        </p:nvSpPr>
        <p:spPr>
          <a:xfrm>
            <a:off x="650151" y="5016679"/>
            <a:ext cx="1281662" cy="5203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EXECUTE</a:t>
            </a:r>
            <a:endParaRPr kumimoji="1" lang="zh-CN" altLang="en-US" sz="16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E887016-CA9A-32B6-E74D-494FBA1BE03C}"/>
              </a:ext>
            </a:extLst>
          </p:cNvPr>
          <p:cNvSpPr/>
          <p:nvPr/>
        </p:nvSpPr>
        <p:spPr>
          <a:xfrm>
            <a:off x="8871214" y="2409196"/>
            <a:ext cx="357623" cy="118458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3" name="右箭头 32">
            <a:extLst>
              <a:ext uri="{FF2B5EF4-FFF2-40B4-BE49-F238E27FC236}">
                <a16:creationId xmlns:a16="http://schemas.microsoft.com/office/drawing/2014/main" id="{47451B99-58EF-D292-0003-797EFB06876D}"/>
              </a:ext>
            </a:extLst>
          </p:cNvPr>
          <p:cNvSpPr/>
          <p:nvPr/>
        </p:nvSpPr>
        <p:spPr>
          <a:xfrm>
            <a:off x="8966631" y="3069601"/>
            <a:ext cx="367809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2" name="圆角矩形 13">
            <a:extLst>
              <a:ext uri="{FF2B5EF4-FFF2-40B4-BE49-F238E27FC236}">
                <a16:creationId xmlns:a16="http://schemas.microsoft.com/office/drawing/2014/main" id="{D77272C4-C7F3-362F-5C4B-90A06E5FE0F7}"/>
              </a:ext>
            </a:extLst>
          </p:cNvPr>
          <p:cNvSpPr/>
          <p:nvPr/>
        </p:nvSpPr>
        <p:spPr>
          <a:xfrm>
            <a:off x="9382811" y="2643992"/>
            <a:ext cx="995672" cy="7276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Output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3" name="右箭头 32">
            <a:extLst>
              <a:ext uri="{FF2B5EF4-FFF2-40B4-BE49-F238E27FC236}">
                <a16:creationId xmlns:a16="http://schemas.microsoft.com/office/drawing/2014/main" id="{D459AEC6-0D03-DFC8-92B1-B35D75D44356}"/>
              </a:ext>
            </a:extLst>
          </p:cNvPr>
          <p:cNvSpPr/>
          <p:nvPr/>
        </p:nvSpPr>
        <p:spPr>
          <a:xfrm>
            <a:off x="10500679" y="2900482"/>
            <a:ext cx="367809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5" name="圆角矩形 12">
            <a:extLst>
              <a:ext uri="{FF2B5EF4-FFF2-40B4-BE49-F238E27FC236}">
                <a16:creationId xmlns:a16="http://schemas.microsoft.com/office/drawing/2014/main" id="{CB76FFCB-E446-C96C-6FC0-F56EDDD3763F}"/>
              </a:ext>
            </a:extLst>
          </p:cNvPr>
          <p:cNvSpPr/>
          <p:nvPr/>
        </p:nvSpPr>
        <p:spPr>
          <a:xfrm>
            <a:off x="6028526" y="202657"/>
            <a:ext cx="1436334" cy="72767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Write_Enable</a:t>
            </a:r>
            <a:endParaRPr kumimoji="1" lang="en-US" altLang="zh-CN" sz="1600" dirty="0"/>
          </a:p>
          <a:p>
            <a:pPr algn="ctr"/>
            <a:r>
              <a:rPr kumimoji="1" lang="zh-CN" altLang="en-US" sz="1600" dirty="0"/>
              <a:t>（</a:t>
            </a:r>
            <a:r>
              <a:rPr kumimoji="1" lang="en-US" altLang="zh-CN" sz="1600" dirty="0"/>
              <a:t>Risk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pPr algn="ctr"/>
            <a:r>
              <a:rPr kumimoji="1" lang="en-US" altLang="zh-CN" sz="1600" dirty="0"/>
              <a:t>Register</a:t>
            </a:r>
            <a:endParaRPr kumimoji="1" lang="zh-CN" altLang="en-US" sz="1600" dirty="0"/>
          </a:p>
        </p:txBody>
      </p:sp>
      <p:sp>
        <p:nvSpPr>
          <p:cNvPr id="11" name="右箭头 26">
            <a:extLst>
              <a:ext uri="{FF2B5EF4-FFF2-40B4-BE49-F238E27FC236}">
                <a16:creationId xmlns:a16="http://schemas.microsoft.com/office/drawing/2014/main" id="{BEF6784B-65F5-BE67-8CC2-F1530F260A36}"/>
              </a:ext>
            </a:extLst>
          </p:cNvPr>
          <p:cNvSpPr/>
          <p:nvPr/>
        </p:nvSpPr>
        <p:spPr>
          <a:xfrm>
            <a:off x="4672363" y="536724"/>
            <a:ext cx="1239993" cy="20881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F1CEE31-DEC5-638D-8E35-0D5355A6DA84}"/>
              </a:ext>
            </a:extLst>
          </p:cNvPr>
          <p:cNvCxnSpPr>
            <a:cxnSpLocks/>
            <a:endCxn id="40" idx="0"/>
          </p:cNvCxnSpPr>
          <p:nvPr/>
        </p:nvCxnSpPr>
        <p:spPr>
          <a:xfrm rot="16200000" flipH="1">
            <a:off x="4497050" y="1123109"/>
            <a:ext cx="546422" cy="4410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2">
            <a:extLst>
              <a:ext uri="{FF2B5EF4-FFF2-40B4-BE49-F238E27FC236}">
                <a16:creationId xmlns:a16="http://schemas.microsoft.com/office/drawing/2014/main" id="{297810E7-18A7-7889-568F-02D8C985909D}"/>
              </a:ext>
            </a:extLst>
          </p:cNvPr>
          <p:cNvSpPr/>
          <p:nvPr/>
        </p:nvSpPr>
        <p:spPr>
          <a:xfrm rot="10800000">
            <a:off x="8953904" y="2755568"/>
            <a:ext cx="367809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40" name="圆角矩形 8">
            <a:extLst>
              <a:ext uri="{FF2B5EF4-FFF2-40B4-BE49-F238E27FC236}">
                <a16:creationId xmlns:a16="http://schemas.microsoft.com/office/drawing/2014/main" id="{E512ABC3-57AA-0997-4662-492283F5010E}"/>
              </a:ext>
            </a:extLst>
          </p:cNvPr>
          <p:cNvSpPr/>
          <p:nvPr/>
        </p:nvSpPr>
        <p:spPr>
          <a:xfrm>
            <a:off x="4349681" y="1616842"/>
            <a:ext cx="1282203" cy="525865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>
                <a:solidFill>
                  <a:schemeClr val="lt1"/>
                </a:solidFill>
              </a:rPr>
              <a:t>Instruction_Delay</a:t>
            </a:r>
            <a:endParaRPr kumimoji="1" lang="en-US" altLang="zh-CN" sz="1100" dirty="0">
              <a:solidFill>
                <a:schemeClr val="lt1"/>
              </a:solidFill>
            </a:endParaRPr>
          </a:p>
          <a:p>
            <a:pPr algn="ctr"/>
            <a:r>
              <a:rPr kumimoji="1" lang="en-US" altLang="zh-CN" sz="1100" dirty="0">
                <a:solidFill>
                  <a:schemeClr val="lt1"/>
                </a:solidFill>
              </a:rPr>
              <a:t>Register</a:t>
            </a:r>
            <a:endParaRPr kumimoji="1" lang="zh-CN" altLang="en-US" sz="1100" dirty="0">
              <a:solidFill>
                <a:schemeClr val="lt1"/>
              </a:solidFill>
            </a:endParaRPr>
          </a:p>
        </p:txBody>
      </p:sp>
      <p:sp>
        <p:nvSpPr>
          <p:cNvPr id="45" name="圆角矩形 59">
            <a:extLst>
              <a:ext uri="{FF2B5EF4-FFF2-40B4-BE49-F238E27FC236}">
                <a16:creationId xmlns:a16="http://schemas.microsoft.com/office/drawing/2014/main" id="{EF7C7A67-DCCB-65F7-ECC7-70614BAEA874}"/>
              </a:ext>
            </a:extLst>
          </p:cNvPr>
          <p:cNvSpPr/>
          <p:nvPr/>
        </p:nvSpPr>
        <p:spPr>
          <a:xfrm>
            <a:off x="642907" y="5662962"/>
            <a:ext cx="1281662" cy="5203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WRITEBACK</a:t>
            </a:r>
            <a:endParaRPr kumimoji="1" lang="zh-CN" altLang="en-US" sz="1600" dirty="0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BCD475D5-3EEB-858C-D2E0-C17B6CF9BD70}"/>
              </a:ext>
            </a:extLst>
          </p:cNvPr>
          <p:cNvCxnSpPr>
            <a:cxnSpLocks/>
            <a:stCxn id="40" idx="3"/>
            <a:endCxn id="2" idx="0"/>
          </p:cNvCxnSpPr>
          <p:nvPr/>
        </p:nvCxnSpPr>
        <p:spPr>
          <a:xfrm>
            <a:off x="5631884" y="1879775"/>
            <a:ext cx="4248763" cy="7642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41B4E2AC-B31E-3CE6-05C3-0BA3F1E8F5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01678" y="1004920"/>
            <a:ext cx="1854063" cy="17048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7D82B1-F5BF-2D54-824D-55D914BAE024}"/>
              </a:ext>
            </a:extLst>
          </p:cNvPr>
          <p:cNvSpPr txBox="1"/>
          <p:nvPr/>
        </p:nvSpPr>
        <p:spPr>
          <a:xfrm>
            <a:off x="2285096" y="5604269"/>
            <a:ext cx="9841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现方案</a:t>
            </a:r>
          </a:p>
          <a:p>
            <a:r>
              <a:rPr lang="en-CN" dirty="0"/>
              <a:t>备注</a:t>
            </a:r>
            <a:r>
              <a:rPr lang="zh-CN" altLang="en-US" dirty="0"/>
              <a:t>：</a:t>
            </a:r>
            <a:r>
              <a:rPr lang="en-US" altLang="zh-CN" dirty="0"/>
              <a:t>ctrl</a:t>
            </a:r>
            <a:r>
              <a:rPr lang="zh-CN" altLang="en-US" dirty="0"/>
              <a:t>除了指挥将</a:t>
            </a:r>
            <a:r>
              <a:rPr lang="en-US" altLang="zh-CN" dirty="0"/>
              <a:t>B</a:t>
            </a:r>
            <a:r>
              <a:rPr lang="zh-CN" altLang="en-US" dirty="0"/>
              <a:t>寄存器数值写入</a:t>
            </a:r>
            <a:r>
              <a:rPr lang="en-US" altLang="zh-CN" dirty="0"/>
              <a:t>PC</a:t>
            </a:r>
            <a:r>
              <a:rPr lang="zh-CN" altLang="en-US" dirty="0"/>
              <a:t>以外，还会清空</a:t>
            </a:r>
            <a:r>
              <a:rPr lang="en-US" altLang="zh-CN" dirty="0"/>
              <a:t>Instruction</a:t>
            </a:r>
            <a:r>
              <a:rPr lang="zh-CN" altLang="en-US" dirty="0"/>
              <a:t>、</a:t>
            </a:r>
            <a:r>
              <a:rPr lang="en-US" altLang="zh-CN" dirty="0"/>
              <a:t>Cond</a:t>
            </a:r>
            <a:r>
              <a:rPr lang="zh-CN" altLang="en-US" dirty="0"/>
              <a:t>、</a:t>
            </a:r>
            <a:r>
              <a:rPr lang="en-US" altLang="zh-CN" dirty="0" err="1"/>
              <a:t>InstructionDelay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en-US" altLang="zh-CN" dirty="0" err="1"/>
              <a:t>WriteEnable</a:t>
            </a:r>
            <a:r>
              <a:rPr lang="zh-CN" altLang="en-US" dirty="0"/>
              <a:t>寄存器，即清空流水线。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9292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A6FD574-F37C-C89F-F30B-73D4A2174EA5}"/>
              </a:ext>
            </a:extLst>
          </p:cNvPr>
          <p:cNvSpPr/>
          <p:nvPr/>
        </p:nvSpPr>
        <p:spPr>
          <a:xfrm>
            <a:off x="8924822" y="1301185"/>
            <a:ext cx="2729406" cy="2973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39BB848-F505-6DB0-4C7C-3FEFECF3C8E0}"/>
              </a:ext>
            </a:extLst>
          </p:cNvPr>
          <p:cNvSpPr/>
          <p:nvPr/>
        </p:nvSpPr>
        <p:spPr>
          <a:xfrm>
            <a:off x="4999300" y="1295810"/>
            <a:ext cx="3925522" cy="29784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96EFFAC-629A-83B4-B3B3-5DA51D3F4EAE}"/>
              </a:ext>
            </a:extLst>
          </p:cNvPr>
          <p:cNvSpPr/>
          <p:nvPr/>
        </p:nvSpPr>
        <p:spPr>
          <a:xfrm>
            <a:off x="3628647" y="1293520"/>
            <a:ext cx="1375406" cy="29807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A64550C-58CB-49CE-425E-8076C619ED1A}"/>
              </a:ext>
            </a:extLst>
          </p:cNvPr>
          <p:cNvSpPr/>
          <p:nvPr/>
        </p:nvSpPr>
        <p:spPr>
          <a:xfrm>
            <a:off x="189184" y="1553621"/>
            <a:ext cx="3442381" cy="18977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圆角矩形 6">
            <a:extLst>
              <a:ext uri="{FF2B5EF4-FFF2-40B4-BE49-F238E27FC236}">
                <a16:creationId xmlns:a16="http://schemas.microsoft.com/office/drawing/2014/main" id="{1BB99B59-1321-3D46-AAF4-1EDBC97B7E8B}"/>
              </a:ext>
            </a:extLst>
          </p:cNvPr>
          <p:cNvSpPr/>
          <p:nvPr/>
        </p:nvSpPr>
        <p:spPr>
          <a:xfrm>
            <a:off x="1480037" y="2047817"/>
            <a:ext cx="1304185" cy="7219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ROM</a:t>
            </a:r>
          </a:p>
          <a:p>
            <a:pPr algn="ctr"/>
            <a:r>
              <a:rPr kumimoji="1" lang="zh-CN" altLang="en-US" sz="1200" dirty="0"/>
              <a:t>（存储指令）</a:t>
            </a:r>
          </a:p>
        </p:txBody>
      </p:sp>
      <p:sp>
        <p:nvSpPr>
          <p:cNvPr id="3" name="圆角矩形 5">
            <a:extLst>
              <a:ext uri="{FF2B5EF4-FFF2-40B4-BE49-F238E27FC236}">
                <a16:creationId xmlns:a16="http://schemas.microsoft.com/office/drawing/2014/main" id="{2C746B69-23B5-8DDE-6AB0-E4B603FC9786}"/>
              </a:ext>
            </a:extLst>
          </p:cNvPr>
          <p:cNvSpPr/>
          <p:nvPr/>
        </p:nvSpPr>
        <p:spPr>
          <a:xfrm>
            <a:off x="246683" y="2177933"/>
            <a:ext cx="722036" cy="4583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PC</a:t>
            </a:r>
          </a:p>
          <a:p>
            <a:pPr algn="ctr"/>
            <a:r>
              <a:rPr kumimoji="1" lang="en-US" altLang="zh-CN" sz="1100" dirty="0"/>
              <a:t>Register</a:t>
            </a:r>
            <a:endParaRPr kumimoji="1" lang="zh-CN" altLang="en-US" sz="1100" dirty="0"/>
          </a:p>
        </p:txBody>
      </p:sp>
      <p:sp>
        <p:nvSpPr>
          <p:cNvPr id="4" name="右箭头 25">
            <a:extLst>
              <a:ext uri="{FF2B5EF4-FFF2-40B4-BE49-F238E27FC236}">
                <a16:creationId xmlns:a16="http://schemas.microsoft.com/office/drawing/2014/main" id="{79A6AE8F-DD4E-43C9-43C3-B894F70DAD08}"/>
              </a:ext>
            </a:extLst>
          </p:cNvPr>
          <p:cNvSpPr/>
          <p:nvPr/>
        </p:nvSpPr>
        <p:spPr>
          <a:xfrm>
            <a:off x="1120457" y="2335197"/>
            <a:ext cx="212558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16A49-0EE6-C595-AE6D-B11749FF1828}"/>
              </a:ext>
            </a:extLst>
          </p:cNvPr>
          <p:cNvSpPr txBox="1"/>
          <p:nvPr/>
        </p:nvSpPr>
        <p:spPr>
          <a:xfrm>
            <a:off x="1637520" y="1222097"/>
            <a:ext cx="54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取指</a:t>
            </a:r>
          </a:p>
        </p:txBody>
      </p:sp>
      <p:sp>
        <p:nvSpPr>
          <p:cNvPr id="6" name="圆角矩形 7">
            <a:extLst>
              <a:ext uri="{FF2B5EF4-FFF2-40B4-BE49-F238E27FC236}">
                <a16:creationId xmlns:a16="http://schemas.microsoft.com/office/drawing/2014/main" id="{F6FA8F52-FD80-CB3E-66BF-9F6604D6D2CB}"/>
              </a:ext>
            </a:extLst>
          </p:cNvPr>
          <p:cNvSpPr/>
          <p:nvPr/>
        </p:nvSpPr>
        <p:spPr>
          <a:xfrm>
            <a:off x="3172243" y="2096430"/>
            <a:ext cx="923301" cy="61110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Instruction</a:t>
            </a:r>
          </a:p>
          <a:p>
            <a:pPr algn="ctr"/>
            <a:r>
              <a:rPr kumimoji="1" lang="en-US" altLang="zh-CN" sz="1100" dirty="0"/>
              <a:t>Register</a:t>
            </a:r>
            <a:endParaRPr kumimoji="1" lang="zh-CN" altLang="en-US" sz="1100" dirty="0"/>
          </a:p>
        </p:txBody>
      </p:sp>
      <p:sp>
        <p:nvSpPr>
          <p:cNvPr id="7" name="右箭头 25">
            <a:extLst>
              <a:ext uri="{FF2B5EF4-FFF2-40B4-BE49-F238E27FC236}">
                <a16:creationId xmlns:a16="http://schemas.microsoft.com/office/drawing/2014/main" id="{965AC07D-E82C-8338-D368-8370B20B2DA6}"/>
              </a:ext>
            </a:extLst>
          </p:cNvPr>
          <p:cNvSpPr/>
          <p:nvPr/>
        </p:nvSpPr>
        <p:spPr>
          <a:xfrm>
            <a:off x="2863126" y="2358681"/>
            <a:ext cx="212558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id="{045D90CC-15FB-A1FD-4FCB-2A4C7AA7C08A}"/>
              </a:ext>
            </a:extLst>
          </p:cNvPr>
          <p:cNvSpPr/>
          <p:nvPr/>
        </p:nvSpPr>
        <p:spPr>
          <a:xfrm>
            <a:off x="4584787" y="2891630"/>
            <a:ext cx="836168" cy="6068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Opcode</a:t>
            </a:r>
          </a:p>
          <a:p>
            <a:pPr algn="ctr"/>
            <a:r>
              <a:rPr kumimoji="1" lang="en-US" altLang="zh-CN" sz="1100" dirty="0"/>
              <a:t>Register</a:t>
            </a:r>
            <a:endParaRPr kumimoji="1" lang="zh-CN" altLang="en-US" sz="1100" dirty="0"/>
          </a:p>
        </p:txBody>
      </p:sp>
      <p:sp>
        <p:nvSpPr>
          <p:cNvPr id="10" name="圆角矩形 53">
            <a:extLst>
              <a:ext uri="{FF2B5EF4-FFF2-40B4-BE49-F238E27FC236}">
                <a16:creationId xmlns:a16="http://schemas.microsoft.com/office/drawing/2014/main" id="{47030C91-6D96-9AFD-3AA5-37972F5E1EA6}"/>
              </a:ext>
            </a:extLst>
          </p:cNvPr>
          <p:cNvSpPr/>
          <p:nvPr/>
        </p:nvSpPr>
        <p:spPr>
          <a:xfrm>
            <a:off x="4587212" y="3567636"/>
            <a:ext cx="805711" cy="611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Cond</a:t>
            </a:r>
          </a:p>
          <a:p>
            <a:pPr algn="ctr"/>
            <a:r>
              <a:rPr kumimoji="1" lang="en-US" altLang="zh-CN" sz="1100" dirty="0"/>
              <a:t>Register</a:t>
            </a:r>
            <a:endParaRPr kumimoji="1" lang="zh-CN" altLang="en-US" sz="1100" dirty="0"/>
          </a:p>
        </p:txBody>
      </p:sp>
      <p:sp>
        <p:nvSpPr>
          <p:cNvPr id="11" name="圆角矩形 12">
            <a:extLst>
              <a:ext uri="{FF2B5EF4-FFF2-40B4-BE49-F238E27FC236}">
                <a16:creationId xmlns:a16="http://schemas.microsoft.com/office/drawing/2014/main" id="{8038E288-BB1C-7931-B078-432213AA3C60}"/>
              </a:ext>
            </a:extLst>
          </p:cNvPr>
          <p:cNvSpPr/>
          <p:nvPr/>
        </p:nvSpPr>
        <p:spPr>
          <a:xfrm>
            <a:off x="4405637" y="1557318"/>
            <a:ext cx="1206237" cy="61110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/>
              <a:t>Write_Enable</a:t>
            </a:r>
            <a:endParaRPr kumimoji="1" lang="en-US" altLang="zh-CN" sz="1200" dirty="0"/>
          </a:p>
          <a:p>
            <a:pPr algn="ctr"/>
            <a:r>
              <a:rPr kumimoji="1" lang="en-US" altLang="zh-CN" sz="1200" dirty="0"/>
              <a:t>Register</a:t>
            </a:r>
            <a:endParaRPr kumimoji="1" lang="zh-CN" altLang="en-US" sz="1200" dirty="0"/>
          </a:p>
        </p:txBody>
      </p:sp>
      <p:sp>
        <p:nvSpPr>
          <p:cNvPr id="13" name="右箭头 26">
            <a:extLst>
              <a:ext uri="{FF2B5EF4-FFF2-40B4-BE49-F238E27FC236}">
                <a16:creationId xmlns:a16="http://schemas.microsoft.com/office/drawing/2014/main" id="{29B4E4BE-C20B-EF75-5EB6-405E46C0E861}"/>
              </a:ext>
            </a:extLst>
          </p:cNvPr>
          <p:cNvSpPr/>
          <p:nvPr/>
        </p:nvSpPr>
        <p:spPr>
          <a:xfrm>
            <a:off x="3981669" y="3082699"/>
            <a:ext cx="422610" cy="1753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4" name="右箭头 26">
            <a:extLst>
              <a:ext uri="{FF2B5EF4-FFF2-40B4-BE49-F238E27FC236}">
                <a16:creationId xmlns:a16="http://schemas.microsoft.com/office/drawing/2014/main" id="{4B6B36E0-0B7A-A293-7EC1-E88C50734FEA}"/>
              </a:ext>
            </a:extLst>
          </p:cNvPr>
          <p:cNvSpPr/>
          <p:nvPr/>
        </p:nvSpPr>
        <p:spPr>
          <a:xfrm>
            <a:off x="3896871" y="1765705"/>
            <a:ext cx="422610" cy="1753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5" name="右箭头 26">
            <a:extLst>
              <a:ext uri="{FF2B5EF4-FFF2-40B4-BE49-F238E27FC236}">
                <a16:creationId xmlns:a16="http://schemas.microsoft.com/office/drawing/2014/main" id="{2DFA446E-3047-85E4-38D7-6A6403A48DCF}"/>
              </a:ext>
            </a:extLst>
          </p:cNvPr>
          <p:cNvSpPr/>
          <p:nvPr/>
        </p:nvSpPr>
        <p:spPr>
          <a:xfrm>
            <a:off x="3983027" y="3653056"/>
            <a:ext cx="422610" cy="1753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BAD59C-6FAD-625D-088F-E72103AA9CAB}"/>
              </a:ext>
            </a:extLst>
          </p:cNvPr>
          <p:cNvSpPr txBox="1"/>
          <p:nvPr/>
        </p:nvSpPr>
        <p:spPr>
          <a:xfrm>
            <a:off x="4062318" y="989827"/>
            <a:ext cx="54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译码</a:t>
            </a:r>
          </a:p>
        </p:txBody>
      </p:sp>
      <p:sp>
        <p:nvSpPr>
          <p:cNvPr id="21" name="半闭框 3">
            <a:extLst>
              <a:ext uri="{FF2B5EF4-FFF2-40B4-BE49-F238E27FC236}">
                <a16:creationId xmlns:a16="http://schemas.microsoft.com/office/drawing/2014/main" id="{ABD2BB7B-8810-C5F7-7DEB-574D1D421150}"/>
              </a:ext>
            </a:extLst>
          </p:cNvPr>
          <p:cNvSpPr/>
          <p:nvPr/>
        </p:nvSpPr>
        <p:spPr>
          <a:xfrm rot="8100000">
            <a:off x="6978715" y="2277546"/>
            <a:ext cx="588974" cy="588974"/>
          </a:xfrm>
          <a:prstGeom prst="halfFrame">
            <a:avLst>
              <a:gd name="adj1" fmla="val 36223"/>
              <a:gd name="adj2" fmla="val 3563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矩形 60">
            <a:extLst>
              <a:ext uri="{FF2B5EF4-FFF2-40B4-BE49-F238E27FC236}">
                <a16:creationId xmlns:a16="http://schemas.microsoft.com/office/drawing/2014/main" id="{1313B119-30F2-9F98-4B19-F0B60C7B6721}"/>
              </a:ext>
            </a:extLst>
          </p:cNvPr>
          <p:cNvSpPr/>
          <p:nvPr/>
        </p:nvSpPr>
        <p:spPr>
          <a:xfrm>
            <a:off x="7482506" y="2313000"/>
            <a:ext cx="390094" cy="719795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7" name="直角上箭头 28">
            <a:extLst>
              <a:ext uri="{FF2B5EF4-FFF2-40B4-BE49-F238E27FC236}">
                <a16:creationId xmlns:a16="http://schemas.microsoft.com/office/drawing/2014/main" id="{FCFD7067-3A6E-7CC2-7D02-45E44667CBEA}"/>
              </a:ext>
            </a:extLst>
          </p:cNvPr>
          <p:cNvSpPr/>
          <p:nvPr/>
        </p:nvSpPr>
        <p:spPr>
          <a:xfrm>
            <a:off x="5488106" y="3002864"/>
            <a:ext cx="1958919" cy="407136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03" name="Bent-Up Arrow 102">
            <a:extLst>
              <a:ext uri="{FF2B5EF4-FFF2-40B4-BE49-F238E27FC236}">
                <a16:creationId xmlns:a16="http://schemas.microsoft.com/office/drawing/2014/main" id="{557FE99D-F32D-EA32-6376-05F1072FFE9A}"/>
              </a:ext>
            </a:extLst>
          </p:cNvPr>
          <p:cNvSpPr/>
          <p:nvPr/>
        </p:nvSpPr>
        <p:spPr>
          <a:xfrm rot="5400000">
            <a:off x="7360164" y="2960346"/>
            <a:ext cx="885916" cy="237756"/>
          </a:xfrm>
          <a:prstGeom prst="bent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圆角矩形 13">
            <a:extLst>
              <a:ext uri="{FF2B5EF4-FFF2-40B4-BE49-F238E27FC236}">
                <a16:creationId xmlns:a16="http://schemas.microsoft.com/office/drawing/2014/main" id="{F2802038-F73F-95C7-D743-3CC738F35B18}"/>
              </a:ext>
            </a:extLst>
          </p:cNvPr>
          <p:cNvSpPr/>
          <p:nvPr/>
        </p:nvSpPr>
        <p:spPr>
          <a:xfrm>
            <a:off x="8506738" y="2391758"/>
            <a:ext cx="836168" cy="6111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Output</a:t>
            </a:r>
          </a:p>
          <a:p>
            <a:pPr algn="ctr"/>
            <a:r>
              <a:rPr kumimoji="1" lang="en-US" altLang="zh-CN" sz="1100" dirty="0"/>
              <a:t>Register</a:t>
            </a:r>
            <a:endParaRPr kumimoji="1" lang="zh-CN" altLang="en-US" sz="1100" dirty="0"/>
          </a:p>
        </p:txBody>
      </p:sp>
      <p:sp>
        <p:nvSpPr>
          <p:cNvPr id="29" name="右箭头 32">
            <a:extLst>
              <a:ext uri="{FF2B5EF4-FFF2-40B4-BE49-F238E27FC236}">
                <a16:creationId xmlns:a16="http://schemas.microsoft.com/office/drawing/2014/main" id="{0743378D-7DD1-99DA-C04F-20D5B25A8E50}"/>
              </a:ext>
            </a:extLst>
          </p:cNvPr>
          <p:cNvSpPr/>
          <p:nvPr/>
        </p:nvSpPr>
        <p:spPr>
          <a:xfrm>
            <a:off x="7626692" y="2586766"/>
            <a:ext cx="816824" cy="19861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DB38AB-5194-21FC-FF96-2040FE8AA85E}"/>
              </a:ext>
            </a:extLst>
          </p:cNvPr>
          <p:cNvSpPr txBox="1"/>
          <p:nvPr/>
        </p:nvSpPr>
        <p:spPr>
          <a:xfrm>
            <a:off x="6502837" y="982658"/>
            <a:ext cx="54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执行</a:t>
            </a:r>
          </a:p>
        </p:txBody>
      </p:sp>
      <p:sp>
        <p:nvSpPr>
          <p:cNvPr id="32" name="圆角矩形 14">
            <a:extLst>
              <a:ext uri="{FF2B5EF4-FFF2-40B4-BE49-F238E27FC236}">
                <a16:creationId xmlns:a16="http://schemas.microsoft.com/office/drawing/2014/main" id="{D5CC7B3D-F311-0521-1651-809083B13F54}"/>
              </a:ext>
            </a:extLst>
          </p:cNvPr>
          <p:cNvSpPr/>
          <p:nvPr/>
        </p:nvSpPr>
        <p:spPr>
          <a:xfrm>
            <a:off x="8511804" y="3462199"/>
            <a:ext cx="818593" cy="6111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Ctrl</a:t>
            </a:r>
          </a:p>
          <a:p>
            <a:pPr algn="ctr"/>
            <a:r>
              <a:rPr kumimoji="1" lang="en-US" altLang="zh-CN" sz="1200" dirty="0"/>
              <a:t>Register</a:t>
            </a:r>
            <a:endParaRPr kumimoji="1" lang="zh-CN" altLang="en-US" sz="1200" dirty="0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6EBC344F-AC95-E6BD-F9D4-A8248748A582}"/>
              </a:ext>
            </a:extLst>
          </p:cNvPr>
          <p:cNvSpPr/>
          <p:nvPr/>
        </p:nvSpPr>
        <p:spPr>
          <a:xfrm>
            <a:off x="5472249" y="3710005"/>
            <a:ext cx="2446030" cy="21521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AA96EF-EE17-DFE3-2AA2-937B0EAFF7DB}"/>
              </a:ext>
            </a:extLst>
          </p:cNvPr>
          <p:cNvSpPr txBox="1"/>
          <p:nvPr/>
        </p:nvSpPr>
        <p:spPr>
          <a:xfrm>
            <a:off x="10057211" y="980189"/>
            <a:ext cx="54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写回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46A250E1-1031-8E61-BAEC-E0C0EEFA1401}"/>
              </a:ext>
            </a:extLst>
          </p:cNvPr>
          <p:cNvSpPr/>
          <p:nvPr/>
        </p:nvSpPr>
        <p:spPr>
          <a:xfrm>
            <a:off x="5778125" y="1657207"/>
            <a:ext cx="2225589" cy="21521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圆角矩形 12">
            <a:extLst>
              <a:ext uri="{FF2B5EF4-FFF2-40B4-BE49-F238E27FC236}">
                <a16:creationId xmlns:a16="http://schemas.microsoft.com/office/drawing/2014/main" id="{0D57B4C4-0B56-7FC9-ECDA-7CAA22A101FB}"/>
              </a:ext>
            </a:extLst>
          </p:cNvPr>
          <p:cNvSpPr/>
          <p:nvPr/>
        </p:nvSpPr>
        <p:spPr>
          <a:xfrm>
            <a:off x="8103054" y="1528660"/>
            <a:ext cx="1593839" cy="5760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/>
              <a:t>Write_Enable_Delay</a:t>
            </a:r>
            <a:endParaRPr kumimoji="1" lang="en-US" altLang="zh-CN" sz="1200" dirty="0"/>
          </a:p>
          <a:p>
            <a:pPr algn="ctr"/>
            <a:r>
              <a:rPr kumimoji="1" lang="en-US" altLang="zh-CN" sz="1200" dirty="0"/>
              <a:t>Register</a:t>
            </a:r>
            <a:endParaRPr kumimoji="1" lang="zh-CN" altLang="en-US" sz="1200" dirty="0"/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5D80026F-320C-D49C-06F3-5235B8F41A54}"/>
              </a:ext>
            </a:extLst>
          </p:cNvPr>
          <p:cNvCxnSpPr>
            <a:cxnSpLocks/>
            <a:stCxn id="32" idx="2"/>
            <a:endCxn id="30" idx="2"/>
          </p:cNvCxnSpPr>
          <p:nvPr/>
        </p:nvCxnSpPr>
        <p:spPr>
          <a:xfrm rot="5400000">
            <a:off x="7841090" y="3194276"/>
            <a:ext cx="200983" cy="1959040"/>
          </a:xfrm>
          <a:prstGeom prst="bentConnector3">
            <a:avLst>
              <a:gd name="adj1" fmla="val 21374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B5812822-614A-1A72-11E0-D1B09D60E4BA}"/>
              </a:ext>
            </a:extLst>
          </p:cNvPr>
          <p:cNvCxnSpPr>
            <a:cxnSpLocks/>
            <a:stCxn id="32" idx="2"/>
            <a:endCxn id="16" idx="2"/>
          </p:cNvCxnSpPr>
          <p:nvPr/>
        </p:nvCxnSpPr>
        <p:spPr>
          <a:xfrm rot="5400000">
            <a:off x="6518235" y="1871421"/>
            <a:ext cx="200983" cy="4604751"/>
          </a:xfrm>
          <a:prstGeom prst="bentConnector3">
            <a:avLst>
              <a:gd name="adj1" fmla="val 21374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DCC96C04-2C13-9B44-AA3C-6039916294BF}"/>
              </a:ext>
            </a:extLst>
          </p:cNvPr>
          <p:cNvCxnSpPr>
            <a:cxnSpLocks/>
            <a:stCxn id="32" idx="2"/>
            <a:endCxn id="8" idx="2"/>
          </p:cNvCxnSpPr>
          <p:nvPr/>
        </p:nvCxnSpPr>
        <p:spPr>
          <a:xfrm rot="5400000" flipH="1">
            <a:off x="5104757" y="256962"/>
            <a:ext cx="621961" cy="7010726"/>
          </a:xfrm>
          <a:prstGeom prst="bentConnector3">
            <a:avLst>
              <a:gd name="adj1" fmla="val -6860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8">
            <a:extLst>
              <a:ext uri="{FF2B5EF4-FFF2-40B4-BE49-F238E27FC236}">
                <a16:creationId xmlns:a16="http://schemas.microsoft.com/office/drawing/2014/main" id="{275657B7-AA02-4C58-6F65-F446E2348970}"/>
              </a:ext>
            </a:extLst>
          </p:cNvPr>
          <p:cNvSpPr/>
          <p:nvPr/>
        </p:nvSpPr>
        <p:spPr>
          <a:xfrm>
            <a:off x="7741340" y="4627299"/>
            <a:ext cx="958749" cy="4071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A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Register</a:t>
            </a:r>
            <a:endParaRPr kumimoji="1" lang="zh-CN" altLang="en-US" sz="1200" dirty="0"/>
          </a:p>
        </p:txBody>
      </p:sp>
      <p:sp>
        <p:nvSpPr>
          <p:cNvPr id="55" name="圆角矩形 8">
            <a:extLst>
              <a:ext uri="{FF2B5EF4-FFF2-40B4-BE49-F238E27FC236}">
                <a16:creationId xmlns:a16="http://schemas.microsoft.com/office/drawing/2014/main" id="{7C9A4032-924B-92BF-A1D3-65686E9B579D}"/>
              </a:ext>
            </a:extLst>
          </p:cNvPr>
          <p:cNvSpPr/>
          <p:nvPr/>
        </p:nvSpPr>
        <p:spPr>
          <a:xfrm>
            <a:off x="7741340" y="5152548"/>
            <a:ext cx="958749" cy="4071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B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Register</a:t>
            </a:r>
            <a:endParaRPr kumimoji="1" lang="zh-CN" altLang="en-US" sz="1200" dirty="0"/>
          </a:p>
        </p:txBody>
      </p:sp>
      <p:sp>
        <p:nvSpPr>
          <p:cNvPr id="12" name="斜纹 15">
            <a:extLst>
              <a:ext uri="{FF2B5EF4-FFF2-40B4-BE49-F238E27FC236}">
                <a16:creationId xmlns:a16="http://schemas.microsoft.com/office/drawing/2014/main" id="{3864B3AB-888B-9B22-2454-479540DBCCB5}"/>
              </a:ext>
            </a:extLst>
          </p:cNvPr>
          <p:cNvSpPr/>
          <p:nvPr/>
        </p:nvSpPr>
        <p:spPr>
          <a:xfrm rot="8100000" flipH="1" flipV="1">
            <a:off x="10014441" y="2515238"/>
            <a:ext cx="459930" cy="453915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直角上箭头 24">
            <a:extLst>
              <a:ext uri="{FF2B5EF4-FFF2-40B4-BE49-F238E27FC236}">
                <a16:creationId xmlns:a16="http://schemas.microsoft.com/office/drawing/2014/main" id="{EBD032E1-4989-8DD7-F298-0611BC8C284E}"/>
              </a:ext>
            </a:extLst>
          </p:cNvPr>
          <p:cNvSpPr/>
          <p:nvPr/>
        </p:nvSpPr>
        <p:spPr>
          <a:xfrm flipV="1">
            <a:off x="9757396" y="1685730"/>
            <a:ext cx="529938" cy="706027"/>
          </a:xfrm>
          <a:prstGeom prst="bentUpArrow">
            <a:avLst>
              <a:gd name="adj1" fmla="val 15210"/>
              <a:gd name="adj2" fmla="val 17657"/>
              <a:gd name="adj3" fmla="val 2255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2" name="右箭头 32">
            <a:extLst>
              <a:ext uri="{FF2B5EF4-FFF2-40B4-BE49-F238E27FC236}">
                <a16:creationId xmlns:a16="http://schemas.microsoft.com/office/drawing/2014/main" id="{3AFD5580-F5D4-D2D1-4CE8-EC069843EFEB}"/>
              </a:ext>
            </a:extLst>
          </p:cNvPr>
          <p:cNvSpPr/>
          <p:nvPr/>
        </p:nvSpPr>
        <p:spPr>
          <a:xfrm>
            <a:off x="9397164" y="2581137"/>
            <a:ext cx="619604" cy="19861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23" name="圆角矩形 11">
            <a:extLst>
              <a:ext uri="{FF2B5EF4-FFF2-40B4-BE49-F238E27FC236}">
                <a16:creationId xmlns:a16="http://schemas.microsoft.com/office/drawing/2014/main" id="{5897657C-709F-D385-C2E4-768496B69583}"/>
              </a:ext>
            </a:extLst>
          </p:cNvPr>
          <p:cNvSpPr/>
          <p:nvPr/>
        </p:nvSpPr>
        <p:spPr>
          <a:xfrm>
            <a:off x="7666571" y="5752669"/>
            <a:ext cx="1108286" cy="9759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RAM</a:t>
            </a:r>
          </a:p>
          <a:p>
            <a:pPr algn="ctr"/>
            <a:r>
              <a:rPr kumimoji="1" lang="zh-CN" altLang="en-US" sz="1200" dirty="0"/>
              <a:t>（存储数据）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BF75B48A-0F14-7687-F0DF-52C785320394}"/>
              </a:ext>
            </a:extLst>
          </p:cNvPr>
          <p:cNvCxnSpPr>
            <a:cxnSpLocks/>
            <a:stCxn id="54" idx="1"/>
          </p:cNvCxnSpPr>
          <p:nvPr/>
        </p:nvCxnSpPr>
        <p:spPr>
          <a:xfrm rot="10800000">
            <a:off x="6096000" y="2273041"/>
            <a:ext cx="1645340" cy="2557827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D8C6F5A-564E-F62C-2AC1-973170ABF55F}"/>
              </a:ext>
            </a:extLst>
          </p:cNvPr>
          <p:cNvCxnSpPr>
            <a:cxnSpLocks/>
          </p:cNvCxnSpPr>
          <p:nvPr/>
        </p:nvCxnSpPr>
        <p:spPr>
          <a:xfrm flipV="1">
            <a:off x="6092348" y="2273040"/>
            <a:ext cx="1098842" cy="1792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792EEF7-4828-AF71-0F4E-9311893D6E1F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>
            <a:off x="6351488" y="2543176"/>
            <a:ext cx="1389852" cy="2812941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FFE8EF-0BB9-AEB6-CA1E-24217E600E3D}"/>
              </a:ext>
            </a:extLst>
          </p:cNvPr>
          <p:cNvCxnSpPr>
            <a:cxnSpLocks/>
          </p:cNvCxnSpPr>
          <p:nvPr/>
        </p:nvCxnSpPr>
        <p:spPr>
          <a:xfrm>
            <a:off x="6342665" y="2556458"/>
            <a:ext cx="8385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992A127-EDA2-543A-BCA6-39F25DBB4C5A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6598429" y="2858480"/>
            <a:ext cx="1068142" cy="3382150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F741EA-D9A2-D199-B548-0EFD121126F6}"/>
              </a:ext>
            </a:extLst>
          </p:cNvPr>
          <p:cNvCxnSpPr>
            <a:cxnSpLocks/>
          </p:cNvCxnSpPr>
          <p:nvPr/>
        </p:nvCxnSpPr>
        <p:spPr>
          <a:xfrm>
            <a:off x="6584982" y="2858480"/>
            <a:ext cx="606208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FC54A36-15DB-19A6-8E0C-E7BD1BDCB908}"/>
              </a:ext>
            </a:extLst>
          </p:cNvPr>
          <p:cNvCxnSpPr>
            <a:cxnSpLocks/>
          </p:cNvCxnSpPr>
          <p:nvPr/>
        </p:nvCxnSpPr>
        <p:spPr>
          <a:xfrm>
            <a:off x="10287334" y="2543176"/>
            <a:ext cx="996751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55AB830F-4BDF-35C6-6F94-3B017704C8A0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 flipV="1">
            <a:off x="8700089" y="2543173"/>
            <a:ext cx="2583996" cy="2287693"/>
          </a:xfrm>
          <a:prstGeom prst="bentConnector3">
            <a:avLst>
              <a:gd name="adj1" fmla="val 559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A10CDF9-7A14-6424-DB58-E4453D5CD8C5}"/>
              </a:ext>
            </a:extLst>
          </p:cNvPr>
          <p:cNvCxnSpPr>
            <a:cxnSpLocks/>
          </p:cNvCxnSpPr>
          <p:nvPr/>
        </p:nvCxnSpPr>
        <p:spPr>
          <a:xfrm>
            <a:off x="10287334" y="2746452"/>
            <a:ext cx="6919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7C2768CC-5FA7-B975-5C3B-42EDF4DFC872}"/>
              </a:ext>
            </a:extLst>
          </p:cNvPr>
          <p:cNvCxnSpPr>
            <a:cxnSpLocks/>
            <a:endCxn id="55" idx="3"/>
          </p:cNvCxnSpPr>
          <p:nvPr/>
        </p:nvCxnSpPr>
        <p:spPr>
          <a:xfrm rot="5400000">
            <a:off x="8529711" y="2906541"/>
            <a:ext cx="2619953" cy="2279196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40E502A-47AA-5D87-DB49-D2C59AD8CC15}"/>
              </a:ext>
            </a:extLst>
          </p:cNvPr>
          <p:cNvCxnSpPr>
            <a:cxnSpLocks/>
          </p:cNvCxnSpPr>
          <p:nvPr/>
        </p:nvCxnSpPr>
        <p:spPr>
          <a:xfrm>
            <a:off x="10287334" y="2975540"/>
            <a:ext cx="393636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DB15278B-F603-7DB3-AE84-D87D560F39F7}"/>
              </a:ext>
            </a:extLst>
          </p:cNvPr>
          <p:cNvCxnSpPr>
            <a:cxnSpLocks/>
            <a:endCxn id="23" idx="3"/>
          </p:cNvCxnSpPr>
          <p:nvPr/>
        </p:nvCxnSpPr>
        <p:spPr>
          <a:xfrm rot="5400000">
            <a:off x="8091302" y="3641737"/>
            <a:ext cx="3282449" cy="1915337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下箭头 20">
            <a:extLst>
              <a:ext uri="{FF2B5EF4-FFF2-40B4-BE49-F238E27FC236}">
                <a16:creationId xmlns:a16="http://schemas.microsoft.com/office/drawing/2014/main" id="{D90664E4-9569-9AC4-4DFC-6FA08DF1FE3A}"/>
              </a:ext>
            </a:extLst>
          </p:cNvPr>
          <p:cNvSpPr/>
          <p:nvPr/>
        </p:nvSpPr>
        <p:spPr>
          <a:xfrm>
            <a:off x="8109448" y="5609874"/>
            <a:ext cx="222532" cy="142796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54D9A6D-C849-1938-8D73-42B049FD04B6}"/>
              </a:ext>
            </a:extLst>
          </p:cNvPr>
          <p:cNvSpPr txBox="1"/>
          <p:nvPr/>
        </p:nvSpPr>
        <p:spPr>
          <a:xfrm>
            <a:off x="8283152" y="5565255"/>
            <a:ext cx="5405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Address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09802CFD-974E-7273-964E-E9390D5FF5D7}"/>
              </a:ext>
            </a:extLst>
          </p:cNvPr>
          <p:cNvCxnSpPr>
            <a:cxnSpLocks/>
            <a:endCxn id="3" idx="2"/>
          </p:cNvCxnSpPr>
          <p:nvPr/>
        </p:nvCxnSpPr>
        <p:spPr>
          <a:xfrm rot="10800000">
            <a:off x="607701" y="2636263"/>
            <a:ext cx="5743786" cy="2719852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D0EF58E-3526-5A19-A657-4996C548DAF4}"/>
              </a:ext>
            </a:extLst>
          </p:cNvPr>
          <p:cNvSpPr txBox="1"/>
          <p:nvPr/>
        </p:nvSpPr>
        <p:spPr>
          <a:xfrm>
            <a:off x="7204188" y="2305022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ALU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FF540C-D4F6-F71C-CE80-8B13A35702A1}"/>
              </a:ext>
            </a:extLst>
          </p:cNvPr>
          <p:cNvSpPr txBox="1"/>
          <p:nvPr/>
        </p:nvSpPr>
        <p:spPr>
          <a:xfrm>
            <a:off x="6574744" y="3251441"/>
            <a:ext cx="8771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Operation</a:t>
            </a:r>
            <a:r>
              <a:rPr lang="zh-CN" altLang="en-US" sz="800" dirty="0"/>
              <a:t> </a:t>
            </a:r>
            <a:r>
              <a:rPr lang="en-US" altLang="zh-CN" sz="800" dirty="0"/>
              <a:t>code</a:t>
            </a:r>
            <a:endParaRPr lang="en-CN" sz="800" dirty="0"/>
          </a:p>
        </p:txBody>
      </p:sp>
      <p:sp>
        <p:nvSpPr>
          <p:cNvPr id="102" name="Triangle 101">
            <a:extLst>
              <a:ext uri="{FF2B5EF4-FFF2-40B4-BE49-F238E27FC236}">
                <a16:creationId xmlns:a16="http://schemas.microsoft.com/office/drawing/2014/main" id="{6AB4A947-2EC7-E724-0701-838F5697C92A}"/>
              </a:ext>
            </a:extLst>
          </p:cNvPr>
          <p:cNvSpPr/>
          <p:nvPr/>
        </p:nvSpPr>
        <p:spPr>
          <a:xfrm rot="5400000">
            <a:off x="7746757" y="3523688"/>
            <a:ext cx="696831" cy="346344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EE04CDB-8B6F-F2A4-9639-D5B82C63C73B}"/>
              </a:ext>
            </a:extLst>
          </p:cNvPr>
          <p:cNvSpPr txBox="1"/>
          <p:nvPr/>
        </p:nvSpPr>
        <p:spPr>
          <a:xfrm rot="5400000">
            <a:off x="9939166" y="2618344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DMUX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7DEF265-F1B7-E24C-8185-17E5811ACF81}"/>
              </a:ext>
            </a:extLst>
          </p:cNvPr>
          <p:cNvSpPr txBox="1"/>
          <p:nvPr/>
        </p:nvSpPr>
        <p:spPr>
          <a:xfrm>
            <a:off x="7835679" y="3593003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COMP</a:t>
            </a:r>
          </a:p>
        </p:txBody>
      </p:sp>
      <p:sp>
        <p:nvSpPr>
          <p:cNvPr id="106" name="Right Arrow 105">
            <a:extLst>
              <a:ext uri="{FF2B5EF4-FFF2-40B4-BE49-F238E27FC236}">
                <a16:creationId xmlns:a16="http://schemas.microsoft.com/office/drawing/2014/main" id="{81FDDA70-B5C1-3DC3-0AAE-DC4E9F34BC76}"/>
              </a:ext>
            </a:extLst>
          </p:cNvPr>
          <p:cNvSpPr/>
          <p:nvPr/>
        </p:nvSpPr>
        <p:spPr>
          <a:xfrm>
            <a:off x="8302870" y="3602400"/>
            <a:ext cx="182898" cy="21521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3E574F9-F9F1-C3BD-2BD3-D36422E32A58}"/>
              </a:ext>
            </a:extLst>
          </p:cNvPr>
          <p:cNvSpPr txBox="1"/>
          <p:nvPr/>
        </p:nvSpPr>
        <p:spPr>
          <a:xfrm>
            <a:off x="6939377" y="4246332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Flush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409BE98-76DC-EEF8-4474-D8C46D683DE3}"/>
              </a:ext>
            </a:extLst>
          </p:cNvPr>
          <p:cNvSpPr txBox="1"/>
          <p:nvPr/>
        </p:nvSpPr>
        <p:spPr>
          <a:xfrm>
            <a:off x="4270899" y="4258747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Flush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CCA343B-66AE-8D94-36D0-F4CB661A2583}"/>
              </a:ext>
            </a:extLst>
          </p:cNvPr>
          <p:cNvSpPr txBox="1"/>
          <p:nvPr/>
        </p:nvSpPr>
        <p:spPr>
          <a:xfrm>
            <a:off x="1907087" y="3459914"/>
            <a:ext cx="1151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Flush&amp;Update PC_reg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D08BFB7-8CF6-9044-DD8C-2DFE866A9D9B}"/>
              </a:ext>
            </a:extLst>
          </p:cNvPr>
          <p:cNvSpPr txBox="1"/>
          <p:nvPr/>
        </p:nvSpPr>
        <p:spPr>
          <a:xfrm>
            <a:off x="1120457" y="472273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Finished on Feb 8. Control Instruction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45846AD-8DBA-E5AB-D081-79458DB4DD9A}"/>
              </a:ext>
            </a:extLst>
          </p:cNvPr>
          <p:cNvSpPr txBox="1"/>
          <p:nvPr/>
        </p:nvSpPr>
        <p:spPr>
          <a:xfrm>
            <a:off x="607700" y="5868237"/>
            <a:ext cx="611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该结构图仅展示的是指令集的</a:t>
            </a:r>
            <a:r>
              <a:rPr lang="zh-CN" altLang="en-US" dirty="0"/>
              <a:t>“控制指令”原理</a:t>
            </a:r>
            <a:endParaRPr lang="en-US" altLang="zh-CN" dirty="0"/>
          </a:p>
          <a:p>
            <a:r>
              <a:rPr lang="zh-CN" altLang="en-US" dirty="0"/>
              <a:t>对于“数据指令”，简单来说</a:t>
            </a:r>
            <a:r>
              <a:rPr lang="zh-CN" altLang="en-CN" dirty="0"/>
              <a:t>就是将</a:t>
            </a:r>
            <a:r>
              <a:rPr lang="zh-CN" altLang="en-US" dirty="0"/>
              <a:t>立即数存入输出寄存器。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2733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32C1A4-F1B0-E5E5-7E55-6D76DFC27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077657"/>
              </p:ext>
            </p:extLst>
          </p:nvPr>
        </p:nvGraphicFramePr>
        <p:xfrm>
          <a:off x="1842812" y="630620"/>
          <a:ext cx="347542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906">
                  <a:extLst>
                    <a:ext uri="{9D8B030D-6E8A-4147-A177-3AD203B41FA5}">
                      <a16:colId xmlns:a16="http://schemas.microsoft.com/office/drawing/2014/main" val="2459382653"/>
                    </a:ext>
                  </a:extLst>
                </a:gridCol>
                <a:gridCol w="991042">
                  <a:extLst>
                    <a:ext uri="{9D8B030D-6E8A-4147-A177-3AD203B41FA5}">
                      <a16:colId xmlns:a16="http://schemas.microsoft.com/office/drawing/2014/main" val="1042919707"/>
                    </a:ext>
                  </a:extLst>
                </a:gridCol>
                <a:gridCol w="1158474">
                  <a:extLst>
                    <a:ext uri="{9D8B030D-6E8A-4147-A177-3AD203B41FA5}">
                      <a16:colId xmlns:a16="http://schemas.microsoft.com/office/drawing/2014/main" val="4188676412"/>
                    </a:ext>
                  </a:extLst>
                </a:gridCol>
              </a:tblGrid>
              <a:tr h="270699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ACTIVATE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BTA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42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00000000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87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01010011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07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495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D3F098-6A62-1F52-90D7-A835F50D058B}"/>
              </a:ext>
            </a:extLst>
          </p:cNvPr>
          <p:cNvSpPr txBox="1"/>
          <p:nvPr/>
        </p:nvSpPr>
        <p:spPr>
          <a:xfrm>
            <a:off x="2617387" y="26128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分支历史表BHT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2BEDF-530B-F66F-1F57-BEA9836C920D}"/>
              </a:ext>
            </a:extLst>
          </p:cNvPr>
          <p:cNvSpPr txBox="1"/>
          <p:nvPr/>
        </p:nvSpPr>
        <p:spPr>
          <a:xfrm>
            <a:off x="248427" y="630620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BIA</a:t>
            </a:r>
            <a:r>
              <a:rPr lang="zh-CN" altLang="en-US" dirty="0"/>
              <a:t>（</a:t>
            </a:r>
            <a:r>
              <a:rPr lang="en-US" altLang="zh-CN" dirty="0"/>
              <a:t>Address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4D1EE-6E90-9692-39CB-4054EF567AAF}"/>
              </a:ext>
            </a:extLst>
          </p:cNvPr>
          <p:cNvSpPr txBox="1"/>
          <p:nvPr/>
        </p:nvSpPr>
        <p:spPr>
          <a:xfrm>
            <a:off x="7830207" y="445954"/>
            <a:ext cx="42803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BIA</a:t>
            </a:r>
            <a:r>
              <a:rPr lang="zh-CN" altLang="en-US" dirty="0"/>
              <a:t>：分支指令地址</a:t>
            </a:r>
            <a:endParaRPr lang="en-US" altLang="zh-CN" dirty="0"/>
          </a:p>
          <a:p>
            <a:r>
              <a:rPr lang="en-US" altLang="zh-CN" dirty="0"/>
              <a:t>BTA</a:t>
            </a:r>
            <a:r>
              <a:rPr lang="zh-CN" altLang="en-US" dirty="0"/>
              <a:t>：分支目标地址</a:t>
            </a:r>
            <a:endParaRPr lang="en-US" altLang="zh-CN" dirty="0"/>
          </a:p>
          <a:p>
            <a:r>
              <a:rPr lang="en-US" altLang="zh-CN" dirty="0"/>
              <a:t>CS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位预测当前状态</a:t>
            </a:r>
            <a:endParaRPr lang="en-US" altLang="zh-CN" dirty="0"/>
          </a:p>
          <a:p>
            <a:r>
              <a:rPr lang="en-US" altLang="zh-CN" dirty="0"/>
              <a:t>ACTIVATE</a:t>
            </a:r>
            <a:r>
              <a:rPr lang="zh-CN" altLang="en-US" dirty="0"/>
              <a:t>：该</a:t>
            </a:r>
            <a:r>
              <a:rPr lang="en-US" altLang="zh-CN" dirty="0"/>
              <a:t>BIA</a:t>
            </a:r>
            <a:r>
              <a:rPr lang="zh-CN" altLang="en-US" dirty="0"/>
              <a:t>是否被激活为分支指令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BIA</a:t>
            </a:r>
            <a:r>
              <a:rPr lang="zh-CN" altLang="en-US" dirty="0"/>
              <a:t>与分支历史表地址绑定，</a:t>
            </a:r>
            <a:endParaRPr lang="en-US" altLang="zh-CN" dirty="0"/>
          </a:p>
          <a:p>
            <a:r>
              <a:rPr lang="en-US" altLang="zh-CN" dirty="0"/>
              <a:t>Activate</a:t>
            </a:r>
            <a:r>
              <a:rPr lang="zh-CN" altLang="en-US" dirty="0"/>
              <a:t>说明该地址是否是分支指令，</a:t>
            </a:r>
            <a:endParaRPr lang="en-US" altLang="zh-CN" dirty="0"/>
          </a:p>
          <a:p>
            <a:r>
              <a:rPr lang="en-US" altLang="zh-CN" dirty="0"/>
              <a:t>CS</a:t>
            </a:r>
            <a:r>
              <a:rPr lang="zh-CN" altLang="en-US" dirty="0"/>
              <a:t>由如下图的</a:t>
            </a:r>
            <a:r>
              <a:rPr lang="en-US" altLang="zh-CN" dirty="0"/>
              <a:t>FSM</a:t>
            </a:r>
            <a:r>
              <a:rPr lang="zh-CN" altLang="en-CN" dirty="0"/>
              <a:t>状态机</a:t>
            </a:r>
            <a:r>
              <a:rPr lang="zh-CN" altLang="en-US" dirty="0"/>
              <a:t>控制，当其</a:t>
            </a:r>
            <a:endParaRPr lang="en-US" altLang="zh-CN" dirty="0"/>
          </a:p>
          <a:p>
            <a:r>
              <a:rPr lang="zh-CN" altLang="en-US" dirty="0"/>
              <a:t>高位为</a:t>
            </a:r>
            <a:r>
              <a:rPr lang="en-US" altLang="zh-CN" dirty="0"/>
              <a:t>1</a:t>
            </a:r>
            <a:r>
              <a:rPr lang="zh-CN" altLang="en-US" dirty="0"/>
              <a:t>时执行跳转，跳转的目标是</a:t>
            </a:r>
            <a:endParaRPr lang="en-US" altLang="zh-CN" dirty="0"/>
          </a:p>
          <a:p>
            <a:r>
              <a:rPr lang="en-US" altLang="zh-CN" dirty="0"/>
              <a:t>BTA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935AF-9058-EDE9-30EF-EDD1DAE0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81" y="2650301"/>
            <a:ext cx="2771783" cy="3788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BEF648-18B5-AD39-B95A-FDF6303DE780}"/>
              </a:ext>
            </a:extLst>
          </p:cNvPr>
          <p:cNvSpPr txBox="1"/>
          <p:nvPr/>
        </p:nvSpPr>
        <p:spPr>
          <a:xfrm>
            <a:off x="2276477" y="36707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D93C3-1216-1E47-1452-5E49234C0EE0}"/>
              </a:ext>
            </a:extLst>
          </p:cNvPr>
          <p:cNvSpPr txBox="1"/>
          <p:nvPr/>
        </p:nvSpPr>
        <p:spPr>
          <a:xfrm>
            <a:off x="4596065" y="36707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D9B6F-850A-0766-095E-2088D60257AA}"/>
              </a:ext>
            </a:extLst>
          </p:cNvPr>
          <p:cNvSpPr txBox="1"/>
          <p:nvPr/>
        </p:nvSpPr>
        <p:spPr>
          <a:xfrm>
            <a:off x="2276477" y="548109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446DD-4DA9-FCD2-3C6F-A5DADA243247}"/>
              </a:ext>
            </a:extLst>
          </p:cNvPr>
          <p:cNvSpPr txBox="1"/>
          <p:nvPr/>
        </p:nvSpPr>
        <p:spPr>
          <a:xfrm>
            <a:off x="4683301" y="499487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</a:t>
            </a:r>
            <a:endParaRPr lang="en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18748-E119-E641-D0C1-8E8760B6F12E}"/>
              </a:ext>
            </a:extLst>
          </p:cNvPr>
          <p:cNvSpPr txBox="1"/>
          <p:nvPr/>
        </p:nvSpPr>
        <p:spPr>
          <a:xfrm>
            <a:off x="558608" y="999952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00000000</a:t>
            </a:r>
          </a:p>
          <a:p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642F65-A205-F0E1-A699-12DC8BD942FE}"/>
              </a:ext>
            </a:extLst>
          </p:cNvPr>
          <p:cNvSpPr txBox="1"/>
          <p:nvPr/>
        </p:nvSpPr>
        <p:spPr>
          <a:xfrm>
            <a:off x="558608" y="1369284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00000001</a:t>
            </a:r>
            <a:endParaRPr lang="en-CN" dirty="0"/>
          </a:p>
          <a:p>
            <a:endParaRPr lang="en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06144-872A-0670-94CD-9E14FA9F7015}"/>
              </a:ext>
            </a:extLst>
          </p:cNvPr>
          <p:cNvSpPr txBox="1"/>
          <p:nvPr/>
        </p:nvSpPr>
        <p:spPr>
          <a:xfrm>
            <a:off x="884017" y="17395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0494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5383</TotalTime>
  <Words>312</Words>
  <Application>Microsoft Macintosh PowerPoint</Application>
  <PresentationFormat>Widescreen</PresentationFormat>
  <Paragraphs>146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Laboratories Aperture Science</dc:creator>
  <cp:lastModifiedBy>Laboratories Aperture Science</cp:lastModifiedBy>
  <cp:revision>15</cp:revision>
  <dcterms:created xsi:type="dcterms:W3CDTF">2024-01-16T08:41:36Z</dcterms:created>
  <dcterms:modified xsi:type="dcterms:W3CDTF">2024-02-08T02:27:21Z</dcterms:modified>
</cp:coreProperties>
</file>