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7" r:id="rId11"/>
    <p:sldId id="266" r:id="rId12"/>
    <p:sldId id="263" r:id="rId13"/>
    <p:sldId id="264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8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jpe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.jpeg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8-bit CPU设计方案介绍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85360" y="3552145"/>
            <a:ext cx="9799200" cy="1472400"/>
          </a:xfrm>
        </p:spPr>
        <p:txBody>
          <a:bodyPr/>
          <a:p>
            <a:r>
              <a:rPr lang="en-US" altLang="zh-CN"/>
              <a:t>————1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日</a:t>
            </a:r>
            <a:r>
              <a:rPr lang="zh-CN" altLang="en-US"/>
              <a:t>汇报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892810"/>
            <a:ext cx="4681220" cy="5247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1100" y="346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在</a:t>
            </a:r>
            <a:r>
              <a:rPr lang="en-US" altLang="zh-CN"/>
              <a:t>ROM</a:t>
            </a:r>
            <a:r>
              <a:rPr lang="zh-CN" altLang="en-US"/>
              <a:t>中用二进制编码</a:t>
            </a:r>
            <a:r>
              <a:rPr lang="zh-CN" altLang="en-US"/>
              <a:t>实现：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现阶段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1.已经实现了一个8bit的cpu, 一套8bit的指令集。掌握了cpu的基本结构，在vivado上实现了多种基本单元，熟悉了vivado的操作方法以及cpu的基本结构。</a:t>
            </a:r>
            <a:endParaRPr lang="zh-CN" altLang="en-US"/>
          </a:p>
          <a:p>
            <a:r>
              <a:rPr lang="zh-CN" altLang="en-US"/>
              <a:t>2.用8bit cpu实现了斐波那契数列， 验证了指令集的正确性与合理性，对指令集的含义有了更加深入的理解。</a:t>
            </a:r>
            <a:endParaRPr lang="zh-CN" altLang="en-US"/>
          </a:p>
          <a:p>
            <a:r>
              <a:rPr lang="zh-CN" altLang="en-US"/>
              <a:t>3.两个模式：手动开关模拟时钟和分频得到</a:t>
            </a:r>
            <a:r>
              <a:rPr lang="zh-CN" altLang="en-US"/>
              <a:t>的1000Hz的时钟，便于测试</a:t>
            </a:r>
            <a:r>
              <a:rPr lang="zh-CN" altLang="en-US"/>
              <a:t>观察。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1.32bit的cpu实现（适配RISC_V指令集），能够与世界上其他RISC_V的开发者接轨（譬如可以使用他人研发的软件测试）。</a:t>
            </a:r>
            <a:endParaRPr lang="zh-CN" altLang="en-US"/>
          </a:p>
          <a:p>
            <a:r>
              <a:rPr lang="zh-CN" altLang="en-US"/>
              <a:t>2.显示器的使用：学习显示器的工作原理，为后面实现更加有趣的功能做准备。</a:t>
            </a:r>
            <a:endParaRPr lang="zh-CN" altLang="en-US"/>
          </a:p>
          <a:p>
            <a:r>
              <a:rPr lang="zh-CN" altLang="en-US"/>
              <a:t>3.存储：怎么</a:t>
            </a:r>
            <a:r>
              <a:rPr lang="zh-CN" altLang="en-US">
                <a:sym typeface="+mn-ea"/>
              </a:rPr>
              <a:t>使用自带内存，或者</a:t>
            </a:r>
            <a:r>
              <a:rPr lang="zh-CN" altLang="en-US"/>
              <a:t>和外部存储连起来</a:t>
            </a:r>
            <a:r>
              <a:rPr lang="zh-CN" altLang="en-US"/>
              <a:t>使用。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010990"/>
            <a:ext cx="10969200" cy="70560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324790"/>
            <a:ext cx="10969200" cy="4759200"/>
          </a:xfrm>
        </p:spPr>
        <p:txBody>
          <a:bodyPr/>
          <a:p>
            <a:r>
              <a:rPr lang="zh-CN" altLang="en-US"/>
              <a:t>本8-bit CPU采用流水线设计，对指令同步进行“取指”“译码”“执行”三步。使用一套简洁的指令集能够完成多重功能，内部有两个数据寄存器，分别为寄存器0和寄存器1。</a:t>
            </a:r>
            <a:endParaRPr lang="zh-CN" altLang="en-US"/>
          </a:p>
          <a:p>
            <a:r>
              <a:rPr lang="zh-CN" altLang="en-US"/>
              <a:t>其中，寄存器1又称为地址寄存器，它的数据不但可以直接被指令赋值，并且可以帮助内存寻址。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30270"/>
            <a:ext cx="10969200" cy="705600"/>
          </a:xfrm>
        </p:spPr>
        <p:txBody>
          <a:bodyPr/>
          <a:p>
            <a:r>
              <a:rPr lang="zh-CN" altLang="en-US"/>
              <a:t>二、指令集结构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155120"/>
            <a:ext cx="10969200" cy="4759200"/>
          </a:xfrm>
        </p:spPr>
        <p:txBody>
          <a:bodyPr/>
          <a:p>
            <a:endParaRPr lang="zh-CN" altLang="en-US"/>
          </a:p>
        </p:txBody>
      </p:sp>
      <p:pic>
        <p:nvPicPr>
          <p:cNvPr id="30253260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" y="939165"/>
            <a:ext cx="11817350" cy="6647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>
                <a:sym typeface="+mn-ea"/>
              </a:rPr>
              <a:t>指令集由8位构成，分为“数据指令”和“控制指令”。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数据指令：当第7位（最左侧的一位）为0时，将整个指令作为数据存入寄存器1中。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控制指令：当第7位为1时，将指令进行正常的译码以控制整个CPU。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三、CPU结构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PC寄存器（Program Counter，程序计数器）是CPU中最基本的控制单元，在默认情况下，它是一个计数器，在每个时钟周期数值加1。</a:t>
            </a:r>
            <a:endParaRPr lang="zh-CN" altLang="en-US"/>
          </a:p>
          <a:p>
            <a:r>
              <a:rPr lang="zh-CN" altLang="en-US"/>
              <a:t>ALU单元（Arithmetic Logic Unit，算术逻辑单元）是CPU的核心单元，是一个非时序的电路，它接受3位操作码，将寄存器0、寄存器1或者内存的数据进行特定的计算并输出。</a:t>
            </a:r>
            <a:endParaRPr lang="zh-CN" altLang="en-US"/>
          </a:p>
          <a:p>
            <a:r>
              <a:rPr lang="zh-CN" altLang="en-US"/>
              <a:t>A Register和B Register 分别为寄存器0和寄存器1。</a:t>
            </a:r>
            <a:endParaRPr lang="zh-CN" altLang="en-US"/>
          </a:p>
          <a:p>
            <a:r>
              <a:rPr lang="zh-CN" altLang="en-US"/>
              <a:t>只读存储器ROM是存放二进制指令的地方，随机存取存储器RAM是保存数据的地方。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1171786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" y="732155"/>
            <a:ext cx="9518650" cy="5354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896675"/>
            <a:ext cx="10969200" cy="4759200"/>
          </a:xfrm>
        </p:spPr>
        <p:txBody>
          <a:bodyPr/>
          <a:p>
            <a:r>
              <a:rPr lang="zh-CN" altLang="en-US"/>
              <a:t>虽然直接存储数据的寄存器只有两个，但是实际的CPU设计中还包含了众多寄存器暂存指令。</a:t>
            </a:r>
            <a:endParaRPr lang="zh-CN" altLang="en-US"/>
          </a:p>
          <a:p>
            <a:r>
              <a:rPr lang="zh-CN" altLang="en-US"/>
              <a:t>PC寄存器控制着CPU的“取指”操作，从对应的ROM地址中取出二进制指令，取出的指令将会暂存在Instruction Register中。</a:t>
            </a:r>
            <a:endParaRPr lang="zh-CN" altLang="en-US"/>
          </a:p>
          <a:p>
            <a:r>
              <a:rPr lang="zh-CN" altLang="en-US"/>
              <a:t>之后，指令会被“译码”操作。如果是控制指令，那么条件码会进入Cond Register中，操作码会进入Opcode Register中，ALU输出的目的地会写入Write Register中。</a:t>
            </a:r>
            <a:endParaRPr lang="zh-CN" altLang="en-US"/>
          </a:p>
          <a:p>
            <a:r>
              <a:rPr lang="zh-CN" altLang="en-US"/>
              <a:t>最后，指令进行“执行”操作。Write Register相当于控制了一个数据分配器，决定了ALU输出结果的最后走向。</a:t>
            </a:r>
            <a:endParaRPr lang="zh-CN" altLang="en-US"/>
          </a:p>
          <a:p>
            <a:r>
              <a:rPr lang="zh-CN" altLang="en-US"/>
              <a:t>此外，还有一个PCwrite 寄存器，它会基于条件码和ALU输出结果判断是否要进行跳转。如果需要跳转，在“执行”操作的下一个时钟周期，PC寄存器的数据将会被更新为寄存器1的数据。但是在流水线中，跳转指令从取指到执行需要经过3个周期，将会导致不需要的运行的指令也进入了流水线作业。所以，PCwrite还需要拦截下个周期的“取指”“译码”和“执行”操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四、Verilog实现</a:t>
            </a:r>
            <a:endParaRPr lang="zh-CN" altLang="en-US"/>
          </a:p>
        </p:txBody>
      </p:sp>
      <p:pic>
        <p:nvPicPr>
          <p:cNvPr id="1696772416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3340" y="1566545"/>
            <a:ext cx="6356350" cy="4026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实例：输出斐波那契数列的第十个</a:t>
            </a:r>
            <a:r>
              <a:rPr lang="zh-CN" altLang="en-US"/>
              <a:t>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072005" cy="4759325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伪代码：</a:t>
            </a:r>
            <a:endParaRPr lang="zh-CN" altLang="en-US"/>
          </a:p>
          <a:p>
            <a:r>
              <a:rPr lang="zh-CN" altLang="en-US" sz="1000">
                <a:latin typeface="+mj-lt"/>
                <a:cs typeface="+mj-lt"/>
              </a:rPr>
              <a:t>a[0]=1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a[1]=1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T =8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i=0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While i&lt;T: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    a[i+2]=a[i]+a[i+1]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    i = i+1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print(a[10])</a:t>
            </a:r>
            <a:endParaRPr lang="zh-CN" altLang="en-US" sz="1000">
              <a:latin typeface="+mj-lt"/>
              <a:cs typeface="+mj-lt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166235" y="1597025"/>
            <a:ext cx="619061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2.</a:t>
            </a:r>
            <a:r>
              <a:rPr lang="zh-CN" altLang="en-US"/>
              <a:t>翻译成为能用指令集包含的功能实现的</a:t>
            </a:r>
            <a:r>
              <a:rPr lang="zh-CN" altLang="en-US"/>
              <a:t>方式：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 sz="1000">
                <a:latin typeface="+mj-lt"/>
                <a:cs typeface="+mj-lt"/>
              </a:rPr>
              <a:t>R1=a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R0=R1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R1= 0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R0 = R1 + R0 </a:t>
            </a:r>
            <a:endParaRPr lang="zh-CN" altLang="en-US" sz="1000">
              <a:latin typeface="+mj-lt"/>
              <a:cs typeface="+mj-lt"/>
            </a:endParaRPr>
          </a:p>
          <a:p>
            <a:r>
              <a:rPr lang="zh-CN" altLang="en-US" sz="1000">
                <a:latin typeface="+mj-lt"/>
                <a:cs typeface="+mj-lt"/>
              </a:rPr>
              <a:t>R1 = addr</a:t>
            </a:r>
            <a:endParaRPr lang="zh-CN" altLang="en-US" sz="1000">
              <a:latin typeface="+mj-lt"/>
              <a:cs typeface="+mj-lt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commondata" val="eyJoZGlkIjoiYTczMTk1MDY0OWRlODY5MjY3NDU5MGI4NWIzZDdjNj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WPS 演示</Application>
  <PresentationFormat>宽屏</PresentationFormat>
  <Paragraphs>65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TONYHE</cp:lastModifiedBy>
  <cp:revision>174</cp:revision>
  <dcterms:created xsi:type="dcterms:W3CDTF">2019-06-19T02:08:00Z</dcterms:created>
  <dcterms:modified xsi:type="dcterms:W3CDTF">2024-01-18T08:23:26Z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B81CD6B676C741819C10F4ACF276F5DD_11</vt:lpwstr>
  </property>
</Properties>
</file>