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4" r:id="rId2"/>
    <p:sldId id="9797" r:id="rId3"/>
    <p:sldId id="9857" r:id="rId4"/>
    <p:sldId id="12326" r:id="rId5"/>
    <p:sldId id="12312" r:id="rId6"/>
    <p:sldId id="12311" r:id="rId7"/>
    <p:sldId id="12323" r:id="rId8"/>
    <p:sldId id="12327" r:id="rId9"/>
    <p:sldId id="12324" r:id="rId10"/>
    <p:sldId id="12314" r:id="rId11"/>
    <p:sldId id="12283" r:id="rId12"/>
    <p:sldId id="12288" r:id="rId13"/>
    <p:sldId id="12325" r:id="rId14"/>
    <p:sldId id="12317" r:id="rId15"/>
    <p:sldId id="12328" r:id="rId16"/>
    <p:sldId id="12320" r:id="rId17"/>
    <p:sldId id="12321" r:id="rId18"/>
    <p:sldId id="12318" r:id="rId19"/>
    <p:sldId id="12322" r:id="rId20"/>
    <p:sldId id="12319" r:id="rId21"/>
    <p:sldId id="12315" r:id="rId22"/>
    <p:sldId id="12263" r:id="rId23"/>
    <p:sldId id="12264" r:id="rId24"/>
    <p:sldId id="12265" r:id="rId25"/>
    <p:sldId id="12266" r:id="rId26"/>
    <p:sldId id="12305" r:id="rId27"/>
    <p:sldId id="981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06020-F871-4132-B464-A348B9F5818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B82A5-F80B-4CAB-80F8-F7E06A55F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98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88796-4A11-4739-A9E8-C664A5506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8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B81BC-6468-7850-E105-813EBF0B7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3AC172-5004-1864-AFC5-1FA309929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0B88BC-D04B-63A8-1058-0E5CC170B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1E60D-8016-D03B-E9E6-DC20F2B52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7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714A-FF5F-7E46-159F-821C15DA7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CDA59-BCF4-E0F6-D7F0-194BE598D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58C37-F7ED-B8E9-53E1-83A859D92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2585F-F391-6F1E-7C26-71875AE73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24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12617-20AC-7044-80DE-FDFE5E78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7795A-744F-B5F1-4F6F-1B95696A7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04FA0-C102-1B42-5183-CB1310C56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A1F25-DC28-E3B1-21FF-05E83EC1A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25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23479-EA9C-7FD7-9A23-009C277D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0DA91-7BC0-286C-10D8-4B9A06430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7F110-BAC6-3A90-24EC-B3C862E11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E5ABB-B0CC-0193-06D2-073384635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180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6D006-7C0C-A458-D6DA-158A2B5A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D2CC6-40D6-C4A2-EC2E-8BE650F60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B419F4-A24C-1AFA-33C4-CA5D9CED9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7E4F-949E-30AF-5E9E-FC5673CF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563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AE27A-83C3-0431-19C6-78BB8B8FC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80E4F-A6B6-F2EF-CFAF-08E263C59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47F26-40FA-705A-2B97-B0DC478F2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C39F5-E323-2D28-00AC-BA8F0A320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88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32E67-3DD7-5BC7-6976-EEF06EB2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0BFF7-97F9-9A4A-73B3-240CACF9E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C8690-C48C-406F-22C4-B699938C9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31ADA-7497-9E6F-CB09-A17438FAB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301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6453-A086-9DD4-12E3-AF2C55989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D71C8D-71CC-DB78-A254-03F785E94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4D8202-785E-43AD-A2CF-E1D94EED4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E8083-5AA7-F9F2-81D1-6BB0293D3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347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33197-5880-B3C5-7A4F-982D48353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A8B17C-DE7D-46F0-6CE1-9F26EB783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27A6E-1942-4F0A-94BF-04D6966B9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AF80C-2E69-8265-A775-E9E041FF4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007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F0775-78D2-950B-EB78-05E5691AA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5C425-53DB-0397-C22E-00AFAEA20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DE8E0-8453-BA90-3ACF-3CC03FD1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AB0E3-AE10-B67B-1CE5-E837BC88A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16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27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42026-F065-7FC4-CC23-FE7598F37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8DA2BC-43A9-AB66-BC8D-82C66F438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13A1C-7F8C-DAC1-56BE-F175C2E2D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CD1A4-2C52-B017-0EC9-632BF826F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67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66A0-2AD8-19BE-EA9B-AF857F9D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DAE9CC-385F-1C4F-421A-6D631CB06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9050DB-D4BF-C2D4-C748-3DBC7C377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4D6B3-ACCB-02B4-2E22-DFE62D9D5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05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4D39-E1A7-0AEB-4775-60641CB2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3D637-AFB6-0C3D-E1F0-D12294EF9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EB93F-DC18-97E6-27D3-C69530A54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B2B2B-7719-6F88-C65A-982791977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185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64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0EDE7-A7A3-6CCB-BA99-2696E934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DA84C3-3EDE-BB49-7E88-CA12C0DE8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FF0B0-B1F3-D0E3-A8EC-D077DF713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D2F9A-F6F5-9B4D-D47D-34AD09275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26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DB261-7D3E-7E13-C9A3-784774005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174756-14E6-39F4-4B59-9C2FCA481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31FD75-C92C-61B0-13E9-CAA02BAC2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CC243-4F98-B578-3EB9-62EF7AE81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1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FA4B6-15FC-1DA2-1C1D-BAD4BAB8B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978132-145C-6F60-7B52-46A339F18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6515D4-F511-31EB-F53D-2C286284E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729D-7758-6D51-9F6C-14228135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86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718C-4314-B037-FCB1-C1E89B95A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755958-FEEE-DBFC-44F0-427D37901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93D93-39CE-BE97-E6C2-7A2D379EC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42193-8D26-5A7A-4D7B-A6F27DEE9D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09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E20C2-5555-9242-0AFF-C049C196D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DFFDC-EEA2-5C82-6E0A-C850314CE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73371A-6477-0631-1942-B33D3AA0E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DF65F-59C6-EBFB-EAE2-462A048CF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17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3F1CB-33ED-EBD4-58DE-00BAEFCBF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80BEF-54B6-BEC2-793C-B3A3EB95C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276BD2-2194-7032-EFC1-664891F46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975E-C12F-23E5-91FA-171541403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1D50C-2A46-49BA-857E-9A3D9C20A6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887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02E9E-FD61-FE3F-AFE4-0E9F3FA1E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67ED9-33C3-AE31-EE15-77E63D6F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52F5B-4727-C2CA-8524-245A4B2C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7BE23-8D9F-60D2-62F5-3BCEFD75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4DBF6-7F70-C9E7-8E3A-19129D2E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25B86-EED2-5D75-EF4E-0D28908B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15151-BD98-2BA8-4B98-F861A0D9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9CE8A-6C20-AC34-899D-E345B230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59FD6-6067-8A0C-4903-63C3E0B5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4F58A-5D1A-7317-DB58-0394AFE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0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E94867-C929-1E45-1592-9A2D6BF47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80BB0-8B98-51AD-2987-8D3CCA8A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1E536-643A-1131-C369-1BE89F03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99E19-DCF4-85E6-F822-A4A53654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82A9A-2897-2B05-9B10-6D40BF86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30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9">
            <a:extLst>
              <a:ext uri="{FF2B5EF4-FFF2-40B4-BE49-F238E27FC236}">
                <a16:creationId xmlns:a16="http://schemas.microsoft.com/office/drawing/2014/main" id="{89F27633-41CF-4FA5-B194-7BC95FB2DB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79783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4200000" scaled="0"/>
          </a:gradFill>
          <a:ln>
            <a:noFill/>
          </a:ln>
        </p:spPr>
        <p:txBody>
          <a:bodyPr wrap="none" anchor="ctr"/>
          <a:lstStyle/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8" name="灯片编号占位符 5">
            <a:extLst>
              <a:ext uri="{FF2B5EF4-FFF2-40B4-BE49-F238E27FC236}">
                <a16:creationId xmlns:a16="http://schemas.microsoft.com/office/drawing/2014/main" id="{F523A4FC-AA41-4DA4-981B-696EDCE10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3826" y="6453824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3E12FC-B727-46EE-A3F4-36BAB21DAD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8F1D1B-911D-4117-ADF6-4C31DAC9F8DB}"/>
              </a:ext>
            </a:extLst>
          </p:cNvPr>
          <p:cNvSpPr/>
          <p:nvPr userDrawn="1"/>
        </p:nvSpPr>
        <p:spPr>
          <a:xfrm>
            <a:off x="-1968500" y="1764859"/>
            <a:ext cx="1727200" cy="11176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9F60132-E7B8-4BAC-93C6-C1A4FA9CC562}"/>
              </a:ext>
            </a:extLst>
          </p:cNvPr>
          <p:cNvCxnSpPr>
            <a:cxnSpLocks/>
          </p:cNvCxnSpPr>
          <p:nvPr userDrawn="1"/>
        </p:nvCxnSpPr>
        <p:spPr>
          <a:xfrm>
            <a:off x="0" y="797846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24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CC783243-048E-4582-AF9C-0B37148A8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872" y="6453824"/>
            <a:ext cx="1237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3E12FC-B727-46EE-A3F4-36BAB21DAD9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348A0D0-4970-42C7-812D-4330E4ED12E4}"/>
              </a:ext>
            </a:extLst>
          </p:cNvPr>
          <p:cNvSpPr/>
          <p:nvPr userDrawn="1"/>
        </p:nvSpPr>
        <p:spPr>
          <a:xfrm>
            <a:off x="-1968500" y="2870200"/>
            <a:ext cx="1727200" cy="11176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3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228799-A5EE-4BC3-8D27-08C6FE8DD273}"/>
              </a:ext>
            </a:extLst>
          </p:cNvPr>
          <p:cNvSpPr/>
          <p:nvPr userDrawn="1"/>
        </p:nvSpPr>
        <p:spPr>
          <a:xfrm>
            <a:off x="12394790" y="1473880"/>
            <a:ext cx="8340876" cy="37013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8F5BBB-9EA5-4000-A713-9D299700E4C5}"/>
              </a:ext>
            </a:extLst>
          </p:cNvPr>
          <p:cNvSpPr/>
          <p:nvPr userDrawn="1"/>
        </p:nvSpPr>
        <p:spPr>
          <a:xfrm>
            <a:off x="12464143" y="1473880"/>
            <a:ext cx="76103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页二级标题（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无二级标题时的页正文（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页正文（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页正文（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页正文（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表中文字及图表标题（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重点文字推荐使用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橙色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，加粗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中文推荐“微软雅黑”字体，颜色为深蓝。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‘Arial’ is recommended to type English.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A9DCC94-4FFF-4530-AE99-A023770DB4BE}"/>
              </a:ext>
            </a:extLst>
          </p:cNvPr>
          <p:cNvSpPr/>
          <p:nvPr userDrawn="1"/>
        </p:nvSpPr>
        <p:spPr>
          <a:xfrm>
            <a:off x="12464143" y="4713347"/>
            <a:ext cx="8075173" cy="37293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上述为推荐数值，</a:t>
            </a:r>
            <a:r>
              <a:rPr lang="zh-CN" altLang="en-US" sz="1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可根据展示的目的和重点进行适当调整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907A9F4-FFD9-4977-90DF-F7CD48E31E7E}"/>
              </a:ext>
            </a:extLst>
          </p:cNvPr>
          <p:cNvCxnSpPr>
            <a:cxnSpLocks/>
          </p:cNvCxnSpPr>
          <p:nvPr userDrawn="1"/>
        </p:nvCxnSpPr>
        <p:spPr>
          <a:xfrm>
            <a:off x="0" y="797846"/>
            <a:ext cx="12192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5">
            <a:extLst>
              <a:ext uri="{FF2B5EF4-FFF2-40B4-BE49-F238E27FC236}">
                <a16:creationId xmlns:a16="http://schemas.microsoft.com/office/drawing/2014/main" id="{C714521A-757D-40E5-A558-32D94D7B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7" y="94090"/>
            <a:ext cx="9371116" cy="609659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213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69443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5305" y="2651364"/>
            <a:ext cx="8385736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5036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69A66-C84D-83CF-D830-D692D762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CBCE2-8210-C599-3C60-2F10B5F6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F7C44-DA79-B1C3-EFF6-BD406B4D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95C1D-E975-4E3B-8603-59E309F5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83ED1-9D06-1CDC-07DF-2992DA27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CEE13-8BDA-46D3-24A1-C89F0105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6D293-7D47-0227-0924-B2B7340F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5BB8E-539D-0C03-221C-22D48217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0B53B-2085-6294-A031-3421537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AC969-EC53-B3CE-CE2F-48899213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D64BA-E39B-49B0-DB68-903627B1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845D2-D0F1-AA05-50EA-DF5F350AB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EBDFC3-7224-7110-2498-B73B3280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CFE473-068F-07EA-33E1-394D9BA5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6B37D-1F8C-D1F1-BBB8-AD30413E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A1CE8-CB07-7415-A2CA-167F388E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80976-DB49-E5E3-637A-2B07E0A9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1D336-8948-C3C9-B8D2-6847FE87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D65CB-A3CE-511A-3CFE-6ADB3E078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0BECDE-6EF3-285E-8DE3-AC54E82AD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1A35A3-89BD-0FEC-996B-1DF502BD7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E31C70-6E1B-4E9A-EA5B-4966873A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9AF926-7163-D67A-67DB-5BD9C99D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A46303-4D32-299F-B42D-C43F683E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0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22929-42B1-1A7E-3691-3733C2EA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F5149-7AC6-F74A-496A-4B9384E8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F0AB4D-4363-FB9B-FB70-20EAE49B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FF97AF-84A8-3EFA-504A-21953B4C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0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767BD4-3854-9E3E-9EED-8B154CDD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48C508-1ED4-F781-446A-E83D98CA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EB4590-5693-69FB-38E2-76581412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5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45C07-EF45-3B90-ADC1-00A7E153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7E824-5E04-41EC-73C4-C5F8AF715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04E803-1195-9758-DF38-F7E46D4F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598EF-1345-F6F1-81F5-63AEB5A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9405AB-751A-90E5-F6B7-3B7EA82B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63A07-E046-AC55-2887-AD20F51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3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D1DFF-4349-EE93-3BD4-1989C967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2C0BED-63AE-548E-D607-FFEF81080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02156-2A61-3E93-671D-20C9671C5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EC5A2F-C018-32B6-D5E8-21159A58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0C254-1DCF-523A-B211-D8B6BB4D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B445A6-2A75-B879-6F1E-A70A0EED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9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C9926-8596-5DF5-817C-47CB5950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3C531-BD25-54D0-829A-30104D95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9E93C-4C24-9BF6-0FB9-40D867508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FC28-7D93-4564-AF75-4D9328D9106B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078B0-F1D3-1BE8-C50F-A6EE71F4C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7DBA9-802E-383D-49CB-C5C460420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1C1DE-09CD-4D26-A91B-FBF56F8C8B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9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5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8.gi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27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4.sv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0" y="-72904"/>
            <a:ext cx="12270839" cy="5190475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1588E-4427-43B2-A9C3-9A93460B1626}"/>
              </a:ext>
            </a:extLst>
          </p:cNvPr>
          <p:cNvSpPr/>
          <p:nvPr/>
        </p:nvSpPr>
        <p:spPr>
          <a:xfrm>
            <a:off x="0" y="5146933"/>
            <a:ext cx="12213690" cy="1711067"/>
          </a:xfrm>
          <a:prstGeom prst="rect">
            <a:avLst/>
          </a:prstGeom>
          <a:solidFill>
            <a:schemeClr val="bg2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CEA37-4858-46DD-A548-88280A99B552}"/>
              </a:ext>
            </a:extLst>
          </p:cNvPr>
          <p:cNvSpPr txBox="1"/>
          <p:nvPr/>
        </p:nvSpPr>
        <p:spPr>
          <a:xfrm>
            <a:off x="844927" y="1698091"/>
            <a:ext cx="10502145" cy="123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自动驾驶运动控制：纵向控制</a:t>
            </a:r>
            <a:endParaRPr lang="en-US" altLang="zh-CN" sz="3600" b="1" dirty="0">
              <a:solidFill>
                <a:schemeClr val="bg1">
                  <a:alpha val="9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2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——OnSite</a:t>
            </a:r>
            <a:r>
              <a:rPr lang="zh-CN" altLang="en-US" sz="2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学习中心</a:t>
            </a:r>
            <a:r>
              <a:rPr lang="en-US" altLang="zh-CN" sz="2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控制问题第二讲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CE65EA-ED72-4421-9404-5417C096BC3F}"/>
              </a:ext>
            </a:extLst>
          </p:cNvPr>
          <p:cNvSpPr/>
          <p:nvPr/>
        </p:nvSpPr>
        <p:spPr>
          <a:xfrm>
            <a:off x="2164307" y="3056112"/>
            <a:ext cx="791583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50000">
                <a:schemeClr val="bg1"/>
              </a:gs>
              <a:gs pos="8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C23274-F442-4121-BB52-FEA117D1C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723" y="5599265"/>
            <a:ext cx="2979074" cy="718266"/>
          </a:xfrm>
          <a:prstGeom prst="rect">
            <a:avLst/>
          </a:prstGeom>
        </p:spPr>
      </p:pic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66E664D-8F8E-4C46-A9A7-C84FAE9B5024}"/>
              </a:ext>
            </a:extLst>
          </p:cNvPr>
          <p:cNvSpPr txBox="1">
            <a:spLocks/>
          </p:cNvSpPr>
          <p:nvPr/>
        </p:nvSpPr>
        <p:spPr>
          <a:xfrm>
            <a:off x="1868127" y="3428092"/>
            <a:ext cx="8455745" cy="14944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OnSite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学习中心成员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defTabSz="1097105"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网站：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http://110.42.248.92/onsite-learning-center/</a:t>
            </a:r>
          </a:p>
          <a:p>
            <a:pPr marL="0" indent="0" algn="ctr" defTabSz="1097105"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2025.1.21</a:t>
            </a:r>
          </a:p>
          <a:p>
            <a:pPr marL="0" indent="0" algn="ctr" defTabSz="1097105">
              <a:buNone/>
              <a:defRPr/>
            </a:pP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C43659-EF9A-AFA0-F593-CF724BCC4374}"/>
              </a:ext>
            </a:extLst>
          </p:cNvPr>
          <p:cNvSpPr txBox="1"/>
          <p:nvPr/>
        </p:nvSpPr>
        <p:spPr>
          <a:xfrm>
            <a:off x="0" y="-22860"/>
            <a:ext cx="3952875" cy="362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OnSite</a:t>
            </a:r>
            <a:r>
              <a:rPr lang="zh-CN" altLang="en-US" sz="1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学习中心</a:t>
            </a:r>
            <a:r>
              <a:rPr lang="en-US" altLang="zh-CN" sz="1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1600" b="1" dirty="0">
                <a:solidFill>
                  <a:schemeClr val="bg1">
                    <a:alpha val="9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自动驾驶系列课程</a:t>
            </a:r>
          </a:p>
        </p:txBody>
      </p:sp>
    </p:spTree>
    <p:extLst>
      <p:ext uri="{BB962C8B-B14F-4D97-AF65-F5344CB8AC3E}">
        <p14:creationId xmlns:p14="http://schemas.microsoft.com/office/powerpoint/2010/main" val="30380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D380-2EDC-FEB8-5040-425414CAF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3">
            <a:extLst>
              <a:ext uri="{FF2B5EF4-FFF2-40B4-BE49-F238E27FC236}">
                <a16:creationId xmlns:a16="http://schemas.microsoft.com/office/drawing/2014/main" id="{940ECCA4-D56E-89D5-B9A8-79260FEA7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1871230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33F50"/>
                </a:solidFill>
              </a:rPr>
              <a:t>纵向控制典型方法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54AA474-AA35-760E-C3C4-5B246C4E15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69FD7D2F-9192-6D54-904C-83A97336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2924862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33F50"/>
                </a:solidFill>
              </a:rPr>
              <a:t>示例模型介绍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833415FE-7412-918C-3715-3A722F72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3978494"/>
            <a:ext cx="5563244" cy="509881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代码解析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183FB228-A87B-C0E4-60AA-7C5FA6D7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5032126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课后实践</a:t>
            </a:r>
          </a:p>
        </p:txBody>
      </p:sp>
    </p:spTree>
    <p:extLst>
      <p:ext uri="{BB962C8B-B14F-4D97-AF65-F5344CB8AC3E}">
        <p14:creationId xmlns:p14="http://schemas.microsoft.com/office/powerpoint/2010/main" val="26829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BC44E-FA0F-42A9-3E51-1CB31C6A1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1">
            <a:extLst>
              <a:ext uri="{FF2B5EF4-FFF2-40B4-BE49-F238E27FC236}">
                <a16:creationId xmlns:a16="http://schemas.microsoft.com/office/drawing/2014/main" id="{ADB012CB-1850-26FA-E3A5-23946D4FC46C}"/>
              </a:ext>
            </a:extLst>
          </p:cNvPr>
          <p:cNvSpPr/>
          <p:nvPr/>
        </p:nvSpPr>
        <p:spPr>
          <a:xfrm>
            <a:off x="6204729" y="2176144"/>
            <a:ext cx="2823905" cy="3773243"/>
          </a:xfrm>
          <a:prstGeom prst="roundRect">
            <a:avLst>
              <a:gd name="adj" fmla="val 8279"/>
            </a:avLst>
          </a:prstGeom>
          <a:solidFill>
            <a:srgbClr val="F7F7F7"/>
          </a:solidFill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2">
            <a:extLst>
              <a:ext uri="{FF2B5EF4-FFF2-40B4-BE49-F238E27FC236}">
                <a16:creationId xmlns:a16="http://schemas.microsoft.com/office/drawing/2014/main" id="{30C96620-42C9-B0E7-05C1-9C74B496579E}"/>
              </a:ext>
            </a:extLst>
          </p:cNvPr>
          <p:cNvSpPr txBox="1"/>
          <p:nvPr/>
        </p:nvSpPr>
        <p:spPr>
          <a:xfrm>
            <a:off x="6464668" y="2010983"/>
            <a:ext cx="2212906" cy="485960"/>
          </a:xfrm>
          <a:prstGeom prst="rect">
            <a:avLst/>
          </a:prstGeom>
          <a:solidFill>
            <a:srgbClr val="08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纵向力分配</a:t>
            </a:r>
          </a:p>
        </p:txBody>
      </p:sp>
      <p:sp>
        <p:nvSpPr>
          <p:cNvPr id="41" name="矩形 46">
            <a:extLst>
              <a:ext uri="{FF2B5EF4-FFF2-40B4-BE49-F238E27FC236}">
                <a16:creationId xmlns:a16="http://schemas.microsoft.com/office/drawing/2014/main" id="{861F8914-7086-4971-E7C0-2C0FA8B81818}"/>
              </a:ext>
            </a:extLst>
          </p:cNvPr>
          <p:cNvSpPr/>
          <p:nvPr/>
        </p:nvSpPr>
        <p:spPr>
          <a:xfrm>
            <a:off x="6413831" y="2734813"/>
            <a:ext cx="2405699" cy="1965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将控制模块输出的理想加速度转换为纵向力并分配到四个车轮上</a:t>
            </a:r>
          </a:p>
        </p:txBody>
      </p:sp>
      <p:sp>
        <p:nvSpPr>
          <p:cNvPr id="70" name="Title 11">
            <a:extLst>
              <a:ext uri="{FF2B5EF4-FFF2-40B4-BE49-F238E27FC236}">
                <a16:creationId xmlns:a16="http://schemas.microsoft.com/office/drawing/2014/main" id="{508EF0DF-2C03-9B4A-F8B6-E470A32B13B5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C773733-E744-9B29-91C4-79DC66C66D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2062BD01-0F69-6567-28B8-E5F8D3F5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17" y="110550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项目</a:t>
            </a:r>
            <a:r>
              <a:rPr lang="zh-CN" altLang="en-US" sz="2400" cap="none" dirty="0"/>
              <a:t>结构</a:t>
            </a:r>
          </a:p>
        </p:txBody>
      </p:sp>
      <p:sp>
        <p:nvSpPr>
          <p:cNvPr id="24" name="矩形: 圆角 29">
            <a:extLst>
              <a:ext uri="{FF2B5EF4-FFF2-40B4-BE49-F238E27FC236}">
                <a16:creationId xmlns:a16="http://schemas.microsoft.com/office/drawing/2014/main" id="{193C9102-2A38-3A83-FAC7-A716E6F744EB}"/>
              </a:ext>
            </a:extLst>
          </p:cNvPr>
          <p:cNvSpPr/>
          <p:nvPr/>
        </p:nvSpPr>
        <p:spPr>
          <a:xfrm>
            <a:off x="195782" y="2231219"/>
            <a:ext cx="2786768" cy="3718168"/>
          </a:xfrm>
          <a:prstGeom prst="roundRect">
            <a:avLst>
              <a:gd name="adj" fmla="val 8279"/>
            </a:avLst>
          </a:prstGeom>
          <a:solidFill>
            <a:srgbClr val="F7F7F7"/>
          </a:solidFill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6" name="文本框 30">
            <a:extLst>
              <a:ext uri="{FF2B5EF4-FFF2-40B4-BE49-F238E27FC236}">
                <a16:creationId xmlns:a16="http://schemas.microsoft.com/office/drawing/2014/main" id="{DAAF0145-71DF-9FB0-2DE9-B3786CEE2D84}"/>
              </a:ext>
            </a:extLst>
          </p:cNvPr>
          <p:cNvSpPr txBox="1"/>
          <p:nvPr/>
        </p:nvSpPr>
        <p:spPr>
          <a:xfrm>
            <a:off x="513143" y="2010983"/>
            <a:ext cx="2280680" cy="461665"/>
          </a:xfrm>
          <a:prstGeom prst="rect">
            <a:avLst/>
          </a:prstGeom>
          <a:solidFill>
            <a:srgbClr val="08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车辆模型</a:t>
            </a:r>
          </a:p>
        </p:txBody>
      </p:sp>
      <p:sp>
        <p:nvSpPr>
          <p:cNvPr id="27" name="矩形 36">
            <a:extLst>
              <a:ext uri="{FF2B5EF4-FFF2-40B4-BE49-F238E27FC236}">
                <a16:creationId xmlns:a16="http://schemas.microsoft.com/office/drawing/2014/main" id="{CCC19449-FE84-4A77-DBAF-39AFC5636CD3}"/>
              </a:ext>
            </a:extLst>
          </p:cNvPr>
          <p:cNvSpPr/>
          <p:nvPr/>
        </p:nvSpPr>
        <p:spPr>
          <a:xfrm>
            <a:off x="450634" y="2734813"/>
            <a:ext cx="2405699" cy="2445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采用</a:t>
            </a:r>
            <a:r>
              <a:rPr lang="en-US" altLang="zh-CN" sz="2400" dirty="0">
                <a:latin typeface="Arial"/>
                <a:ea typeface="微软雅黑" panose="020B0503020204020204" pitchFamily="34" charset="-122"/>
              </a:rPr>
              <a:t>MATLAB</a:t>
            </a: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提供的三自由度车辆模型作为车辆模型，为算法提供被控对象</a:t>
            </a:r>
          </a:p>
        </p:txBody>
      </p:sp>
      <p:sp>
        <p:nvSpPr>
          <p:cNvPr id="51" name="矩形: 圆角 33">
            <a:extLst>
              <a:ext uri="{FF2B5EF4-FFF2-40B4-BE49-F238E27FC236}">
                <a16:creationId xmlns:a16="http://schemas.microsoft.com/office/drawing/2014/main" id="{29C8D33A-21FB-D057-8E66-312DE9ED4C9B}"/>
              </a:ext>
            </a:extLst>
          </p:cNvPr>
          <p:cNvSpPr/>
          <p:nvPr/>
        </p:nvSpPr>
        <p:spPr>
          <a:xfrm>
            <a:off x="9225916" y="2167887"/>
            <a:ext cx="2748861" cy="3781500"/>
          </a:xfrm>
          <a:prstGeom prst="roundRect">
            <a:avLst>
              <a:gd name="adj" fmla="val 8279"/>
            </a:avLst>
          </a:prstGeom>
          <a:solidFill>
            <a:srgbClr val="F7F7F7"/>
          </a:solidFill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34">
            <a:extLst>
              <a:ext uri="{FF2B5EF4-FFF2-40B4-BE49-F238E27FC236}">
                <a16:creationId xmlns:a16="http://schemas.microsoft.com/office/drawing/2014/main" id="{120EB5F7-38F2-BEE8-3C5B-3F4A845862BE}"/>
              </a:ext>
            </a:extLst>
          </p:cNvPr>
          <p:cNvSpPr txBox="1"/>
          <p:nvPr/>
        </p:nvSpPr>
        <p:spPr>
          <a:xfrm>
            <a:off x="9461398" y="2022584"/>
            <a:ext cx="2277895" cy="461665"/>
          </a:xfrm>
          <a:prstGeom prst="rect">
            <a:avLst/>
          </a:prstGeom>
          <a:solidFill>
            <a:srgbClr val="08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评价</a:t>
            </a:r>
            <a:r>
              <a:rPr lang="en-US" altLang="zh-CN" dirty="0"/>
              <a:t>&amp;</a:t>
            </a:r>
            <a:r>
              <a:rPr lang="zh-CN" altLang="en-US" dirty="0"/>
              <a:t>可视化</a:t>
            </a:r>
          </a:p>
        </p:txBody>
      </p:sp>
      <p:sp>
        <p:nvSpPr>
          <p:cNvPr id="53" name="矩形 54">
            <a:extLst>
              <a:ext uri="{FF2B5EF4-FFF2-40B4-BE49-F238E27FC236}">
                <a16:creationId xmlns:a16="http://schemas.microsoft.com/office/drawing/2014/main" id="{35C8988B-5328-1E1F-E5E7-3414C41E21B1}"/>
              </a:ext>
            </a:extLst>
          </p:cNvPr>
          <p:cNvSpPr/>
          <p:nvPr/>
        </p:nvSpPr>
        <p:spPr>
          <a:xfrm>
            <a:off x="9397495" y="2734813"/>
            <a:ext cx="2405699" cy="244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计算模型的控制误差，可视化轨迹速度和车轮纵向位置的跟踪情况</a:t>
            </a:r>
          </a:p>
        </p:txBody>
      </p:sp>
      <p:sp>
        <p:nvSpPr>
          <p:cNvPr id="55" name="矩形: 圆角 31">
            <a:extLst>
              <a:ext uri="{FF2B5EF4-FFF2-40B4-BE49-F238E27FC236}">
                <a16:creationId xmlns:a16="http://schemas.microsoft.com/office/drawing/2014/main" id="{1CBB6AE1-A0A5-351C-851A-4C89E16E3FDE}"/>
              </a:ext>
            </a:extLst>
          </p:cNvPr>
          <p:cNvSpPr/>
          <p:nvPr/>
        </p:nvSpPr>
        <p:spPr>
          <a:xfrm>
            <a:off x="3189499" y="2231219"/>
            <a:ext cx="2823905" cy="3718168"/>
          </a:xfrm>
          <a:prstGeom prst="roundRect">
            <a:avLst>
              <a:gd name="adj" fmla="val 8279"/>
            </a:avLst>
          </a:prstGeom>
          <a:solidFill>
            <a:srgbClr val="F7F7F7"/>
          </a:solidFill>
          <a:ln w="952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32">
            <a:extLst>
              <a:ext uri="{FF2B5EF4-FFF2-40B4-BE49-F238E27FC236}">
                <a16:creationId xmlns:a16="http://schemas.microsoft.com/office/drawing/2014/main" id="{CD77DD93-4648-6C92-20CE-27E6DFA99205}"/>
              </a:ext>
            </a:extLst>
          </p:cNvPr>
          <p:cNvSpPr txBox="1"/>
          <p:nvPr/>
        </p:nvSpPr>
        <p:spPr>
          <a:xfrm>
            <a:off x="3467938" y="2014697"/>
            <a:ext cx="2212906" cy="461665"/>
          </a:xfrm>
          <a:prstGeom prst="rect">
            <a:avLst/>
          </a:prstGeom>
          <a:solidFill>
            <a:srgbClr val="08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控制算法</a:t>
            </a:r>
          </a:p>
        </p:txBody>
      </p:sp>
      <p:sp>
        <p:nvSpPr>
          <p:cNvPr id="57" name="矩形 46">
            <a:extLst>
              <a:ext uri="{FF2B5EF4-FFF2-40B4-BE49-F238E27FC236}">
                <a16:creationId xmlns:a16="http://schemas.microsoft.com/office/drawing/2014/main" id="{22A45818-7D4E-3C9E-B22C-BCE70879F584}"/>
              </a:ext>
            </a:extLst>
          </p:cNvPr>
          <p:cNvSpPr/>
          <p:nvPr/>
        </p:nvSpPr>
        <p:spPr>
          <a:xfrm>
            <a:off x="3396448" y="2705833"/>
            <a:ext cx="2405699" cy="2445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Arial"/>
                <a:ea typeface="微软雅黑" panose="020B0503020204020204" pitchFamily="34" charset="-122"/>
              </a:rPr>
              <a:t>S-Function</a:t>
            </a: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格式编写</a:t>
            </a:r>
            <a:r>
              <a:rPr lang="en-US" altLang="zh-CN" sz="2400" dirty="0">
                <a:latin typeface="Arial"/>
                <a:ea typeface="微软雅黑" panose="020B0503020204020204" pitchFamily="34" charset="-122"/>
              </a:rPr>
              <a:t>PID</a:t>
            </a:r>
            <a:r>
              <a:rPr lang="zh-CN" altLang="en-US" sz="2400" dirty="0">
                <a:latin typeface="Arial"/>
                <a:ea typeface="微软雅黑" panose="020B0503020204020204" pitchFamily="34" charset="-122"/>
              </a:rPr>
              <a:t>控制算法，将控制误差作为输入，输出理想加速度</a:t>
            </a:r>
            <a:endParaRPr lang="zh-CN" altLang="en-US" sz="2400" b="1" dirty="0"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62" name="矩形 13">
            <a:extLst>
              <a:ext uri="{FF2B5EF4-FFF2-40B4-BE49-F238E27FC236}">
                <a16:creationId xmlns:a16="http://schemas.microsoft.com/office/drawing/2014/main" id="{28097D05-4DA3-57FB-B778-D818CEC71E0B}"/>
              </a:ext>
            </a:extLst>
          </p:cNvPr>
          <p:cNvSpPr/>
          <p:nvPr/>
        </p:nvSpPr>
        <p:spPr>
          <a:xfrm>
            <a:off x="-1246" y="6347100"/>
            <a:ext cx="12191999" cy="52322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整个项目主要包含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大内容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59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69376-B962-A82C-9223-1357C081B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948F9927-CCF4-08B1-7C7D-7D9438A4719D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5E02B601-3533-0879-DDAA-BAA6A9F14B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B1622745-6B39-D9FB-F5B2-28167A15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车辆模型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FEE7E9-858B-4917-D170-BC895721169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083" y="1546981"/>
            <a:ext cx="26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三自由度车辆模型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53C0882E-E242-EF86-41C3-E030B57539AA}"/>
              </a:ext>
            </a:extLst>
          </p:cNvPr>
          <p:cNvSpPr txBox="1"/>
          <p:nvPr/>
        </p:nvSpPr>
        <p:spPr>
          <a:xfrm>
            <a:off x="872702" y="2008693"/>
            <a:ext cx="10879292" cy="135506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MATLAB/Simulink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中提供的三自由度（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3-DOF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）车辆模型用于模拟和分析车辆的操纵性能，特别是在转向和侧向动态方面。该模型主要关注车辆的横向运动、侧倾和横摆行为，适用于研究车辆的操纵稳定性和响应特性。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DBC880F-A8B6-F59A-2F48-117F67254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4" t="18946" r="28066" b="9371"/>
          <a:stretch/>
        </p:blipFill>
        <p:spPr>
          <a:xfrm>
            <a:off x="1725914" y="3231702"/>
            <a:ext cx="2125338" cy="3360718"/>
          </a:xfrm>
          <a:prstGeom prst="rect">
            <a:avLst/>
          </a:prstGeom>
        </p:spPr>
      </p:pic>
      <p:sp>
        <p:nvSpPr>
          <p:cNvPr id="39" name="内容占位符 33">
            <a:extLst>
              <a:ext uri="{FF2B5EF4-FFF2-40B4-BE49-F238E27FC236}">
                <a16:creationId xmlns:a16="http://schemas.microsoft.com/office/drawing/2014/main" id="{4101BA7A-5639-A968-1E02-3C2B804AC1CD}"/>
              </a:ext>
            </a:extLst>
          </p:cNvPr>
          <p:cNvSpPr txBox="1"/>
          <p:nvPr/>
        </p:nvSpPr>
        <p:spPr>
          <a:xfrm>
            <a:off x="4897966" y="3216337"/>
            <a:ext cx="4662373" cy="111793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前轮转角（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WhlAngF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 前轮的转向角度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前轮驱动力（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FwF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 作用于车辆前轮的纵向驱动力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后轮驱动力（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FwR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）：作用于车辆后轮的纵向驱动力</a:t>
            </a:r>
          </a:p>
        </p:txBody>
      </p:sp>
      <p:sp>
        <p:nvSpPr>
          <p:cNvPr id="41" name="内容占位符 33">
            <a:extLst>
              <a:ext uri="{FF2B5EF4-FFF2-40B4-BE49-F238E27FC236}">
                <a16:creationId xmlns:a16="http://schemas.microsoft.com/office/drawing/2014/main" id="{743D60E5-9288-61E0-ACBC-84A74714321F}"/>
              </a:ext>
            </a:extLst>
          </p:cNvPr>
          <p:cNvSpPr txBox="1"/>
          <p:nvPr/>
        </p:nvSpPr>
        <p:spPr>
          <a:xfrm>
            <a:off x="4897966" y="4351247"/>
            <a:ext cx="6637170" cy="271038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输出信号集合（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Info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）：车辆模型的所有输出信号集合，包括但不限于车辆位置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(x, y, z)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、速度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vx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vy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vz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、车辆横摆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俯仰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侧偏角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(psi, pitch, phi)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等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纵向速度（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x_dot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 车辆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轴方向的线速度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横向速度（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y_dot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 车辆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y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轴方向的线速度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横摆角（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psi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）：车辆绕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z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轴的旋转角度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横摆角速度（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r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）：车辆绕</a:t>
            </a:r>
            <a:r>
              <a:rPr lang="en-US" altLang="zh-CN" sz="1200" dirty="0">
                <a:solidFill>
                  <a:srgbClr val="002060"/>
                </a:solidFill>
                <a:latin typeface="Arial" panose="020B0604020202020204" pitchFamily="34" charset="0"/>
              </a:rPr>
              <a:t>z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轴旋转的角速度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前轮载荷（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FzF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）：车辆前轮受到的垂向支撑力</a:t>
            </a:r>
            <a:endParaRPr lang="en-US" altLang="zh-CN" sz="12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后轮载荷（</a:t>
            </a:r>
            <a:r>
              <a:rPr lang="en-US" altLang="zh-CN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FzR</a:t>
            </a:r>
            <a:r>
              <a:rPr lang="zh-CN" alt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）：车辆后轮受到的垂向支撑力</a:t>
            </a:r>
          </a:p>
        </p:txBody>
      </p:sp>
      <p:sp>
        <p:nvSpPr>
          <p:cNvPr id="6" name="内容占位符 33">
            <a:extLst>
              <a:ext uri="{FF2B5EF4-FFF2-40B4-BE49-F238E27FC236}">
                <a16:creationId xmlns:a16="http://schemas.microsoft.com/office/drawing/2014/main" id="{A5902F68-72B0-A0AC-EB24-C575361FE627}"/>
              </a:ext>
            </a:extLst>
          </p:cNvPr>
          <p:cNvSpPr txBox="1"/>
          <p:nvPr/>
        </p:nvSpPr>
        <p:spPr>
          <a:xfrm>
            <a:off x="4250602" y="2946056"/>
            <a:ext cx="907721" cy="45358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b="1" dirty="0">
                <a:solidFill>
                  <a:srgbClr val="FFC000"/>
                </a:solidFill>
                <a:latin typeface="Arial" panose="020B0604020202020204" pitchFamily="34" charset="0"/>
              </a:rPr>
              <a:t>输入：</a:t>
            </a:r>
          </a:p>
        </p:txBody>
      </p:sp>
      <p:sp>
        <p:nvSpPr>
          <p:cNvPr id="7" name="内容占位符 33">
            <a:extLst>
              <a:ext uri="{FF2B5EF4-FFF2-40B4-BE49-F238E27FC236}">
                <a16:creationId xmlns:a16="http://schemas.microsoft.com/office/drawing/2014/main" id="{FB22415B-2E21-5A85-3059-484976CEFA5C}"/>
              </a:ext>
            </a:extLst>
          </p:cNvPr>
          <p:cNvSpPr txBox="1"/>
          <p:nvPr/>
        </p:nvSpPr>
        <p:spPr>
          <a:xfrm>
            <a:off x="4250602" y="4074332"/>
            <a:ext cx="907721" cy="45358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b="1" dirty="0">
                <a:solidFill>
                  <a:srgbClr val="FFC000"/>
                </a:solidFill>
                <a:latin typeface="Arial" panose="020B0604020202020204" pitchFamily="34" charset="0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356066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53F1A-5C1B-9255-1A36-60A565BBE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3AD08DB0-2990-38D1-60A0-0C64763A417D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AFD12367-4C7D-B1C8-8A8E-4B9373BC2E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CC4CF706-1E02-832B-0868-28A9E26B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车辆模型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46AD3F-8915-08E9-0445-4AE823F13A3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083" y="1546981"/>
            <a:ext cx="26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三自由度车辆模型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09E57178-FA19-4006-8E08-AF8763DC88F2}"/>
              </a:ext>
            </a:extLst>
          </p:cNvPr>
          <p:cNvSpPr txBox="1"/>
          <p:nvPr/>
        </p:nvSpPr>
        <p:spPr>
          <a:xfrm>
            <a:off x="1286851" y="1883411"/>
            <a:ext cx="2978550" cy="91548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车辆模型参数设置：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539E4A6-8E01-903D-6CDB-AA7951387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4" t="18946" r="28066" b="9371"/>
          <a:stretch/>
        </p:blipFill>
        <p:spPr>
          <a:xfrm>
            <a:off x="1725914" y="3231702"/>
            <a:ext cx="2125338" cy="33607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C2244F-37AE-2A7D-044D-ACC410B10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721" y="1034329"/>
            <a:ext cx="4019757" cy="567084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AE13AE7-5AFD-1D02-2AF0-9198C1C7B784}"/>
              </a:ext>
            </a:extLst>
          </p:cNvPr>
          <p:cNvCxnSpPr>
            <a:cxnSpLocks/>
          </p:cNvCxnSpPr>
          <p:nvPr/>
        </p:nvCxnSpPr>
        <p:spPr>
          <a:xfrm>
            <a:off x="3851252" y="4795234"/>
            <a:ext cx="30162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33">
            <a:extLst>
              <a:ext uri="{FF2B5EF4-FFF2-40B4-BE49-F238E27FC236}">
                <a16:creationId xmlns:a16="http://schemas.microsoft.com/office/drawing/2014/main" id="{39506411-EEC0-522C-705F-F8A64A407D1D}"/>
              </a:ext>
            </a:extLst>
          </p:cNvPr>
          <p:cNvSpPr txBox="1"/>
          <p:nvPr/>
        </p:nvSpPr>
        <p:spPr>
          <a:xfrm>
            <a:off x="1551444" y="2319378"/>
            <a:ext cx="4134981" cy="50006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选择车辆双轨模型</a:t>
            </a:r>
          </a:p>
        </p:txBody>
      </p:sp>
      <p:sp>
        <p:nvSpPr>
          <p:cNvPr id="15" name="内容占位符 33">
            <a:extLst>
              <a:ext uri="{FF2B5EF4-FFF2-40B4-BE49-F238E27FC236}">
                <a16:creationId xmlns:a16="http://schemas.microsoft.com/office/drawing/2014/main" id="{228AFB88-4685-9F08-26BB-17EB652DAED2}"/>
              </a:ext>
            </a:extLst>
          </p:cNvPr>
          <p:cNvSpPr txBox="1"/>
          <p:nvPr/>
        </p:nvSpPr>
        <p:spPr>
          <a:xfrm>
            <a:off x="1551444" y="2755345"/>
            <a:ext cx="4134981" cy="50006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将纵向力控制方式改为外部输入</a:t>
            </a:r>
          </a:p>
        </p:txBody>
      </p:sp>
      <p:sp>
        <p:nvSpPr>
          <p:cNvPr id="16" name="内容占位符 33">
            <a:extLst>
              <a:ext uri="{FF2B5EF4-FFF2-40B4-BE49-F238E27FC236}">
                <a16:creationId xmlns:a16="http://schemas.microsoft.com/office/drawing/2014/main" id="{F9EC8013-3B7B-E261-5BC1-1EFC4BE6B289}"/>
              </a:ext>
            </a:extLst>
          </p:cNvPr>
          <p:cNvSpPr txBox="1"/>
          <p:nvPr/>
        </p:nvSpPr>
        <p:spPr>
          <a:xfrm>
            <a:off x="3775291" y="4339243"/>
            <a:ext cx="3282392" cy="91198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纵向控制时不考虑横向，即车辆跟踪直线，车辆的前轮转角始终为</a:t>
            </a: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0</a:t>
            </a:r>
            <a:endParaRPr lang="zh-CN" altLang="en-US" sz="16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6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ADB4-9FB1-BDBD-314E-B5E949C89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EEE6C3B-4E1A-9C72-4F33-EAADF7B6EA14}"/>
              </a:ext>
            </a:extLst>
          </p:cNvPr>
          <p:cNvSpPr/>
          <p:nvPr/>
        </p:nvSpPr>
        <p:spPr>
          <a:xfrm>
            <a:off x="5553075" y="2954185"/>
            <a:ext cx="6198919" cy="299894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itle 11">
            <a:extLst>
              <a:ext uri="{FF2B5EF4-FFF2-40B4-BE49-F238E27FC236}">
                <a16:creationId xmlns:a16="http://schemas.microsoft.com/office/drawing/2014/main" id="{CF0F88B5-4991-9184-9982-2097D90A78B0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F2CD1FB-931A-DF1E-6963-F48CDEE587D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3F1B76FD-B3D8-E2DD-F059-1C25FBBC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cap="none" dirty="0"/>
              <a:t>PID</a:t>
            </a:r>
            <a:r>
              <a:rPr lang="zh-CN" altLang="en-US" sz="2400" cap="none" dirty="0"/>
              <a:t>控制算法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BD4EE35D-C15A-A2CA-27BE-F9B69901D944}"/>
              </a:ext>
            </a:extLst>
          </p:cNvPr>
          <p:cNvSpPr txBox="1"/>
          <p:nvPr/>
        </p:nvSpPr>
        <p:spPr>
          <a:xfrm>
            <a:off x="872702" y="1599118"/>
            <a:ext cx="10879292" cy="135506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控制算法原理就是对误差的反馈。误差及其积分和微分的运算作为输入给到被控系统，系统只要还有误差，则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控制器就能计算输入来纠正误差，最终让误差消失，实现控制目目标。为统一格式，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控制算法也用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s-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函数进行编写，其主函数为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B75F3-134D-6415-A382-DEC34121A2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705"/>
          <a:stretch/>
        </p:blipFill>
        <p:spPr>
          <a:xfrm>
            <a:off x="872702" y="2954185"/>
            <a:ext cx="4513428" cy="30751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5B9F98-BA46-4869-7D7B-EC87DA04FAC0}"/>
              </a:ext>
            </a:extLst>
          </p:cNvPr>
          <p:cNvSpPr txBox="1"/>
          <p:nvPr/>
        </p:nvSpPr>
        <p:spPr>
          <a:xfrm>
            <a:off x="5699990" y="3084666"/>
            <a:ext cx="6052004" cy="23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S-function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（系统函数）是</a:t>
            </a:r>
            <a:r>
              <a:rPr lang="en-US" altLang="zh-CN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Simulink</a:t>
            </a: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中实现自定义模块的核心机制：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原理：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通过代码（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C/MATLAB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等）定义模块行为，嵌入仿真流程，由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Simulink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在计算步长中动态调用。</a:t>
            </a: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核心要素：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初始化、输出计算、状态更新、终止回调等函数接口。</a:t>
            </a:r>
          </a:p>
          <a:p>
            <a:pPr algn="l">
              <a:lnSpc>
                <a:spcPct val="15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应用：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支持复杂算法、硬件接口或已有代码集成，兼顾灵活性与高效性。</a:t>
            </a:r>
          </a:p>
        </p:txBody>
      </p:sp>
    </p:spTree>
    <p:extLst>
      <p:ext uri="{BB962C8B-B14F-4D97-AF65-F5344CB8AC3E}">
        <p14:creationId xmlns:p14="http://schemas.microsoft.com/office/powerpoint/2010/main" val="260458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A236-EE87-6516-2973-2A0488E41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CFD7F8D-8EE6-84F1-94B8-6A42ED271F73}"/>
              </a:ext>
            </a:extLst>
          </p:cNvPr>
          <p:cNvSpPr/>
          <p:nvPr/>
        </p:nvSpPr>
        <p:spPr>
          <a:xfrm>
            <a:off x="5553075" y="2954185"/>
            <a:ext cx="6198919" cy="299894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itle 11">
            <a:extLst>
              <a:ext uri="{FF2B5EF4-FFF2-40B4-BE49-F238E27FC236}">
                <a16:creationId xmlns:a16="http://schemas.microsoft.com/office/drawing/2014/main" id="{2ACC9FC8-7887-69A3-F733-B39091AE537A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D61FD9F-8B4F-6DD2-DC24-6A0FA5C38D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C7F2B251-D168-1E62-8B47-03125E12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cap="none" dirty="0"/>
              <a:t>PID</a:t>
            </a:r>
            <a:r>
              <a:rPr lang="zh-CN" altLang="en-US" sz="2400" cap="none" dirty="0"/>
              <a:t>控制算法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BD9AAEFE-DD2A-2231-859D-B8FE45D96E4B}"/>
              </a:ext>
            </a:extLst>
          </p:cNvPr>
          <p:cNvSpPr txBox="1"/>
          <p:nvPr/>
        </p:nvSpPr>
        <p:spPr>
          <a:xfrm>
            <a:off x="872702" y="1599118"/>
            <a:ext cx="10879292" cy="135506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控制算法原理就是对误差的反馈。误差及其积分和微分的运算作为输入给到被控系统，系统只要还有误差，则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控制器就能计算输入来纠正误差，最终让误差消失，实现控制目目标。为统一格式，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控制算法也用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s-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函数进行编写，其主函数为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76E397-1A9A-D9CC-CD29-F95AC3447F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705"/>
          <a:stretch/>
        </p:blipFill>
        <p:spPr>
          <a:xfrm>
            <a:off x="872702" y="2954185"/>
            <a:ext cx="4513428" cy="30751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FE2632-EB31-2590-473F-BDE2C37850A5}"/>
              </a:ext>
            </a:extLst>
          </p:cNvPr>
          <p:cNvSpPr txBox="1"/>
          <p:nvPr/>
        </p:nvSpPr>
        <p:spPr>
          <a:xfrm>
            <a:off x="5553075" y="2954185"/>
            <a:ext cx="6319838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</a:t>
            </a:r>
            <a:endParaRPr lang="en-US" altLang="zh-CN" sz="16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”为时间，“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”为迭代的状态变量，“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”为系统的输入，“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”为每个函数返回的变量，在不同的模块中返回的值不同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mdlInitializeSizes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”为初始化函数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mdlDerivatives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t,x,u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”为微分迭代函数，“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”在该模块中返回的是状态变量的导数，用以建模微分方程关系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mdlOutputs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t,x,u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”输出函数，“</a:t>
            </a:r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sys</a:t>
            </a:r>
            <a:r>
              <a:rPr lang="zh-CN" alt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”在该模块中返回的是输出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16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1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7EDDA-2EBF-3191-A40A-00B30D6B1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CB5F4098-42B6-524A-DB0E-1D1C18D3E1F9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5884BB5-F5CE-D36B-237D-CD276156B27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318CD0E8-B889-BEAF-5A5B-027AB67A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cap="none" dirty="0"/>
              <a:t>PID</a:t>
            </a:r>
            <a:r>
              <a:rPr lang="zh-CN" altLang="en-US" sz="2400" cap="none" dirty="0"/>
              <a:t>控制算法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81FC6D-4C1D-2A9E-E588-C04AE9A294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466"/>
          <a:stretch/>
        </p:blipFill>
        <p:spPr>
          <a:xfrm>
            <a:off x="920427" y="1745290"/>
            <a:ext cx="4946973" cy="39057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C8C23F-8135-4D22-878C-D0414C636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632" y="1745290"/>
            <a:ext cx="5439534" cy="40582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EA25C18-692B-95CA-745B-B5A1D5429955}"/>
              </a:ext>
            </a:extLst>
          </p:cNvPr>
          <p:cNvSpPr/>
          <p:nvPr/>
        </p:nvSpPr>
        <p:spPr>
          <a:xfrm>
            <a:off x="1000125" y="2348630"/>
            <a:ext cx="3000375" cy="2190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B6F7E7-382B-935E-3544-BC454B581323}"/>
              </a:ext>
            </a:extLst>
          </p:cNvPr>
          <p:cNvSpPr txBox="1"/>
          <p:nvPr/>
        </p:nvSpPr>
        <p:spPr>
          <a:xfrm>
            <a:off x="4023166" y="3200286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S-function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666F05-B8C9-955F-D13F-22C9BD3F0307}"/>
              </a:ext>
            </a:extLst>
          </p:cNvPr>
          <p:cNvSpPr/>
          <p:nvPr/>
        </p:nvSpPr>
        <p:spPr>
          <a:xfrm>
            <a:off x="1000125" y="4663205"/>
            <a:ext cx="3000375" cy="9715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A3EC16-B26F-E076-536D-C7D95AAD4A4F}"/>
              </a:ext>
            </a:extLst>
          </p:cNvPr>
          <p:cNvSpPr txBox="1"/>
          <p:nvPr/>
        </p:nvSpPr>
        <p:spPr>
          <a:xfrm>
            <a:off x="3989504" y="4868406"/>
            <a:ext cx="1874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初始化状态量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x0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、采样时间和偏移量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42318D-54DF-50E6-E61E-B1E87EC46446}"/>
              </a:ext>
            </a:extLst>
          </p:cNvPr>
          <p:cNvSpPr/>
          <p:nvPr/>
        </p:nvSpPr>
        <p:spPr>
          <a:xfrm>
            <a:off x="6225629" y="1745290"/>
            <a:ext cx="3889921" cy="2190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CEF262-B5B9-8109-FBDB-D926C14A1319}"/>
              </a:ext>
            </a:extLst>
          </p:cNvPr>
          <p:cNvSpPr txBox="1"/>
          <p:nvPr/>
        </p:nvSpPr>
        <p:spPr>
          <a:xfrm>
            <a:off x="10145547" y="2502111"/>
            <a:ext cx="1489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导入并读取参考车速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6A5F15-4C8A-15AC-7F87-BFCABB86B60C}"/>
              </a:ext>
            </a:extLst>
          </p:cNvPr>
          <p:cNvSpPr/>
          <p:nvPr/>
        </p:nvSpPr>
        <p:spPr>
          <a:xfrm>
            <a:off x="6225629" y="4065418"/>
            <a:ext cx="5439534" cy="12216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BD9D07-4562-E612-DCC2-C913A12A7A52}"/>
              </a:ext>
            </a:extLst>
          </p:cNvPr>
          <p:cNvSpPr txBox="1"/>
          <p:nvPr/>
        </p:nvSpPr>
        <p:spPr>
          <a:xfrm>
            <a:off x="7649997" y="5283420"/>
            <a:ext cx="2913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将参考车速转换成需要的格式并储存在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.mat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</a:t>
            </a:r>
          </a:p>
        </p:txBody>
      </p:sp>
    </p:spTree>
    <p:extLst>
      <p:ext uri="{BB962C8B-B14F-4D97-AF65-F5344CB8AC3E}">
        <p14:creationId xmlns:p14="http://schemas.microsoft.com/office/powerpoint/2010/main" val="117516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EC750-A99A-3658-C92F-B6FDE8BF4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A6BAC2D3-921D-C061-4F7D-8B0EADD83844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6289CAB9-C529-2CB8-D546-3FEAA9691C5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187A8AD3-80B9-D36F-0FE0-32369A3F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cap="none" dirty="0"/>
              <a:t>PID</a:t>
            </a:r>
            <a:r>
              <a:rPr lang="zh-CN" altLang="en-US" sz="2400" cap="none" dirty="0"/>
              <a:t>控制算法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B11BE1-3547-1D9A-C67A-70E7776068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6564" b="17417"/>
          <a:stretch/>
        </p:blipFill>
        <p:spPr>
          <a:xfrm>
            <a:off x="1234652" y="2528175"/>
            <a:ext cx="4665710" cy="2525340"/>
          </a:xfrm>
          <a:prstGeom prst="rect">
            <a:avLst/>
          </a:prstGeom>
        </p:spPr>
      </p:pic>
      <p:sp>
        <p:nvSpPr>
          <p:cNvPr id="6" name="内容占位符 33">
            <a:extLst>
              <a:ext uri="{FF2B5EF4-FFF2-40B4-BE49-F238E27FC236}">
                <a16:creationId xmlns:a16="http://schemas.microsoft.com/office/drawing/2014/main" id="{0AF5FCD6-BCAA-1028-09F9-40C6E3268747}"/>
              </a:ext>
            </a:extLst>
          </p:cNvPr>
          <p:cNvSpPr txBox="1"/>
          <p:nvPr/>
        </p:nvSpPr>
        <p:spPr>
          <a:xfrm>
            <a:off x="872702" y="1589593"/>
            <a:ext cx="5289973" cy="104856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计算当前车速与参考车速的误差和车速误差积分，作为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控制器的输入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F59E4D-9641-68C3-44F4-8288B6ED65F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6103"/>
          <a:stretch/>
        </p:blipFill>
        <p:spPr>
          <a:xfrm>
            <a:off x="6653590" y="2638159"/>
            <a:ext cx="4054818" cy="2305372"/>
          </a:xfrm>
          <a:prstGeom prst="rect">
            <a:avLst/>
          </a:prstGeom>
        </p:spPr>
      </p:pic>
      <p:sp>
        <p:nvSpPr>
          <p:cNvPr id="9" name="内容占位符 33">
            <a:extLst>
              <a:ext uri="{FF2B5EF4-FFF2-40B4-BE49-F238E27FC236}">
                <a16:creationId xmlns:a16="http://schemas.microsoft.com/office/drawing/2014/main" id="{61C96C76-6B9F-A3EE-5FE6-231EBB9790BA}"/>
              </a:ext>
            </a:extLst>
          </p:cNvPr>
          <p:cNvSpPr txBox="1"/>
          <p:nvPr/>
        </p:nvSpPr>
        <p:spPr>
          <a:xfrm>
            <a:off x="6291640" y="1589593"/>
            <a:ext cx="5289973" cy="104856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将误差的比例，积分、微分加权后得到希望的输入加速度</a:t>
            </a:r>
          </a:p>
        </p:txBody>
      </p:sp>
      <p:sp>
        <p:nvSpPr>
          <p:cNvPr id="22" name="内容占位符 33">
            <a:extLst>
              <a:ext uri="{FF2B5EF4-FFF2-40B4-BE49-F238E27FC236}">
                <a16:creationId xmlns:a16="http://schemas.microsoft.com/office/drawing/2014/main" id="{9D8A5FEF-918C-244B-E109-6FF232D4CC43}"/>
              </a:ext>
            </a:extLst>
          </p:cNvPr>
          <p:cNvSpPr txBox="1"/>
          <p:nvPr/>
        </p:nvSpPr>
        <p:spPr>
          <a:xfrm>
            <a:off x="6291640" y="5075486"/>
            <a:ext cx="2216492" cy="49303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PID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计算公式</a:t>
            </a:r>
          </a:p>
        </p:txBody>
      </p:sp>
      <p:sp>
        <p:nvSpPr>
          <p:cNvPr id="23" name="内容占位符 33">
            <a:extLst>
              <a:ext uri="{FF2B5EF4-FFF2-40B4-BE49-F238E27FC236}">
                <a16:creationId xmlns:a16="http://schemas.microsoft.com/office/drawing/2014/main" id="{F1068F01-9BE7-6F71-1A1F-80B360339E09}"/>
              </a:ext>
            </a:extLst>
          </p:cNvPr>
          <p:cNvSpPr txBox="1"/>
          <p:nvPr/>
        </p:nvSpPr>
        <p:spPr>
          <a:xfrm>
            <a:off x="872702" y="5075486"/>
            <a:ext cx="2216492" cy="49303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积分累加公式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F5541F1-F508-FEDA-BBD8-75D168053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514" y="5591931"/>
            <a:ext cx="3439005" cy="5525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41E370A-1CCD-85B4-B55A-002234B502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3590" y="5591931"/>
            <a:ext cx="5391656" cy="6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3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E0B14-6405-0C29-BF6D-B0554473C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A67DFE40-05AD-43CA-2278-D235ADE101CC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798F888F-DB6B-7AF1-CDA3-C20D9470C5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FC13DD4A-C324-FD60-D507-207C55FF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纵向力分配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9B683598-549E-7FBD-24F0-2C29156B0C6D}"/>
              </a:ext>
            </a:extLst>
          </p:cNvPr>
          <p:cNvSpPr txBox="1"/>
          <p:nvPr/>
        </p:nvSpPr>
        <p:spPr>
          <a:xfrm>
            <a:off x="872702" y="1489871"/>
            <a:ext cx="4727998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定义车辆相关参数，重量、前后距质心距离、轴距等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29F9BD-23CE-84E4-76B7-518F8704524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5815"/>
          <a:stretch/>
        </p:blipFill>
        <p:spPr>
          <a:xfrm>
            <a:off x="1247019" y="2389616"/>
            <a:ext cx="4563231" cy="14670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C70246-FF27-0718-A8F0-EB58ABAD02B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480"/>
          <a:stretch/>
        </p:blipFill>
        <p:spPr>
          <a:xfrm>
            <a:off x="6663634" y="2389616"/>
            <a:ext cx="4917208" cy="2991267"/>
          </a:xfrm>
          <a:prstGeom prst="rect">
            <a:avLst/>
          </a:prstGeom>
        </p:spPr>
      </p:pic>
      <p:sp>
        <p:nvSpPr>
          <p:cNvPr id="9" name="内容占位符 33">
            <a:extLst>
              <a:ext uri="{FF2B5EF4-FFF2-40B4-BE49-F238E27FC236}">
                <a16:creationId xmlns:a16="http://schemas.microsoft.com/office/drawing/2014/main" id="{91CF3D48-20B3-BCAD-9E40-4D2078A40C07}"/>
              </a:ext>
            </a:extLst>
          </p:cNvPr>
          <p:cNvSpPr txBox="1"/>
          <p:nvPr/>
        </p:nvSpPr>
        <p:spPr>
          <a:xfrm>
            <a:off x="6282634" y="1489871"/>
            <a:ext cx="4727998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纵向力分配计算过程</a:t>
            </a:r>
          </a:p>
        </p:txBody>
      </p:sp>
      <p:sp>
        <p:nvSpPr>
          <p:cNvPr id="10" name="内容占位符 33">
            <a:extLst>
              <a:ext uri="{FF2B5EF4-FFF2-40B4-BE49-F238E27FC236}">
                <a16:creationId xmlns:a16="http://schemas.microsoft.com/office/drawing/2014/main" id="{6497FB69-DFC3-7B7F-E555-A567A71AC66B}"/>
              </a:ext>
            </a:extLst>
          </p:cNvPr>
          <p:cNvSpPr txBox="1"/>
          <p:nvPr/>
        </p:nvSpPr>
        <p:spPr>
          <a:xfrm>
            <a:off x="872702" y="3937796"/>
            <a:ext cx="4727998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纵向力分配公式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AF0948-7B6B-9C7D-80D5-B959AD0EF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280" y="4495175"/>
            <a:ext cx="1209844" cy="523948"/>
          </a:xfrm>
          <a:prstGeom prst="rect">
            <a:avLst/>
          </a:prstGeom>
        </p:spPr>
      </p:pic>
      <p:sp>
        <p:nvSpPr>
          <p:cNvPr id="12" name="内容占位符 33">
            <a:extLst>
              <a:ext uri="{FF2B5EF4-FFF2-40B4-BE49-F238E27FC236}">
                <a16:creationId xmlns:a16="http://schemas.microsoft.com/office/drawing/2014/main" id="{A5DDD0E7-4B8E-51B8-5676-FC1F5A765BD2}"/>
              </a:ext>
            </a:extLst>
          </p:cNvPr>
          <p:cNvSpPr txBox="1"/>
          <p:nvPr/>
        </p:nvSpPr>
        <p:spPr>
          <a:xfrm>
            <a:off x="1247019" y="4509685"/>
            <a:ext cx="1462759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总纵向力：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2BC3D56-98B1-1A27-D942-534496FB2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7300" y="5571466"/>
            <a:ext cx="1267002" cy="790685"/>
          </a:xfrm>
          <a:prstGeom prst="rect">
            <a:avLst/>
          </a:prstGeom>
        </p:spPr>
      </p:pic>
      <p:sp>
        <p:nvSpPr>
          <p:cNvPr id="14" name="内容占位符 33">
            <a:extLst>
              <a:ext uri="{FF2B5EF4-FFF2-40B4-BE49-F238E27FC236}">
                <a16:creationId xmlns:a16="http://schemas.microsoft.com/office/drawing/2014/main" id="{12286225-4635-3855-C3EE-47387B01409C}"/>
              </a:ext>
            </a:extLst>
          </p:cNvPr>
          <p:cNvSpPr txBox="1"/>
          <p:nvPr/>
        </p:nvSpPr>
        <p:spPr>
          <a:xfrm>
            <a:off x="1219422" y="5096083"/>
            <a:ext cx="1462759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前后轮垂向力：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59869B3-129F-DFC3-FBBE-D30F014F0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1312" y="5571466"/>
            <a:ext cx="1467055" cy="924054"/>
          </a:xfrm>
          <a:prstGeom prst="rect">
            <a:avLst/>
          </a:prstGeom>
        </p:spPr>
      </p:pic>
      <p:sp>
        <p:nvSpPr>
          <p:cNvPr id="16" name="内容占位符 33">
            <a:extLst>
              <a:ext uri="{FF2B5EF4-FFF2-40B4-BE49-F238E27FC236}">
                <a16:creationId xmlns:a16="http://schemas.microsoft.com/office/drawing/2014/main" id="{C4A8950D-1403-30CD-54EB-B18013099DBD}"/>
              </a:ext>
            </a:extLst>
          </p:cNvPr>
          <p:cNvSpPr txBox="1"/>
          <p:nvPr/>
        </p:nvSpPr>
        <p:spPr>
          <a:xfrm>
            <a:off x="3963434" y="5096083"/>
            <a:ext cx="1462759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前后轮纵向力：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CF5D453-7B11-7AAC-BE63-FE6CC045E715}"/>
              </a:ext>
            </a:extLst>
          </p:cNvPr>
          <p:cNvCxnSpPr>
            <a:cxnSpLocks/>
          </p:cNvCxnSpPr>
          <p:nvPr/>
        </p:nvCxnSpPr>
        <p:spPr>
          <a:xfrm flipV="1">
            <a:off x="2682180" y="5962650"/>
            <a:ext cx="1216173" cy="4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33">
            <a:extLst>
              <a:ext uri="{FF2B5EF4-FFF2-40B4-BE49-F238E27FC236}">
                <a16:creationId xmlns:a16="http://schemas.microsoft.com/office/drawing/2014/main" id="{87FAC9EC-8409-207D-8580-327EB1A89F3E}"/>
              </a:ext>
            </a:extLst>
          </p:cNvPr>
          <p:cNvSpPr txBox="1"/>
          <p:nvPr/>
        </p:nvSpPr>
        <p:spPr>
          <a:xfrm>
            <a:off x="2613334" y="5580231"/>
            <a:ext cx="1462759" cy="49492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400" dirty="0">
                <a:solidFill>
                  <a:srgbClr val="002060"/>
                </a:solidFill>
                <a:latin typeface="Arial" panose="020B0604020202020204" pitchFamily="34" charset="0"/>
              </a:rPr>
              <a:t>根据前后轴静态载荷分配纵向力</a:t>
            </a:r>
          </a:p>
        </p:txBody>
      </p:sp>
    </p:spTree>
    <p:extLst>
      <p:ext uri="{BB962C8B-B14F-4D97-AF65-F5344CB8AC3E}">
        <p14:creationId xmlns:p14="http://schemas.microsoft.com/office/powerpoint/2010/main" val="90389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A753-2E00-58B6-BD7C-797E6E3E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2D6D0334-DA8B-240C-8C7B-C4A928075CD6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43DE1A8-8487-3342-C916-F44F7EE90E5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84D1FFA5-8F04-8A0E-5B41-8F48720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4124750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评价</a:t>
            </a:r>
            <a:r>
              <a:rPr lang="en-US" altLang="zh-CN" sz="2400" cap="none" dirty="0"/>
              <a:t>&amp;</a:t>
            </a:r>
            <a:r>
              <a:rPr lang="zh-CN" altLang="en-US" sz="2400" cap="none" dirty="0"/>
              <a:t>可视化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019D58-51D0-556B-E322-036CB8945E7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083" y="1546981"/>
            <a:ext cx="26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评价指标</a:t>
            </a:r>
          </a:p>
        </p:txBody>
      </p:sp>
      <p:sp>
        <p:nvSpPr>
          <p:cNvPr id="5" name="内容占位符 33">
            <a:extLst>
              <a:ext uri="{FF2B5EF4-FFF2-40B4-BE49-F238E27FC236}">
                <a16:creationId xmlns:a16="http://schemas.microsoft.com/office/drawing/2014/main" id="{22EAA947-A3D5-1298-D3B5-781D3AB49AC9}"/>
              </a:ext>
            </a:extLst>
          </p:cNvPr>
          <p:cNvSpPr txBox="1"/>
          <p:nvPr/>
        </p:nvSpPr>
        <p:spPr>
          <a:xfrm>
            <a:off x="996527" y="2008693"/>
            <a:ext cx="2270548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平均车速误差：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439863-0322-97F1-36F8-0F2D4F76A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540" y="2106454"/>
            <a:ext cx="3048425" cy="866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4D7F4C-8FA3-32EF-F99E-E0824F5E28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8" y="3706020"/>
            <a:ext cx="5400675" cy="2162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AC48F8-FD6B-8E49-8B70-FCC565D5F3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3" y="3706020"/>
            <a:ext cx="5400675" cy="2162175"/>
          </a:xfrm>
          <a:prstGeom prst="rect">
            <a:avLst/>
          </a:prstGeom>
        </p:spPr>
      </p:pic>
      <p:sp>
        <p:nvSpPr>
          <p:cNvPr id="12" name="内容占位符 33">
            <a:extLst>
              <a:ext uri="{FF2B5EF4-FFF2-40B4-BE49-F238E27FC236}">
                <a16:creationId xmlns:a16="http://schemas.microsoft.com/office/drawing/2014/main" id="{C36C8F0D-DC65-5EDB-74D5-2DCB977D6789}"/>
              </a:ext>
            </a:extLst>
          </p:cNvPr>
          <p:cNvSpPr txBox="1"/>
          <p:nvPr/>
        </p:nvSpPr>
        <p:spPr>
          <a:xfrm>
            <a:off x="996527" y="3150808"/>
            <a:ext cx="2270548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车速跟踪曲线：</a:t>
            </a:r>
          </a:p>
        </p:txBody>
      </p:sp>
      <p:sp>
        <p:nvSpPr>
          <p:cNvPr id="13" name="内容占位符 33">
            <a:extLst>
              <a:ext uri="{FF2B5EF4-FFF2-40B4-BE49-F238E27FC236}">
                <a16:creationId xmlns:a16="http://schemas.microsoft.com/office/drawing/2014/main" id="{528DDA8B-8747-D042-F45C-0FAB4B391684}"/>
              </a:ext>
            </a:extLst>
          </p:cNvPr>
          <p:cNvSpPr txBox="1"/>
          <p:nvPr/>
        </p:nvSpPr>
        <p:spPr>
          <a:xfrm>
            <a:off x="6870345" y="3150808"/>
            <a:ext cx="2688783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车速误差变化曲线：</a:t>
            </a:r>
          </a:p>
        </p:txBody>
      </p:sp>
      <p:sp>
        <p:nvSpPr>
          <p:cNvPr id="7" name="内容占位符 33">
            <a:extLst>
              <a:ext uri="{FF2B5EF4-FFF2-40B4-BE49-F238E27FC236}">
                <a16:creationId xmlns:a16="http://schemas.microsoft.com/office/drawing/2014/main" id="{4D73B8EB-6C3C-52A7-FB42-6716AAE82236}"/>
              </a:ext>
            </a:extLst>
          </p:cNvPr>
          <p:cNvSpPr txBox="1"/>
          <p:nvPr/>
        </p:nvSpPr>
        <p:spPr>
          <a:xfrm>
            <a:off x="967951" y="5917500"/>
            <a:ext cx="9614323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性能评价：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-0.2 m/s &lt; 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最大车速跟踪误差 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&lt; 0.2 m/s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，跟踪误差较小，控制精度较高</a:t>
            </a:r>
          </a:p>
        </p:txBody>
      </p:sp>
    </p:spTree>
    <p:extLst>
      <p:ext uri="{BB962C8B-B14F-4D97-AF65-F5344CB8AC3E}">
        <p14:creationId xmlns:p14="http://schemas.microsoft.com/office/powerpoint/2010/main" val="373787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3">
            <a:extLst>
              <a:ext uri="{FF2B5EF4-FFF2-40B4-BE49-F238E27FC236}">
                <a16:creationId xmlns:a16="http://schemas.microsoft.com/office/drawing/2014/main" id="{6E4A9CD0-D056-4106-9203-2C13967A7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1871230"/>
            <a:ext cx="5563244" cy="509881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纵向控制典型方法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32FAA7B-A3C9-9391-0F99-04E91A7EA65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5DD57496-4D45-4D65-A342-109DD77E6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2924862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示例模型介绍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34FB3C67-B5A8-E9BF-0001-D48B2F53D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3978494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代码解析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0B9EBCB8-74DD-8B01-2A8A-153FDEF7D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5032126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课后实践</a:t>
            </a:r>
          </a:p>
        </p:txBody>
      </p:sp>
    </p:spTree>
    <p:extLst>
      <p:ext uri="{BB962C8B-B14F-4D97-AF65-F5344CB8AC3E}">
        <p14:creationId xmlns:p14="http://schemas.microsoft.com/office/powerpoint/2010/main" val="193568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5B42-0A13-9B56-6D9E-0689F17DA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0A2C43F-E2C3-D8AE-9739-C8501398B32A}"/>
              </a:ext>
            </a:extLst>
          </p:cNvPr>
          <p:cNvSpPr/>
          <p:nvPr/>
        </p:nvSpPr>
        <p:spPr>
          <a:xfrm>
            <a:off x="6477000" y="4504953"/>
            <a:ext cx="4104245" cy="172439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itle 11">
            <a:extLst>
              <a:ext uri="{FF2B5EF4-FFF2-40B4-BE49-F238E27FC236}">
                <a16:creationId xmlns:a16="http://schemas.microsoft.com/office/drawing/2014/main" id="{E7E22B9D-BC2E-A76E-C354-805FCEA58ADC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代码解析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53F0C888-8529-2760-4495-B87963A09FF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3FDF06BA-9B05-A596-646F-F3D77BE8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75" y="989805"/>
            <a:ext cx="4124750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评价</a:t>
            </a:r>
            <a:r>
              <a:rPr lang="en-US" altLang="zh-CN" sz="2400" cap="none" dirty="0"/>
              <a:t>&amp;</a:t>
            </a:r>
            <a:r>
              <a:rPr lang="zh-CN" altLang="en-US" sz="2400" cap="none" dirty="0"/>
              <a:t>可视化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17D476-11B8-6659-B34D-F1F5EFA59A4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63083" y="1546981"/>
            <a:ext cx="267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评价指标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A0CC5B4-795A-7756-229F-C0C92FF87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36" y="4407979"/>
            <a:ext cx="5400675" cy="21621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8EFB174-8977-5B0B-D58B-F9B802A79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36" y="2343208"/>
            <a:ext cx="9150909" cy="1464145"/>
          </a:xfrm>
          <a:prstGeom prst="rect">
            <a:avLst/>
          </a:prstGeom>
        </p:spPr>
      </p:pic>
      <p:sp>
        <p:nvSpPr>
          <p:cNvPr id="19" name="内容占位符 33">
            <a:extLst>
              <a:ext uri="{FF2B5EF4-FFF2-40B4-BE49-F238E27FC236}">
                <a16:creationId xmlns:a16="http://schemas.microsoft.com/office/drawing/2014/main" id="{13E74484-434E-ECA6-B041-05608EA26D2F}"/>
              </a:ext>
            </a:extLst>
          </p:cNvPr>
          <p:cNvSpPr txBox="1"/>
          <p:nvPr/>
        </p:nvSpPr>
        <p:spPr>
          <a:xfrm>
            <a:off x="1020761" y="3807867"/>
            <a:ext cx="2270548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纵向力变化曲线：</a:t>
            </a:r>
          </a:p>
        </p:txBody>
      </p:sp>
      <p:sp>
        <p:nvSpPr>
          <p:cNvPr id="20" name="内容占位符 33">
            <a:extLst>
              <a:ext uri="{FF2B5EF4-FFF2-40B4-BE49-F238E27FC236}">
                <a16:creationId xmlns:a16="http://schemas.microsoft.com/office/drawing/2014/main" id="{3F866104-F17E-7F36-CA3B-264B59E575D4}"/>
              </a:ext>
            </a:extLst>
          </p:cNvPr>
          <p:cNvSpPr txBox="1"/>
          <p:nvPr/>
        </p:nvSpPr>
        <p:spPr>
          <a:xfrm>
            <a:off x="1020761" y="1859464"/>
            <a:ext cx="2270548" cy="5059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</a:rPr>
              <a:t>车辆行驶动画：</a:t>
            </a:r>
          </a:p>
        </p:txBody>
      </p:sp>
      <p:sp>
        <p:nvSpPr>
          <p:cNvPr id="21" name="内容占位符 33">
            <a:extLst>
              <a:ext uri="{FF2B5EF4-FFF2-40B4-BE49-F238E27FC236}">
                <a16:creationId xmlns:a16="http://schemas.microsoft.com/office/drawing/2014/main" id="{CC763BA6-CBF7-B250-AF0B-817F6D4D10EE}"/>
              </a:ext>
            </a:extLst>
          </p:cNvPr>
          <p:cNvSpPr txBox="1"/>
          <p:nvPr/>
        </p:nvSpPr>
        <p:spPr>
          <a:xfrm>
            <a:off x="6715680" y="4529428"/>
            <a:ext cx="3865565" cy="146414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2060"/>
                </a:solidFill>
                <a:latin typeface="Arial" panose="020B0604020202020204" pitchFamily="34" charset="0"/>
              </a:rPr>
              <a:t>纵向力曲线的变化过程，用来分析车辆模型的动力响应特性</a:t>
            </a:r>
          </a:p>
        </p:txBody>
      </p:sp>
    </p:spTree>
    <p:extLst>
      <p:ext uri="{BB962C8B-B14F-4D97-AF65-F5344CB8AC3E}">
        <p14:creationId xmlns:p14="http://schemas.microsoft.com/office/powerpoint/2010/main" val="306592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B8E32-E50A-B80D-F7A6-B377D4F14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3">
            <a:extLst>
              <a:ext uri="{FF2B5EF4-FFF2-40B4-BE49-F238E27FC236}">
                <a16:creationId xmlns:a16="http://schemas.microsoft.com/office/drawing/2014/main" id="{7EEE52D3-3764-0B8B-FD82-068E229F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1871230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33F50"/>
                </a:solidFill>
              </a:rPr>
              <a:t>纵向控制典型方法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2FD90196-B643-BFD8-A63D-91C7FBFB92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4F441499-85D0-3BB6-CFE1-50667612E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2924862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33F50"/>
                </a:solidFill>
              </a:rPr>
              <a:t>示例模型介绍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79BF8C22-3420-F945-40E0-FB488F5E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3978494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333F50"/>
                </a:solidFill>
              </a:rPr>
              <a:t>代码解析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7180DE6D-9E4B-D486-5C6A-B89F1AEBF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5032126"/>
            <a:ext cx="5563244" cy="509881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课后实践</a:t>
            </a:r>
          </a:p>
        </p:txBody>
      </p:sp>
    </p:spTree>
    <p:extLst>
      <p:ext uri="{BB962C8B-B14F-4D97-AF65-F5344CB8AC3E}">
        <p14:creationId xmlns:p14="http://schemas.microsoft.com/office/powerpoint/2010/main" val="132063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8466-B9E3-974C-8DAE-A19723A7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77" y="1066931"/>
            <a:ext cx="9371116" cy="6096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PID</a:t>
            </a:r>
            <a:r>
              <a:rPr lang="zh-CN" altLang="en-US" sz="2400" dirty="0"/>
              <a:t>调参方法</a:t>
            </a: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ED8164A0-0C4D-388A-F76C-F37822874793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调参补充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85319D-C05E-47AB-AACD-254B119BC89A}"/>
              </a:ext>
            </a:extLst>
          </p:cNvPr>
          <p:cNvSpPr txBox="1"/>
          <p:nvPr/>
        </p:nvSpPr>
        <p:spPr>
          <a:xfrm>
            <a:off x="644525" y="2078745"/>
            <a:ext cx="11068050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比例系数（</a:t>
            </a:r>
            <a:r>
              <a:rPr lang="en-US" altLang="zh-CN" sz="16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：初始值可以设置为较小的值。比例控制主要影响系统的快速性，但过大的比例系数可能导致系统振荡。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积分系数（</a:t>
            </a:r>
            <a:r>
              <a:rPr lang="en-US" altLang="zh-CN" sz="16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：初始值通常设置为</a:t>
            </a:r>
            <a:r>
              <a:rPr lang="en-US" altLang="zh-CN" sz="16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。积分作用主要用于消除稳态误差，但积分作用过强会导致系统稳定性变差。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微分系数（</a:t>
            </a:r>
            <a:r>
              <a:rPr lang="en-US" altLang="zh-CN" sz="16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：初始值也可以设置为</a:t>
            </a:r>
            <a:r>
              <a:rPr lang="en-US" altLang="zh-CN" sz="16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。微分作用可以改善系统的动态性能，但过大的微分系数可能引入高频噪声。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00797-7FF4-4005-A7AE-59A226213606}"/>
              </a:ext>
            </a:extLst>
          </p:cNvPr>
          <p:cNvSpPr txBox="1"/>
          <p:nvPr/>
        </p:nvSpPr>
        <p:spPr>
          <a:xfrm>
            <a:off x="1030213" y="3524250"/>
            <a:ext cx="10455423" cy="2962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zh-CN" altLang="en-US" sz="14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调整比例系数（</a:t>
            </a:r>
            <a:r>
              <a:rPr lang="en-US" altLang="zh-CN" sz="14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逐步增大比例系数，观察系统的响应。当系统开始出现振荡时，记录此时的比例系数，记为</a:t>
            </a:r>
            <a:r>
              <a:rPr lang="en-US" altLang="zh-CN" sz="1400" b="0" i="1" dirty="0" err="1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Kp</a:t>
            </a:r>
            <a:r>
              <a:rPr lang="en-US" altLang="zh-CN" sz="1400" b="0" i="0" dirty="0" err="1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osc</a:t>
            </a:r>
            <a:r>
              <a:rPr lang="en-US" altLang="zh-CN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​​</a:t>
            </a:r>
            <a:r>
              <a:rPr lang="zh-CN" altLang="en-US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通常将比例系数设置为</a:t>
            </a:r>
            <a:r>
              <a:rPr lang="en-US" altLang="zh-CN" sz="1400" b="0" i="1" dirty="0" err="1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Kp</a:t>
            </a:r>
            <a:r>
              <a:rPr lang="en-US" altLang="zh-CN" sz="1400" b="0" i="0" dirty="0" err="1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osc</a:t>
            </a:r>
            <a:r>
              <a:rPr lang="en-US" altLang="zh-CN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​​</a:t>
            </a:r>
            <a:r>
              <a:rPr lang="zh-CN" altLang="en-US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60%~70%</a:t>
            </a:r>
            <a:r>
              <a:rPr lang="zh-CN" altLang="en-US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，作为比例系数的初步值。</a:t>
            </a:r>
          </a:p>
          <a:p>
            <a:pPr algn="l" fontAlgn="base">
              <a:lnSpc>
                <a:spcPct val="150000"/>
              </a:lnSpc>
            </a:pPr>
            <a:r>
              <a:rPr lang="zh-CN" altLang="en-US" sz="14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调整积分系数（</a:t>
            </a:r>
            <a:r>
              <a:rPr lang="en-US" altLang="zh-CN" sz="14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在确定比例系数的基础上，逐步增加积分系数。观察系统的稳态误差是否逐渐减小。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如果系统出现振荡，减小积分系数。积分系数的调整需要谨慎，因为积分作用会累积误差，可能导致系统不稳定。</a:t>
            </a:r>
          </a:p>
          <a:p>
            <a:pPr algn="l" fontAlgn="base">
              <a:lnSpc>
                <a:spcPct val="150000"/>
              </a:lnSpc>
            </a:pPr>
            <a:r>
              <a:rPr lang="zh-CN" altLang="en-US" sz="14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调整微分系数（</a:t>
            </a:r>
            <a:r>
              <a:rPr lang="en-US" altLang="zh-CN" sz="14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b="1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在比例和积分参数调整完成后，逐步增加微分系数。微分作用可以抑制系统的快速变化，减少超调。</a:t>
            </a:r>
          </a:p>
          <a:p>
            <a:pPr marL="742950" lvl="1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观察系统的动态性能，如超调量和调节时间。微分系数不宜过大，否则可能引入高频噪声。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18AB44-B1A8-4837-BA63-33F7D88D88BC}"/>
              </a:ext>
            </a:extLst>
          </p:cNvPr>
          <p:cNvSpPr txBox="1"/>
          <p:nvPr/>
        </p:nvSpPr>
        <p:spPr>
          <a:xfrm>
            <a:off x="327025" y="1619837"/>
            <a:ext cx="19002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i="0" dirty="0">
                <a:solidFill>
                  <a:srgbClr val="ED7D3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选择初始参数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9FF843-A187-4469-9C65-146F5088DF38}"/>
              </a:ext>
            </a:extLst>
          </p:cNvPr>
          <p:cNvSpPr txBox="1"/>
          <p:nvPr/>
        </p:nvSpPr>
        <p:spPr>
          <a:xfrm>
            <a:off x="327025" y="3150471"/>
            <a:ext cx="19002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i="0" dirty="0">
                <a:solidFill>
                  <a:srgbClr val="ED7D3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调参步骤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7B307AB3-F9D1-9FAB-BED6-444E5B70CF9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94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8466-B9E3-974C-8DAE-A19723A7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77" y="1066931"/>
            <a:ext cx="9371116" cy="6096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调整比例系数（</a:t>
            </a:r>
            <a:r>
              <a:rPr lang="en-US" altLang="zh-CN" sz="2400" dirty="0"/>
              <a:t>P</a:t>
            </a:r>
            <a:r>
              <a:rPr lang="zh-CN" altLang="en-US" sz="2400" dirty="0"/>
              <a:t>）</a:t>
            </a: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ED8164A0-0C4D-388A-F76C-F37822874793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调参补充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938829-0B47-4786-992B-69F2BC23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0" y="1811546"/>
            <a:ext cx="5397500" cy="215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9AAD51-24B5-423B-8C3D-B27FD40A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" y="4224020"/>
            <a:ext cx="5397500" cy="2159000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FF1321E4-ABCF-44A6-B54D-8769217D939E}"/>
              </a:ext>
            </a:extLst>
          </p:cNvPr>
          <p:cNvSpPr/>
          <p:nvPr/>
        </p:nvSpPr>
        <p:spPr>
          <a:xfrm>
            <a:off x="5593080" y="4953000"/>
            <a:ext cx="160020" cy="266700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7FADF2-212B-4EB7-9155-3E2EEA33DDF6}"/>
              </a:ext>
            </a:extLst>
          </p:cNvPr>
          <p:cNvSpPr txBox="1"/>
          <p:nvPr/>
        </p:nvSpPr>
        <p:spPr>
          <a:xfrm>
            <a:off x="5753100" y="4901684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静差（稳态误差）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AC87F4-5895-4A18-BE04-72593D4ED897}"/>
              </a:ext>
            </a:extLst>
          </p:cNvPr>
          <p:cNvSpPr txBox="1"/>
          <p:nvPr/>
        </p:nvSpPr>
        <p:spPr>
          <a:xfrm>
            <a:off x="6446520" y="1999231"/>
            <a:ext cx="539750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比例控制越大系统相应更快</a:t>
            </a:r>
            <a:endParaRPr lang="en-US" altLang="zh-CN" sz="18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过大的比例系数导致系统振荡</a:t>
            </a:r>
            <a:endParaRPr lang="en-US" altLang="zh-CN" sz="18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比例控制无法消除静差，但是系数越大静差越小</a:t>
            </a:r>
            <a:endParaRPr lang="zh-CN" altLang="en-US" sz="18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007BBD-9003-4002-9E2A-BFE152A4D688}"/>
              </a:ext>
            </a:extLst>
          </p:cNvPr>
          <p:cNvSpPr txBox="1"/>
          <p:nvPr/>
        </p:nvSpPr>
        <p:spPr>
          <a:xfrm>
            <a:off x="8056880" y="4670851"/>
            <a:ext cx="3787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刚出现震荡时的比例系数为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(60%~70%)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作为比例系数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进行下一步调参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46D6666B-979A-B735-900F-A827F443599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62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8466-B9E3-974C-8DAE-A19723A7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77" y="1066931"/>
            <a:ext cx="9371116" cy="6096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调整积分系数（</a:t>
            </a:r>
            <a:r>
              <a:rPr lang="en-US" altLang="zh-CN" sz="2400" dirty="0"/>
              <a:t>I</a:t>
            </a:r>
            <a:r>
              <a:rPr lang="zh-CN" altLang="en-US" sz="2400" dirty="0"/>
              <a:t>）</a:t>
            </a: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ED8164A0-0C4D-388A-F76C-F37822874793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调参补充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E305C9-0D9A-4A3F-9FD4-2889F057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70" y="1676590"/>
            <a:ext cx="5397500" cy="215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ED8017-E9C1-4615-AF10-C2A7796B2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4138740"/>
            <a:ext cx="5594350" cy="22377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0E48DE-3577-40E0-B0A6-0CC0FC924954}"/>
              </a:ext>
            </a:extLst>
          </p:cNvPr>
          <p:cNvSpPr txBox="1"/>
          <p:nvPr/>
        </p:nvSpPr>
        <p:spPr>
          <a:xfrm>
            <a:off x="7021829" y="4251084"/>
            <a:ext cx="3999717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积分控制可以消除稳态误差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，并提提高响应速度</a:t>
            </a:r>
            <a:endParaRPr lang="en-US" altLang="zh-CN" sz="18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积分过大会造成超调</a:t>
            </a:r>
            <a:endParaRPr lang="zh-CN" altLang="en-US" sz="18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1D2237-77FD-489F-A158-66550B843C8F}"/>
              </a:ext>
            </a:extLst>
          </p:cNvPr>
          <p:cNvSpPr txBox="1"/>
          <p:nvPr/>
        </p:nvSpPr>
        <p:spPr>
          <a:xfrm>
            <a:off x="7021829" y="5730149"/>
            <a:ext cx="3787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取误差最小的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ki=6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进行下一步调参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6DF703-F8C0-4215-8FCE-9ABF90AFA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61522"/>
            <a:ext cx="2292350" cy="3078035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7203434-724A-8B5D-46F1-EF298F5FDA0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2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48466-B9E3-974C-8DAE-A19723A7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77" y="1066931"/>
            <a:ext cx="9371116" cy="60965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调整微分系数（</a:t>
            </a:r>
            <a:r>
              <a:rPr lang="en-US" altLang="zh-CN" sz="2400" dirty="0"/>
              <a:t>D</a:t>
            </a:r>
            <a:r>
              <a:rPr lang="zh-CN" altLang="en-US" sz="2400" dirty="0"/>
              <a:t>）</a:t>
            </a:r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ED8164A0-0C4D-388A-F76C-F37822874793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调参补充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C754F2-B83D-4FAA-B72E-2AFE282E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4" y="1590447"/>
            <a:ext cx="5397500" cy="215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2CAFC7-6F2C-43B1-933B-08F25ADF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623" y="1476458"/>
            <a:ext cx="5681608" cy="22726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81AEC5-81E6-42D1-BA97-9DE11CF8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82" y="4098277"/>
            <a:ext cx="5397500" cy="215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0F5F6D-E6FB-49C3-9849-DE7A3DA1757C}"/>
              </a:ext>
            </a:extLst>
          </p:cNvPr>
          <p:cNvSpPr txBox="1"/>
          <p:nvPr/>
        </p:nvSpPr>
        <p:spPr>
          <a:xfrm>
            <a:off x="8391554" y="3909577"/>
            <a:ext cx="3414163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微分控制能在阶跃开始时“加速”信号提高相应速度，在到达目标值前“减速”减小超调</a:t>
            </a:r>
            <a:endParaRPr lang="en-US" altLang="zh-CN" sz="18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i="0" dirty="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微分控制易容易引入噪声，工程上常仅用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1800" b="0" i="0" dirty="0">
              <a:solidFill>
                <a:srgbClr val="00206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55A9733-3EB4-4288-94CF-8663C114F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504" y="3850818"/>
            <a:ext cx="2952750" cy="2450683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3689A5A8-736F-7CA7-BA48-E09AAC5711F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F8AAF-D8A3-4BCE-C76A-2CB0E1EC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823546E2-36DF-BCDC-EC2E-EEA561ADEB86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课后实践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2331920-4A0A-D62F-4AD4-7A2EF70BEB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42FC27AF-458F-0BA2-10E2-EE219949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47" y="1198149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理论提升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F49540-343D-D2A4-3103-99B22000B0A8}"/>
              </a:ext>
            </a:extLst>
          </p:cNvPr>
          <p:cNvSpPr txBox="1"/>
          <p:nvPr/>
        </p:nvSpPr>
        <p:spPr>
          <a:xfrm>
            <a:off x="1086316" y="1784916"/>
            <a:ext cx="10002231" cy="110187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Bef>
                <a:spcPts val="600"/>
              </a:spcBef>
            </a:pPr>
            <a:r>
              <a:rPr lang="zh-CN" altLang="en-US" dirty="0"/>
              <a:t>尝试解释</a:t>
            </a:r>
            <a:r>
              <a:rPr lang="en-US" altLang="zh-CN" dirty="0"/>
              <a:t>PID</a:t>
            </a:r>
            <a:r>
              <a:rPr lang="zh-CN" altLang="en-US" dirty="0"/>
              <a:t>控制中比例（</a:t>
            </a:r>
            <a:r>
              <a:rPr lang="en-US" altLang="zh-CN" dirty="0"/>
              <a:t>P</a:t>
            </a:r>
            <a:r>
              <a:rPr lang="zh-CN" altLang="en-US" dirty="0"/>
              <a:t>）、积分（</a:t>
            </a:r>
            <a:r>
              <a:rPr lang="en-US" altLang="zh-CN" dirty="0"/>
              <a:t>I</a:t>
            </a:r>
            <a:r>
              <a:rPr lang="zh-CN" altLang="en-US" dirty="0"/>
              <a:t>）、微分（</a:t>
            </a:r>
            <a:r>
              <a:rPr lang="en-US" altLang="zh-CN" dirty="0"/>
              <a:t>D</a:t>
            </a:r>
            <a:r>
              <a:rPr lang="zh-CN" altLang="en-US" dirty="0"/>
              <a:t>）项分别如何影响车辆加速和制动过程。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对比</a:t>
            </a:r>
            <a:r>
              <a:rPr lang="en-US" altLang="zh-CN" dirty="0"/>
              <a:t>PID</a:t>
            </a:r>
            <a:r>
              <a:rPr lang="zh-CN" altLang="en-US" dirty="0"/>
              <a:t>与其他控制方法（如模糊控制）在纵向控制中的优缺点。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3A9DEB06-B66B-BAC5-2DFC-CA9037BA018C}"/>
              </a:ext>
            </a:extLst>
          </p:cNvPr>
          <p:cNvSpPr txBox="1">
            <a:spLocks/>
          </p:cNvSpPr>
          <p:nvPr/>
        </p:nvSpPr>
        <p:spPr>
          <a:xfrm>
            <a:off x="522847" y="3169738"/>
            <a:ext cx="77153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动手实践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CFD0B8-B2B2-1A8D-90AB-5764839E8769}"/>
              </a:ext>
            </a:extLst>
          </p:cNvPr>
          <p:cNvSpPr txBox="1"/>
          <p:nvPr/>
        </p:nvSpPr>
        <p:spPr>
          <a:xfrm>
            <a:off x="1086316" y="3729978"/>
            <a:ext cx="10627265" cy="229969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在给定</a:t>
            </a:r>
            <a:r>
              <a:rPr lang="en-US" altLang="zh-CN" dirty="0"/>
              <a:t>Simulink</a:t>
            </a:r>
            <a:r>
              <a:rPr lang="zh-CN" altLang="en-US" dirty="0"/>
              <a:t>模型中调整</a:t>
            </a:r>
            <a:r>
              <a:rPr lang="en-US" altLang="zh-CN" dirty="0"/>
              <a:t>PID</a:t>
            </a:r>
            <a:r>
              <a:rPr lang="zh-CN" altLang="en-US" dirty="0"/>
              <a:t>参数，使车辆在</a:t>
            </a:r>
            <a:r>
              <a:rPr lang="en-US" altLang="zh-CN" dirty="0"/>
              <a:t>20</a:t>
            </a:r>
            <a:r>
              <a:rPr lang="zh-CN" altLang="en-US" dirty="0"/>
              <a:t>秒内从</a:t>
            </a:r>
            <a:r>
              <a:rPr lang="en-US" altLang="zh-CN" dirty="0"/>
              <a:t>0</a:t>
            </a:r>
            <a:r>
              <a:rPr lang="zh-CN" altLang="en-US" dirty="0"/>
              <a:t>加速到</a:t>
            </a:r>
            <a:r>
              <a:rPr lang="en-US" altLang="zh-CN" dirty="0"/>
              <a:t>60km/h</a:t>
            </a:r>
            <a:r>
              <a:rPr lang="zh-CN" altLang="en-US" dirty="0"/>
              <a:t>且无超调。</a:t>
            </a:r>
            <a:endParaRPr lang="en-US" altLang="zh-CN" dirty="0"/>
          </a:p>
          <a:p>
            <a:r>
              <a:rPr lang="zh-CN" altLang="en-US" dirty="0"/>
              <a:t>尝试在不同的车辆模型参数下，调整</a:t>
            </a:r>
            <a:r>
              <a:rPr lang="en-US" altLang="zh-CN" dirty="0"/>
              <a:t>PID</a:t>
            </a:r>
            <a:r>
              <a:rPr lang="zh-CN" altLang="en-US" dirty="0"/>
              <a:t>参数，并控制车辆速度误差在</a:t>
            </a:r>
            <a:r>
              <a:rPr lang="en-US" altLang="zh-CN" dirty="0"/>
              <a:t>0.2m/s</a:t>
            </a:r>
            <a:r>
              <a:rPr lang="zh-CN" altLang="en-US" dirty="0"/>
              <a:t>以内。</a:t>
            </a:r>
            <a:endParaRPr lang="en-US" altLang="zh-CN" dirty="0"/>
          </a:p>
          <a:p>
            <a:r>
              <a:rPr lang="zh-CN" altLang="en-US" dirty="0"/>
              <a:t>给定不同的参考速度曲线，如正弦曲线等，调整</a:t>
            </a:r>
            <a:r>
              <a:rPr lang="en-US" altLang="zh-CN" dirty="0"/>
              <a:t>PID</a:t>
            </a:r>
            <a:r>
              <a:rPr lang="zh-CN" altLang="en-US" dirty="0"/>
              <a:t>参数，并控制车辆速度误差在</a:t>
            </a:r>
            <a:r>
              <a:rPr lang="en-US" altLang="zh-CN" dirty="0"/>
              <a:t>0.2m/s</a:t>
            </a:r>
            <a:r>
              <a:rPr lang="zh-CN" altLang="en-US" dirty="0"/>
              <a:t>以内。</a:t>
            </a:r>
            <a:endParaRPr lang="en-US" altLang="zh-CN" dirty="0"/>
          </a:p>
          <a:p>
            <a:r>
              <a:rPr lang="zh-CN" altLang="en-US" dirty="0"/>
              <a:t>尝试修改模型中的道路坡度参数，设计一组</a:t>
            </a:r>
            <a:r>
              <a:rPr lang="en-US" altLang="zh-CN" dirty="0"/>
              <a:t>PID</a:t>
            </a:r>
            <a:r>
              <a:rPr lang="zh-CN" altLang="en-US" dirty="0"/>
              <a:t>参数使车辆在</a:t>
            </a:r>
            <a:r>
              <a:rPr lang="en-US" altLang="zh-CN" dirty="0"/>
              <a:t>10%</a:t>
            </a:r>
            <a:r>
              <a:rPr lang="zh-CN" altLang="en-US" dirty="0"/>
              <a:t>坡度上保持匀速。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20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81143"/>
            <a:ext cx="8427563" cy="119102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800" dirty="0"/>
              <a:t>敬请批评指正！</a:t>
            </a:r>
            <a:endParaRPr lang="en-US" sz="4800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266E664D-8F8E-4C46-A9A7-C84FAE9B5024}"/>
              </a:ext>
            </a:extLst>
          </p:cNvPr>
          <p:cNvSpPr txBox="1">
            <a:spLocks/>
          </p:cNvSpPr>
          <p:nvPr/>
        </p:nvSpPr>
        <p:spPr>
          <a:xfrm>
            <a:off x="1197631" y="4881598"/>
            <a:ext cx="9796738" cy="1330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OnSite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学习中心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defTabSz="1097105">
              <a:buNone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网站：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http://110.42.248.92/onsite-learning-center/</a:t>
            </a:r>
          </a:p>
          <a:p>
            <a:pPr marL="0" indent="0" algn="ctr" defTabSz="1097105">
              <a:buNone/>
              <a:defRPr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9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/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纵向控制典型方法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B4DFF8D-A243-1F97-F31B-8007EF781D4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CFA8A1-9730-E129-651A-3645D0CA55F7}"/>
              </a:ext>
            </a:extLst>
          </p:cNvPr>
          <p:cNvSpPr txBox="1"/>
          <p:nvPr/>
        </p:nvSpPr>
        <p:spPr>
          <a:xfrm>
            <a:off x="438150" y="94297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微分控制（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938126-1606-C96D-F757-FF2DCCDD4981}"/>
              </a:ext>
            </a:extLst>
          </p:cNvPr>
          <p:cNvSpPr txBox="1"/>
          <p:nvPr/>
        </p:nvSpPr>
        <p:spPr>
          <a:xfrm>
            <a:off x="818187" y="2784047"/>
            <a:ext cx="1096900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控制原理：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9B80D-CFB2-BCEC-3898-664F0A9DC0D0}"/>
              </a:ext>
            </a:extLst>
          </p:cNvPr>
          <p:cNvSpPr txBox="1"/>
          <p:nvPr/>
        </p:nvSpPr>
        <p:spPr>
          <a:xfrm>
            <a:off x="818187" y="1481910"/>
            <a:ext cx="1118331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比例积分微分控制（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proportional-integral-derivative control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），简称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控制简单实用，应用广泛，目前大部分在车上应用的控制算法中都是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控制参数数量少，在对模型了解不多的情况下，通过人工反复调试参数也能得到理想的控制效果。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B480B5-357F-123D-B5A8-64283718D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923" y="3242955"/>
            <a:ext cx="4497008" cy="53562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019AF8-5340-D3E1-9999-DA968D60AB2B}"/>
              </a:ext>
            </a:extLst>
          </p:cNvPr>
          <p:cNvSpPr txBox="1"/>
          <p:nvPr/>
        </p:nvSpPr>
        <p:spPr>
          <a:xfrm>
            <a:off x="1033731" y="3816795"/>
            <a:ext cx="6934200" cy="1366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比例项（</a:t>
            </a:r>
            <a:r>
              <a:rPr lang="en-US" altLang="zh-CN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）：快速响应速度误差（如加速滞后时增大油门）</a:t>
            </a:r>
          </a:p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积分项（</a:t>
            </a:r>
            <a:r>
              <a:rPr lang="en-US" altLang="zh-CN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）：消除稳态误差（如长坡道下的持续速度偏差）</a:t>
            </a:r>
          </a:p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微分项（</a:t>
            </a:r>
            <a:r>
              <a:rPr lang="en-US" altLang="zh-CN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i="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）：抑制超调（如紧急制动时平滑减速）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CF1A6A-34AA-0286-8107-0E1033DABDAB}"/>
              </a:ext>
            </a:extLst>
          </p:cNvPr>
          <p:cNvSpPr txBox="1"/>
          <p:nvPr/>
        </p:nvSpPr>
        <p:spPr>
          <a:xfrm>
            <a:off x="818187" y="5312624"/>
            <a:ext cx="77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控制优势：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2D6927-5085-A8E8-22B2-C300409117A2}"/>
              </a:ext>
            </a:extLst>
          </p:cNvPr>
          <p:cNvSpPr txBox="1"/>
          <p:nvPr/>
        </p:nvSpPr>
        <p:spPr>
          <a:xfrm>
            <a:off x="1033731" y="5811129"/>
            <a:ext cx="7762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结构简单、调参直观、实时性强，适配车辆纵向线性控制需求。</a:t>
            </a:r>
          </a:p>
        </p:txBody>
      </p:sp>
    </p:spTree>
    <p:extLst>
      <p:ext uri="{BB962C8B-B14F-4D97-AF65-F5344CB8AC3E}">
        <p14:creationId xmlns:p14="http://schemas.microsoft.com/office/powerpoint/2010/main" val="211407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14728-60A5-EA35-E8F1-0D7354143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99A7CAF1-8809-1A0E-54CA-4D9596688AF2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纵向控制典型方法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B3E548A-1DE1-52B4-A549-245878DA1C6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019A47-82D6-4423-4776-0F339320F26E}"/>
              </a:ext>
            </a:extLst>
          </p:cNvPr>
          <p:cNvSpPr txBox="1"/>
          <p:nvPr/>
        </p:nvSpPr>
        <p:spPr>
          <a:xfrm>
            <a:off x="438150" y="942975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车辆纵向控制结构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59F360-D31B-C9AF-C40A-432C6847597B}"/>
              </a:ext>
            </a:extLst>
          </p:cNvPr>
          <p:cNvSpPr txBox="1"/>
          <p:nvPr/>
        </p:nvSpPr>
        <p:spPr>
          <a:xfrm>
            <a:off x="1649889" y="4893031"/>
            <a:ext cx="5362365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系统输入：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目标速度（驾驶员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上层规划指令）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系统输出：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实际车速（通过油门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制动执行器调节）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加速度（通过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控制器调节）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E68EC98-BBF1-6716-041F-BC4BFA6B8C4F}"/>
              </a:ext>
            </a:extLst>
          </p:cNvPr>
          <p:cNvGrpSpPr/>
          <p:nvPr/>
        </p:nvGrpSpPr>
        <p:grpSpPr>
          <a:xfrm>
            <a:off x="1649889" y="1509107"/>
            <a:ext cx="8583415" cy="3052671"/>
            <a:chOff x="1678464" y="1099532"/>
            <a:chExt cx="8583415" cy="3052671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4EE9CF8-5852-96BB-D92E-E94C850B5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275" y="1524696"/>
              <a:ext cx="6732985" cy="262750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B848DA-1144-FA49-A4B0-2BDE6649C381}"/>
                </a:ext>
              </a:extLst>
            </p:cNvPr>
            <p:cNvSpPr/>
            <p:nvPr/>
          </p:nvSpPr>
          <p:spPr>
            <a:xfrm>
              <a:off x="4010025" y="1404640"/>
              <a:ext cx="2239565" cy="24815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54C041-DF41-1E38-D3B6-AE13093960E7}"/>
                </a:ext>
              </a:extLst>
            </p:cNvPr>
            <p:cNvSpPr txBox="1"/>
            <p:nvPr/>
          </p:nvSpPr>
          <p:spPr>
            <a:xfrm>
              <a:off x="4600398" y="1099532"/>
              <a:ext cx="1023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846B2EC-183A-286C-CC8F-D27B41C22EBF}"/>
                </a:ext>
              </a:extLst>
            </p:cNvPr>
            <p:cNvSpPr/>
            <p:nvPr/>
          </p:nvSpPr>
          <p:spPr>
            <a:xfrm>
              <a:off x="6828337" y="2329856"/>
              <a:ext cx="1944187" cy="68956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90D3657-4DA6-7A31-1621-769BD52A063A}"/>
                </a:ext>
              </a:extLst>
            </p:cNvPr>
            <p:cNvSpPr txBox="1"/>
            <p:nvPr/>
          </p:nvSpPr>
          <p:spPr>
            <a:xfrm>
              <a:off x="7272735" y="191572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车辆模型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F20B5F-1DD9-073A-6DC9-1A16E108EA28}"/>
                </a:ext>
              </a:extLst>
            </p:cNvPr>
            <p:cNvSpPr txBox="1"/>
            <p:nvPr/>
          </p:nvSpPr>
          <p:spPr>
            <a:xfrm>
              <a:off x="1678464" y="232053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系统输入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73996F-B38F-E5EE-0B7E-8B39D1B80959}"/>
                </a:ext>
              </a:extLst>
            </p:cNvPr>
            <p:cNvSpPr txBox="1"/>
            <p:nvPr/>
          </p:nvSpPr>
          <p:spPr>
            <a:xfrm>
              <a:off x="9359068" y="235134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系统输出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993F0F9-F843-C66D-2CF4-D2DECA01BC6F}"/>
                </a:ext>
              </a:extLst>
            </p:cNvPr>
            <p:cNvSpPr txBox="1"/>
            <p:nvPr/>
          </p:nvSpPr>
          <p:spPr>
            <a:xfrm>
              <a:off x="6216576" y="210038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控制量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4948270-115F-11E2-2C18-93DD87C3F464}"/>
                </a:ext>
              </a:extLst>
            </p:cNvPr>
            <p:cNvSpPr txBox="1"/>
            <p:nvPr/>
          </p:nvSpPr>
          <p:spPr>
            <a:xfrm>
              <a:off x="7226934" y="376807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闭环反馈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9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12B1A-5F54-C10B-1870-F7AF20DA4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3">
            <a:extLst>
              <a:ext uri="{FF2B5EF4-FFF2-40B4-BE49-F238E27FC236}">
                <a16:creationId xmlns:a16="http://schemas.microsoft.com/office/drawing/2014/main" id="{131490D7-C9E8-C87F-A534-636D9876C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1871230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333F50"/>
                </a:solidFill>
              </a:rPr>
              <a:t>纵向控制典型方法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6CCA799-C3C7-9485-BF2B-5E3A7BDB056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6" name="Text Box 13">
            <a:extLst>
              <a:ext uri="{FF2B5EF4-FFF2-40B4-BE49-F238E27FC236}">
                <a16:creationId xmlns:a16="http://schemas.microsoft.com/office/drawing/2014/main" id="{FF386BCB-F843-EBEE-A33D-7D570A1F9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2924862"/>
            <a:ext cx="5563244" cy="509881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示例模型介绍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9D123265-E96F-2BEA-7B06-58CB830C3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3978494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代码解析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4946641C-4961-959A-218F-50B835135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378" y="5032126"/>
            <a:ext cx="5563244" cy="5098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  <a:miter lim="800000"/>
          </a:ln>
        </p:spPr>
        <p:txBody>
          <a:bodyPr wrap="square" lIns="78230" tIns="39115" rIns="78230" bIns="39115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课后实践</a:t>
            </a:r>
          </a:p>
        </p:txBody>
      </p:sp>
    </p:spTree>
    <p:extLst>
      <p:ext uri="{BB962C8B-B14F-4D97-AF65-F5344CB8AC3E}">
        <p14:creationId xmlns:p14="http://schemas.microsoft.com/office/powerpoint/2010/main" val="273274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CEA2-A31B-2805-184F-60EA18D9D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C56B7398-CE68-7B0C-1551-9D971692DD83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示例模型介绍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D8AE7092-481B-F5A0-7C26-DA70C4210EA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12" name="标题 2">
            <a:extLst>
              <a:ext uri="{FF2B5EF4-FFF2-40B4-BE49-F238E27FC236}">
                <a16:creationId xmlns:a16="http://schemas.microsoft.com/office/drawing/2014/main" id="{6E7369B7-EB3E-7DD1-6055-E1F65506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97169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cap="none" dirty="0"/>
              <a:t>基于</a:t>
            </a:r>
            <a:r>
              <a:rPr lang="en-US" altLang="zh-CN" sz="2400" dirty="0"/>
              <a:t>PID</a:t>
            </a:r>
            <a:r>
              <a:rPr lang="zh-CN" altLang="en-US" sz="2400" dirty="0"/>
              <a:t>的纵向控制</a:t>
            </a:r>
            <a:r>
              <a:rPr lang="zh-CN" altLang="en-US" sz="2400" cap="none" dirty="0"/>
              <a:t>模型</a:t>
            </a:r>
          </a:p>
        </p:txBody>
      </p:sp>
      <p:sp>
        <p:nvSpPr>
          <p:cNvPr id="213" name="文本占位符 4">
            <a:extLst>
              <a:ext uri="{FF2B5EF4-FFF2-40B4-BE49-F238E27FC236}">
                <a16:creationId xmlns:a16="http://schemas.microsoft.com/office/drawing/2014/main" id="{CCC2EBD8-E1DA-8C4D-D223-2F60B71463E4}"/>
              </a:ext>
            </a:extLst>
          </p:cNvPr>
          <p:cNvSpPr txBox="1">
            <a:spLocks/>
          </p:cNvSpPr>
          <p:nvPr/>
        </p:nvSpPr>
        <p:spPr>
          <a:xfrm>
            <a:off x="897250" y="1531235"/>
            <a:ext cx="10837549" cy="9201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仿真模型分成控制器和被控对象两部分。控制器由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s-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函数编写而成，被控车辆是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提供的三自由度车辆模型，模型框图如下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D2F934-4B0B-A467-D25D-9197A7A51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74" y="2510842"/>
            <a:ext cx="7347116" cy="39885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9E0651-7559-4E6E-4E1E-AB71131704BE}"/>
              </a:ext>
            </a:extLst>
          </p:cNvPr>
          <p:cNvSpPr txBox="1"/>
          <p:nvPr/>
        </p:nvSpPr>
        <p:spPr>
          <a:xfrm>
            <a:off x="8843892" y="4957433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车辆模型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1DE49EF-0514-180A-CBD6-EB5384F0AFEB}"/>
              </a:ext>
            </a:extLst>
          </p:cNvPr>
          <p:cNvCxnSpPr>
            <a:cxnSpLocks/>
          </p:cNvCxnSpPr>
          <p:nvPr/>
        </p:nvCxnSpPr>
        <p:spPr>
          <a:xfrm flipV="1">
            <a:off x="7412019" y="5142099"/>
            <a:ext cx="1431873" cy="74420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8BC032-A951-7AEF-C955-CAF57BDFBA38}"/>
              </a:ext>
            </a:extLst>
          </p:cNvPr>
          <p:cNvCxnSpPr>
            <a:cxnSpLocks/>
          </p:cNvCxnSpPr>
          <p:nvPr/>
        </p:nvCxnSpPr>
        <p:spPr>
          <a:xfrm>
            <a:off x="2461001" y="3704402"/>
            <a:ext cx="637201" cy="94290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B5F427A-C848-FE02-EDC9-032392F39BAD}"/>
              </a:ext>
            </a:extLst>
          </p:cNvPr>
          <p:cNvSpPr txBox="1"/>
          <p:nvPr/>
        </p:nvSpPr>
        <p:spPr>
          <a:xfrm>
            <a:off x="1907003" y="3335070"/>
            <a:ext cx="110799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控制算法</a:t>
            </a:r>
          </a:p>
        </p:txBody>
      </p:sp>
    </p:spTree>
    <p:extLst>
      <p:ext uri="{BB962C8B-B14F-4D97-AF65-F5344CB8AC3E}">
        <p14:creationId xmlns:p14="http://schemas.microsoft.com/office/powerpoint/2010/main" val="418437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7385-1C2E-1B5E-B6F1-1FD0266D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0BC09FE7-04D8-EE9C-282B-2DEAB3569AE3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示例模型介绍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87DA9ED-1CE1-2F64-CD81-A6AF7B5E4F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12" name="标题 2">
            <a:extLst>
              <a:ext uri="{FF2B5EF4-FFF2-40B4-BE49-F238E27FC236}">
                <a16:creationId xmlns:a16="http://schemas.microsoft.com/office/drawing/2014/main" id="{7F728B79-87F7-9BE1-94DD-3EDD03C1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97169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本地运行准备</a:t>
            </a:r>
            <a:endParaRPr lang="zh-CN" altLang="en-US" sz="2400" cap="none" dirty="0"/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C53BE787-DA7F-F32E-FC5F-A4D5060DAE3C}"/>
              </a:ext>
            </a:extLst>
          </p:cNvPr>
          <p:cNvSpPr txBox="1">
            <a:spLocks/>
          </p:cNvSpPr>
          <p:nvPr/>
        </p:nvSpPr>
        <p:spPr>
          <a:xfrm>
            <a:off x="897250" y="1531235"/>
            <a:ext cx="10837549" cy="494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本项目可运行在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 R2022a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及以上版本，需安装完整的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工具箱。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96B30E-E9E7-8A0E-35BE-BA6047A29D5D}"/>
              </a:ext>
            </a:extLst>
          </p:cNvPr>
          <p:cNvSpPr txBox="1">
            <a:spLocks/>
          </p:cNvSpPr>
          <p:nvPr/>
        </p:nvSpPr>
        <p:spPr>
          <a:xfrm>
            <a:off x="897250" y="2107777"/>
            <a:ext cx="1579250" cy="494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文件说明：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669DF5-4F7B-6A25-745C-AA31EBAB72A8}"/>
              </a:ext>
            </a:extLst>
          </p:cNvPr>
          <p:cNvSpPr txBox="1"/>
          <p:nvPr/>
        </p:nvSpPr>
        <p:spPr>
          <a:xfrm>
            <a:off x="1330067" y="2684319"/>
            <a:ext cx="9531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reference.mat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”为参考轨迹数据，包含时间戳“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t_ref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x_ref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坐标“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y_ref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”三个变量。参考轨迹通常由上游决策规划模块生成。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4265DF-F170-971D-AA42-402BA6FB93A6}"/>
              </a:ext>
            </a:extLst>
          </p:cNvPr>
          <p:cNvSpPr txBox="1"/>
          <p:nvPr/>
        </p:nvSpPr>
        <p:spPr>
          <a:xfrm>
            <a:off x="1330067" y="3574850"/>
            <a:ext cx="953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Sim_Demo.slx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”为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文件，用于图形化编程及仿真运行。主要包括整体控制框架和被控对象模型等。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0B4465-20D0-FBCA-7D45-EE3BB3076934}"/>
              </a:ext>
            </a:extLst>
          </p:cNvPr>
          <p:cNvSpPr txBox="1"/>
          <p:nvPr/>
        </p:nvSpPr>
        <p:spPr>
          <a:xfrm>
            <a:off x="1330067" y="4465381"/>
            <a:ext cx="860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MPC_sFunction.m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”控制器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函数文件，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控制算法代码编写在该文件中。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55FD5-35B9-C22D-AEBE-2F4EE03E7A4F}"/>
              </a:ext>
            </a:extLst>
          </p:cNvPr>
          <p:cNvSpPr txBox="1"/>
          <p:nvPr/>
        </p:nvSpPr>
        <p:spPr>
          <a:xfrm>
            <a:off x="1330067" y="5078914"/>
            <a:ext cx="953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evaluator.mlx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”后处理部分代码在该文件中，包括轨迹、误差、车辆状态参数曲线的绘制，动画演示。</a:t>
            </a:r>
          </a:p>
        </p:txBody>
      </p:sp>
    </p:spTree>
    <p:extLst>
      <p:ext uri="{BB962C8B-B14F-4D97-AF65-F5344CB8AC3E}">
        <p14:creationId xmlns:p14="http://schemas.microsoft.com/office/powerpoint/2010/main" val="4256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688E5-88C1-B954-BA4D-BD6CA561F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976FC74A-6D1E-7C75-7FDE-25EA60241FA1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示例模型介绍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4E3F174C-300D-EE66-43C1-6FF21911040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12" name="标题 2">
            <a:extLst>
              <a:ext uri="{FF2B5EF4-FFF2-40B4-BE49-F238E27FC236}">
                <a16:creationId xmlns:a16="http://schemas.microsoft.com/office/drawing/2014/main" id="{7D2B1D0A-33C6-88BA-1D4F-F9DDE56E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97169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本地运行准备</a:t>
            </a:r>
            <a:endParaRPr lang="zh-CN" altLang="en-US" sz="2400" cap="none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1C9E915F-537D-96E8-E3D6-D9B60D61B8E5}"/>
              </a:ext>
            </a:extLst>
          </p:cNvPr>
          <p:cNvSpPr txBox="1">
            <a:spLocks/>
          </p:cNvSpPr>
          <p:nvPr/>
        </p:nvSpPr>
        <p:spPr>
          <a:xfrm>
            <a:off x="897250" y="1591785"/>
            <a:ext cx="1579250" cy="494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运行步骤：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E4D0A-675D-325D-6931-AFACDA7B6001}"/>
              </a:ext>
            </a:extLst>
          </p:cNvPr>
          <p:cNvSpPr txBox="1"/>
          <p:nvPr/>
        </p:nvSpPr>
        <p:spPr>
          <a:xfrm>
            <a:off x="1330067" y="2168327"/>
            <a:ext cx="711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下载项目并解压，将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的工作路径设置为该文件夹，或将文件夹中的文件复制到当前文件夹下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18975C-8E23-CBD7-FF9F-A15AE185AE34}"/>
              </a:ext>
            </a:extLst>
          </p:cNvPr>
          <p:cNvSpPr txBox="1"/>
          <p:nvPr/>
        </p:nvSpPr>
        <p:spPr>
          <a:xfrm>
            <a:off x="1330068" y="2950457"/>
            <a:ext cx="571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Sim_Demo.slx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”文件，并等待启动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55C031-30E8-B1AF-E8F2-90A1FD2C7185}"/>
              </a:ext>
            </a:extLst>
          </p:cNvPr>
          <p:cNvSpPr txBox="1"/>
          <p:nvPr/>
        </p:nvSpPr>
        <p:spPr>
          <a:xfrm>
            <a:off x="1330068" y="3455589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点击“运行”按钮开始仿真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06611B-8AE4-E486-C82B-7281FDE310A9}"/>
              </a:ext>
            </a:extLst>
          </p:cNvPr>
          <p:cNvSpPr txBox="1"/>
          <p:nvPr/>
        </p:nvSpPr>
        <p:spPr>
          <a:xfrm>
            <a:off x="1330068" y="4962972"/>
            <a:ext cx="1027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运行结束后，后在工作目录下会生成“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reference_processed.mat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”和 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Sim_result.mat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”两个数据文件。“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reference_processed.mat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”为仿真时控制器为减少重复计算，初始化计算产生的中间数据。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Sim_result.mat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为仿真结果数据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6020962-6477-ABEC-097D-73A30A617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99" y="1931983"/>
            <a:ext cx="1575591" cy="9233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ADED800-A200-D8EE-F9F4-5C47D6844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10" y="3929451"/>
            <a:ext cx="6686550" cy="8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F573-361E-BB30-0947-9E05A4E5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1">
            <a:extLst>
              <a:ext uri="{FF2B5EF4-FFF2-40B4-BE49-F238E27FC236}">
                <a16:creationId xmlns:a16="http://schemas.microsoft.com/office/drawing/2014/main" id="{B8D66EFF-639C-CEB3-98D6-7E3B16348704}"/>
              </a:ext>
            </a:extLst>
          </p:cNvPr>
          <p:cNvSpPr txBox="1">
            <a:spLocks/>
          </p:cNvSpPr>
          <p:nvPr/>
        </p:nvSpPr>
        <p:spPr>
          <a:xfrm>
            <a:off x="195782" y="152830"/>
            <a:ext cx="8719617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示例模型介绍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055958A2-76AF-DEF9-2645-C637B86DB9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4372" y="39051"/>
            <a:ext cx="1498541" cy="721223"/>
          </a:xfrm>
          <a:prstGeom prst="rect">
            <a:avLst/>
          </a:prstGeom>
        </p:spPr>
      </p:pic>
      <p:sp>
        <p:nvSpPr>
          <p:cNvPr id="212" name="标题 2">
            <a:extLst>
              <a:ext uri="{FF2B5EF4-FFF2-40B4-BE49-F238E27FC236}">
                <a16:creationId xmlns:a16="http://schemas.microsoft.com/office/drawing/2014/main" id="{8F1DEA7B-C8B5-8754-CC91-C3469C95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2" y="971698"/>
            <a:ext cx="7715304" cy="5000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本地运行准备</a:t>
            </a:r>
            <a:endParaRPr lang="zh-CN" altLang="en-US" sz="2400" cap="none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591AFC12-5188-ABB1-A817-763250446821}"/>
              </a:ext>
            </a:extLst>
          </p:cNvPr>
          <p:cNvSpPr txBox="1">
            <a:spLocks/>
          </p:cNvSpPr>
          <p:nvPr/>
        </p:nvSpPr>
        <p:spPr>
          <a:xfrm>
            <a:off x="897250" y="1602952"/>
            <a:ext cx="1579250" cy="494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后处理步骤：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DD48BE-CBA3-5226-FDDF-23E2EDE69D09}"/>
              </a:ext>
            </a:extLst>
          </p:cNvPr>
          <p:cNvSpPr txBox="1"/>
          <p:nvPr/>
        </p:nvSpPr>
        <p:spPr>
          <a:xfrm>
            <a:off x="1330068" y="2179494"/>
            <a:ext cx="1027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仿真结束后，需要对结果进行可视化绘图。双击 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evaluator.mlx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D15124-72C7-C5AC-B261-20FC44FC4548}"/>
              </a:ext>
            </a:extLst>
          </p:cNvPr>
          <p:cNvSpPr txBox="1"/>
          <p:nvPr/>
        </p:nvSpPr>
        <p:spPr>
          <a:xfrm>
            <a:off x="1330068" y="2782123"/>
            <a:ext cx="1027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实时编辑器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选项卡下，按顺序点击“运行节”，查看每一节的运行结果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C0551A0-8998-6C2A-391B-FD6E8CE7C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3384752"/>
            <a:ext cx="6686550" cy="87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4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6.25,&quot;left&quot;:24.3,&quot;top&quot;:80.7,&quot;width&quot;:520.7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6.25,&quot;left&quot;:24.3,&quot;top&quot;:80.7,&quot;width&quot;:520.7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6.25,&quot;left&quot;:24.3,&quot;top&quot;:80.7,&quot;width&quot;:520.7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36.25,&quot;left&quot;:24.3,&quot;top&quot;:80.7,&quot;width&quot;:520.7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2139</Words>
  <Application>Microsoft Office PowerPoint</Application>
  <PresentationFormat>宽屏</PresentationFormat>
  <Paragraphs>221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基于PID的纵向控制模型</vt:lpstr>
      <vt:lpstr>本地运行准备</vt:lpstr>
      <vt:lpstr>本地运行准备</vt:lpstr>
      <vt:lpstr>本地运行准备</vt:lpstr>
      <vt:lpstr>PowerPoint 演示文稿</vt:lpstr>
      <vt:lpstr>项目结构</vt:lpstr>
      <vt:lpstr>车辆模型</vt:lpstr>
      <vt:lpstr>车辆模型</vt:lpstr>
      <vt:lpstr>PID控制算法</vt:lpstr>
      <vt:lpstr>PID控制算法</vt:lpstr>
      <vt:lpstr>PID控制算法</vt:lpstr>
      <vt:lpstr>PID控制算法</vt:lpstr>
      <vt:lpstr>纵向力分配</vt:lpstr>
      <vt:lpstr>评价&amp;可视化</vt:lpstr>
      <vt:lpstr>评价&amp;可视化</vt:lpstr>
      <vt:lpstr>PowerPoint 演示文稿</vt:lpstr>
      <vt:lpstr>PID调参方法</vt:lpstr>
      <vt:lpstr>调整比例系数（P）</vt:lpstr>
      <vt:lpstr>调整积分系数（I）</vt:lpstr>
      <vt:lpstr>调整微分系数（D）</vt:lpstr>
      <vt:lpstr>理论提升</vt:lpstr>
      <vt:lpstr>敬请批评指正！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xk 刘</dc:creator>
  <cp:lastModifiedBy>xk 刘</cp:lastModifiedBy>
  <cp:revision>78</cp:revision>
  <dcterms:created xsi:type="dcterms:W3CDTF">2025-02-12T07:24:10Z</dcterms:created>
  <dcterms:modified xsi:type="dcterms:W3CDTF">2025-03-14T14:16:36Z</dcterms:modified>
</cp:coreProperties>
</file>