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4" r:id="rId2"/>
    <p:sldId id="9797" r:id="rId3"/>
    <p:sldId id="9857" r:id="rId4"/>
    <p:sldId id="12347" r:id="rId5"/>
    <p:sldId id="12326" r:id="rId6"/>
    <p:sldId id="12312" r:id="rId7"/>
    <p:sldId id="12311" r:id="rId8"/>
    <p:sldId id="12327" r:id="rId9"/>
    <p:sldId id="12323" r:id="rId10"/>
    <p:sldId id="12328" r:id="rId11"/>
    <p:sldId id="12314" r:id="rId12"/>
    <p:sldId id="12283" r:id="rId13"/>
    <p:sldId id="12288" r:id="rId14"/>
    <p:sldId id="12329" r:id="rId15"/>
    <p:sldId id="12325" r:id="rId16"/>
    <p:sldId id="12317" r:id="rId17"/>
    <p:sldId id="12330" r:id="rId18"/>
    <p:sldId id="12320" r:id="rId19"/>
    <p:sldId id="12321" r:id="rId20"/>
    <p:sldId id="12331" r:id="rId21"/>
    <p:sldId id="12332" r:id="rId22"/>
    <p:sldId id="12333" r:id="rId23"/>
    <p:sldId id="12334" r:id="rId24"/>
    <p:sldId id="12335" r:id="rId25"/>
    <p:sldId id="12336" r:id="rId26"/>
    <p:sldId id="12337" r:id="rId27"/>
    <p:sldId id="12338" r:id="rId28"/>
    <p:sldId id="12339" r:id="rId29"/>
    <p:sldId id="12340" r:id="rId30"/>
    <p:sldId id="12341" r:id="rId31"/>
    <p:sldId id="12342" r:id="rId32"/>
    <p:sldId id="12343" r:id="rId33"/>
    <p:sldId id="12344" r:id="rId34"/>
    <p:sldId id="12345" r:id="rId35"/>
    <p:sldId id="12346" r:id="rId36"/>
    <p:sldId id="12315" r:id="rId37"/>
    <p:sldId id="12305" r:id="rId38"/>
    <p:sldId id="981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9" autoAdjust="0"/>
    <p:restoredTop sz="94660"/>
  </p:normalViewPr>
  <p:slideViewPr>
    <p:cSldViewPr snapToGrid="0">
      <p:cViewPr varScale="1">
        <p:scale>
          <a:sx n="81" d="100"/>
          <a:sy n="81" d="100"/>
        </p:scale>
        <p:origin x="954"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06020-F871-4132-B464-A348B9F58189}" type="datetimeFigureOut">
              <a:rPr lang="zh-CN" altLang="en-US" smtClean="0"/>
              <a:t>2025/2/16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B82A5-F80B-4CAB-80F8-F7E06A55F6B9}" type="slidenum">
              <a:rPr lang="zh-CN" altLang="en-US" smtClean="0"/>
              <a:t>‹#›</a:t>
            </a:fld>
            <a:endParaRPr lang="zh-CN" altLang="en-US"/>
          </a:p>
        </p:txBody>
      </p:sp>
    </p:spTree>
    <p:extLst>
      <p:ext uri="{BB962C8B-B14F-4D97-AF65-F5344CB8AC3E}">
        <p14:creationId xmlns:p14="http://schemas.microsoft.com/office/powerpoint/2010/main" val="414898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8D88796-4A11-4739-A9E8-C664A55066AD}" type="slidenum">
              <a:rPr lang="en-US" smtClean="0"/>
              <a:t>1</a:t>
            </a:fld>
            <a:endParaRPr lang="en-US"/>
          </a:p>
        </p:txBody>
      </p:sp>
    </p:spTree>
    <p:extLst>
      <p:ext uri="{BB962C8B-B14F-4D97-AF65-F5344CB8AC3E}">
        <p14:creationId xmlns:p14="http://schemas.microsoft.com/office/powerpoint/2010/main" val="416751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DF0DF-3FEE-1E05-DE95-0F193F88F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3E90C-B646-6206-8BF6-EF03CCC287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23932-9C29-1C37-AB1D-D1A602E86E7D}"/>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B1043E8A-DE9D-B5A5-7EC4-5EBC8DB548E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4727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B81BC-6468-7850-E105-813EBF0B7EA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3AC172-5004-1864-AFC5-1FA3099295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90B88BC-D04B-63A8-1058-0E5CC170B84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241E60D-8016-D03B-E9E6-DC20F2B5235A}"/>
              </a:ext>
            </a:extLst>
          </p:cNvPr>
          <p:cNvSpPr>
            <a:spLocks noGrp="1"/>
          </p:cNvSpPr>
          <p:nvPr>
            <p:ph type="sldNum" sz="quarter" idx="5"/>
          </p:nvPr>
        </p:nvSpPr>
        <p:spPr/>
        <p:txBody>
          <a:bodyPr/>
          <a:lstStyle/>
          <a:p>
            <a:fld id="{AD61D50C-2A46-49BA-857E-9A3D9C20A6EE}" type="slidenum">
              <a:rPr lang="zh-CN" altLang="en-US" smtClean="0"/>
              <a:t>11</a:t>
            </a:fld>
            <a:endParaRPr lang="zh-CN" altLang="en-US"/>
          </a:p>
        </p:txBody>
      </p:sp>
    </p:spTree>
    <p:extLst>
      <p:ext uri="{BB962C8B-B14F-4D97-AF65-F5344CB8AC3E}">
        <p14:creationId xmlns:p14="http://schemas.microsoft.com/office/powerpoint/2010/main" val="4215979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2714A-FF5F-7E46-159F-821C15DA74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CDA59-BCF4-E0F6-D7F0-194BE598DE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F58C37-F7ED-B8E9-53E1-83A859D925C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8422585F-F391-6F1E-7C26-71875AE735C0}"/>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73246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12617-20AC-7044-80DE-FDFE5E7873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7795A-744F-B5F1-4F6F-1B95696A75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04FA0-C102-1B42-5183-CB1310C56E64}"/>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33A1F25-DC28-E3B1-21FF-05E83EC1A0C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1253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9D666-24F0-C43F-F6B7-D62AE41704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F89F03-A7FF-6D74-C98C-1F1F6524F7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B769-6A1A-8715-058A-D7ED0684F216}"/>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AFE1C2CA-A1F4-788A-0FBD-C44AE6F5BCE3}"/>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5168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23479-EA9C-7FD7-9A23-009C277D41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0DA91-7BC0-286C-10D8-4B9A06430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7F110-BAC6-3A90-24EC-B3C862E11E46}"/>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6C7E5ABB-B0CC-0193-06D2-07338463582A}"/>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04180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6D006-7C0C-A458-D6DA-158A2B5AE0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2D2CC6-40D6-C4A2-EC2E-8BE650F60C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B419F4-A24C-1AFA-33C4-CA5D9CED9F5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B737E4F-949E-30AF-5E9E-FC5673CF7930}"/>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41563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C0DFE-EDF9-6469-8C2C-ED627BCEC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859657-49FA-58F9-7CCE-C1EBE786DA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5014D0-E33B-6862-615B-FD21A88CC1D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7722FEC9-AFEB-69B0-E283-8C78A74E053A}"/>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6650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32E67-3DD7-5BC7-6976-EEF06EB2C4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80BFF7-97F9-9A4A-73B3-240CACF9E7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C8690-C48C-406F-22C4-B699938C939F}"/>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1E31ADA-7497-9E6F-CB09-A17438FAB679}"/>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1301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06453-A086-9DD4-12E3-AF2C55989B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D71C8D-71CC-DB78-A254-03F785E94E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4D8202-785E-43AD-A2CF-E1D94EED4253}"/>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4ECE8083-5AA7-F9F2-81D1-6BB0293D3F46}"/>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3347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61D50C-2A46-49BA-857E-9A3D9C20A6EE}" type="slidenum">
              <a:rPr lang="zh-CN" altLang="en-US" smtClean="0"/>
              <a:t>2</a:t>
            </a:fld>
            <a:endParaRPr lang="zh-CN" altLang="en-US"/>
          </a:p>
        </p:txBody>
      </p:sp>
    </p:spTree>
    <p:extLst>
      <p:ext uri="{BB962C8B-B14F-4D97-AF65-F5344CB8AC3E}">
        <p14:creationId xmlns:p14="http://schemas.microsoft.com/office/powerpoint/2010/main" val="3086127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9293B-6D34-FDAA-BD60-D09A2BFB63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DF494D-6BF5-0056-C430-D6F9C6D58E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22620-FE13-D841-6F7D-4681AC79687C}"/>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7B27D1B-B39A-CE99-2B18-C05013A3F6E9}"/>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7655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1A130-D194-84AB-4C74-7A38CEC76F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031319-804F-6703-333C-C56DD52115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3CA976-65BC-5941-EED9-5B80E33567B9}"/>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59A555F7-378C-7108-5979-D45E922A319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21364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9004A-9938-6992-1E47-F3369C4D68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FFB40-8E39-A061-9102-90ED464244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F8AB8F-4DFB-CFB9-3F47-1808CCDD2DD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353A37E0-A8F1-5348-171F-5C67A55BFB39}"/>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71273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0D42C-7B2F-7D8F-FACF-6239F7F300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B7605C-3393-E415-829A-4B67C25B0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DBC358-0683-6220-11A3-7C91A35D395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10FDF9F2-577D-126A-9D7C-717498CEBF1D}"/>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5258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1E10F-F675-1D5D-D577-50F113ECDE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673F72-425B-85F4-8814-0647DC643B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C95EFD-5F80-159C-2497-40D43C63169E}"/>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9AC879E5-F405-ECF4-01C8-71D59FF573D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42813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1489D-BD37-B101-7287-9B2EA8261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C03A4-48AD-8C48-A021-F95FF8CCA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46C92-3E84-56BD-C9CA-EEB1B52562C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10BE3580-1DFD-675B-31A4-769F5198E056}"/>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22584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43DE9-293A-6722-EB1E-9A34172D4E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AE6A66-F78B-7480-ADA0-2ED27CF08B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FEED67-2EEA-3D88-B83C-72F402668648}"/>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26C6447C-B225-8E8E-968B-4AFDB02CB6F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10055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614B2-AF6E-47E9-E214-F672E8C649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90639-0B93-890D-7C20-95DEEC7C8D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9E5CF5-FFE6-727D-3915-07AD46CC642D}"/>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88BDFE04-CC99-0975-09E4-88017B52F33E}"/>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69730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0D1DD-5717-95CE-4416-C8D4A83A2B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6E17CF-4B09-43CF-5431-49D84EF36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656A86-B7C1-216D-1664-043BA0C8EA5F}"/>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1EA652F8-D2CC-4C6A-9E9A-32F6CA022C3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09569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3E029-B52D-7747-787D-4EB50414A7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42815-3EA8-80CA-60F8-EA33A52A44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F654F7-B176-E9D8-D1E1-8002F96E6026}"/>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11B3C899-29A4-A77C-4F25-730C96FC4A9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2924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3641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B83AE-5714-FB68-ECFE-8CF1BFE97B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58BCE8-11F5-E7B6-500E-C2E6DCE6EA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63D01-D032-F3CE-4722-944E8AE74A55}"/>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88C55B58-CE71-3724-C5EA-29DAA5B0507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36359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23AEA-441D-3F8A-0448-682253435B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C116E7-18A6-19C7-D1B9-9B4DA1B407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12F454-9319-595D-EF8E-3772BCE1BC79}"/>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9BA8C4D6-4D1D-A0E8-6757-F01196B4853D}"/>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48989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6F7D7-C945-D7D6-C813-159A231C5E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900DC6-0542-B37B-FD24-B04F643CF3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03F9F8-E3E9-0B4D-A543-AFCC62312FD2}"/>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7485BFFE-FF7D-FE0C-5E1E-08369FC81B4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42301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D521D-1A3B-5099-8546-C2D4C97FDB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E75C77-8146-690C-9DF2-51ACC449EB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FD8C2D-5435-E6BD-39EE-3AD5B5DCFF4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167803A3-3C01-4174-2A3B-CB173A097991}"/>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907086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92F75-3DCA-15FF-737C-AA77AB3EC3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17480-5966-BE71-FFD7-2A8B09947C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EEEE0B-33D8-C01B-18BE-006AC6CF4BDD}"/>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97375BE1-76EA-A8DF-4BF6-3DCB2A431F9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2797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121A6-5781-9B7F-C90C-7FC70F83B2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F74C6A-E9D9-0C78-3DD7-6D2EEC21C7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6EEC67-8BD3-888C-6894-CB43370842C6}"/>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7D8A564F-9F10-E15F-3C6D-590D79BE13F3}"/>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82398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966A0-2AD8-19BE-EA9B-AF857F9D0B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DAE9CC-385F-1C4F-421A-6D631CB0683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89050DB-D4BF-C2D4-C748-3DBC7C3774E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D84D6B3-ACCB-02B4-2E22-DFE62D9D557A}"/>
              </a:ext>
            </a:extLst>
          </p:cNvPr>
          <p:cNvSpPr>
            <a:spLocks noGrp="1"/>
          </p:cNvSpPr>
          <p:nvPr>
            <p:ph type="sldNum" sz="quarter" idx="5"/>
          </p:nvPr>
        </p:nvSpPr>
        <p:spPr/>
        <p:txBody>
          <a:bodyPr/>
          <a:lstStyle/>
          <a:p>
            <a:fld id="{AD61D50C-2A46-49BA-857E-9A3D9C20A6EE}" type="slidenum">
              <a:rPr lang="zh-CN" altLang="en-US" smtClean="0"/>
              <a:t>36</a:t>
            </a:fld>
            <a:endParaRPr lang="zh-CN" altLang="en-US"/>
          </a:p>
        </p:txBody>
      </p:sp>
    </p:spTree>
    <p:extLst>
      <p:ext uri="{BB962C8B-B14F-4D97-AF65-F5344CB8AC3E}">
        <p14:creationId xmlns:p14="http://schemas.microsoft.com/office/powerpoint/2010/main" val="953005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04D39-E1A7-0AEB-4775-60641CB276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43D637-AFB6-0C3D-E1F0-D12294EF9B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EB93F-DC18-97E6-27D3-C69530A5479C}"/>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988B2B2B-7719-6F88-C65A-98279197701D}"/>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94185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B02DA9-F637-CB4D-BC72-92066AEB9C9A}" type="slidenum">
              <a:rPr lang="en-US" smtClean="0"/>
              <a:t>38</a:t>
            </a:fld>
            <a:endParaRPr lang="en-US"/>
          </a:p>
        </p:txBody>
      </p:sp>
    </p:spTree>
    <p:extLst>
      <p:ext uri="{BB962C8B-B14F-4D97-AF65-F5344CB8AC3E}">
        <p14:creationId xmlns:p14="http://schemas.microsoft.com/office/powerpoint/2010/main" val="88687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AA680-85DE-F430-37D8-AF968C446D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EC2158-A36A-2B30-4602-2CC469A503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DCADD-D7BF-61A8-E096-4FA52BF4994E}"/>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81634F0F-BEFE-3C63-937A-2A1BEA0F2DE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5450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0EDE7-A7A3-6CCB-BA99-2696E9342A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DA84C3-3EDE-BB49-7E88-CA12C0DE88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FF0B0-B1F3-D0E3-A8EC-D077DF71386C}"/>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A56D2F9A-F6F5-9B4D-D47D-34AD092757C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4266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DB261-7D3E-7E13-C9A3-784774005F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174756-14E6-39F4-4B59-9C2FCA4814C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F31FD75-C92C-61B0-13E9-CAA02BAC216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B9CC243-4F98-B578-3EB9-62EF7AE818DA}"/>
              </a:ext>
            </a:extLst>
          </p:cNvPr>
          <p:cNvSpPr>
            <a:spLocks noGrp="1"/>
          </p:cNvSpPr>
          <p:nvPr>
            <p:ph type="sldNum" sz="quarter" idx="5"/>
          </p:nvPr>
        </p:nvSpPr>
        <p:spPr/>
        <p:txBody>
          <a:bodyPr/>
          <a:lstStyle/>
          <a:p>
            <a:fld id="{AD61D50C-2A46-49BA-857E-9A3D9C20A6EE}" type="slidenum">
              <a:rPr lang="zh-CN" altLang="en-US" smtClean="0"/>
              <a:t>6</a:t>
            </a:fld>
            <a:endParaRPr lang="zh-CN" altLang="en-US"/>
          </a:p>
        </p:txBody>
      </p:sp>
    </p:spTree>
    <p:extLst>
      <p:ext uri="{BB962C8B-B14F-4D97-AF65-F5344CB8AC3E}">
        <p14:creationId xmlns:p14="http://schemas.microsoft.com/office/powerpoint/2010/main" val="254881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FA4B6-15FC-1DA2-1C1D-BAD4BAB8BD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78132-145C-6F60-7B52-46A339F18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6515D4-F511-31EB-F53D-2C286284E727}"/>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5343729D-7758-6D51-9F6C-14228135163E}"/>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1086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6DEF2-04A2-275D-2B68-5927A43C2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02815-274F-B967-09EB-6D9CE86FB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A759D6-4B55-AE7A-1561-116812AEDB70}"/>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FD2C4C4A-AA58-D29B-7351-6905F4E9B3D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59177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E718C-4314-B037-FCB1-C1E89B95A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55958-FEEE-DBFC-44F0-427D37901D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B93D93-39CE-BE97-E6C2-7A2D379EC1D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3342193-8D26-5A7A-4D7B-A6F27DEE9D5A}"/>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420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02E9E-FD61-FE3F-AFE4-0E9F3FA1E4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267ED9-33C3-AE31-EE15-77E63D6F7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A52F5B-4727-C2CA-8524-245A4B2C7113}"/>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5" name="页脚占位符 4">
            <a:extLst>
              <a:ext uri="{FF2B5EF4-FFF2-40B4-BE49-F238E27FC236}">
                <a16:creationId xmlns:a16="http://schemas.microsoft.com/office/drawing/2014/main" id="{0637BE23-8D9F-60D2-62F5-3BCEFD7594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94DBF6-7F70-C9E7-8E3A-19129D2EF5F0}"/>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8966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25B86-EED2-5D75-EF4E-0D28908B8A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C15151-BD98-2BA8-4B98-F861A0D984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69CE8A-6C20-AC34-899D-E345B2300EBB}"/>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5" name="页脚占位符 4">
            <a:extLst>
              <a:ext uri="{FF2B5EF4-FFF2-40B4-BE49-F238E27FC236}">
                <a16:creationId xmlns:a16="http://schemas.microsoft.com/office/drawing/2014/main" id="{E6559FD6-6067-8A0C-4903-63C3E0B502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74F58A-5D1A-7317-DB58-0394AFE47DA2}"/>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252430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E94867-C929-1E45-1592-9A2D6BF476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480BB0-8B98-51AD-2987-8D3CCA8AF5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91E536-643A-1131-C369-1BE89F03C752}"/>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5" name="页脚占位符 4">
            <a:extLst>
              <a:ext uri="{FF2B5EF4-FFF2-40B4-BE49-F238E27FC236}">
                <a16:creationId xmlns:a16="http://schemas.microsoft.com/office/drawing/2014/main" id="{6E799E19-DCF4-85E6-F822-A4A5365445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A82A9A-2897-2B05-9B10-6D40BF86EB01}"/>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2424430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9" name="Rectangle 89">
            <a:extLst>
              <a:ext uri="{FF2B5EF4-FFF2-40B4-BE49-F238E27FC236}">
                <a16:creationId xmlns:a16="http://schemas.microsoft.com/office/drawing/2014/main" id="{89F27633-41CF-4FA5-B194-7BC95FB2DB67}"/>
              </a:ext>
            </a:extLst>
          </p:cNvPr>
          <p:cNvSpPr>
            <a:spLocks noChangeArrowheads="1"/>
          </p:cNvSpPr>
          <p:nvPr userDrawn="1"/>
        </p:nvSpPr>
        <p:spPr bwMode="auto">
          <a:xfrm>
            <a:off x="0" y="1"/>
            <a:ext cx="12192000" cy="797839"/>
          </a:xfrm>
          <a:prstGeom prst="rect">
            <a:avLst/>
          </a:prstGeom>
          <a:gradFill>
            <a:gsLst>
              <a:gs pos="0">
                <a:schemeClr val="bg1"/>
              </a:gs>
              <a:gs pos="100000">
                <a:schemeClr val="accent1">
                  <a:lumMod val="40000"/>
                  <a:lumOff val="60000"/>
                </a:schemeClr>
              </a:gs>
            </a:gsLst>
            <a:lin ang="4200000" scaled="0"/>
          </a:gradFill>
          <a:ln>
            <a:noFill/>
          </a:ln>
        </p:spPr>
        <p:txBody>
          <a:bodyPr wrap="none" anchor="ctr"/>
          <a:lstStyle/>
          <a:p>
            <a:pPr eaLnBrk="1" hangingPunct="1"/>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en-US" sz="2800" b="1" dirty="0">
                <a:solidFill>
                  <a:srgbClr val="002060"/>
                </a:solidFill>
                <a:latin typeface="微软雅黑" panose="020B0503020204020204" pitchFamily="34" charset="-122"/>
                <a:ea typeface="微软雅黑" panose="020B0503020204020204" pitchFamily="34" charset="-122"/>
              </a:rPr>
              <a:t>目录</a:t>
            </a:r>
          </a:p>
        </p:txBody>
      </p:sp>
      <p:sp>
        <p:nvSpPr>
          <p:cNvPr id="28" name="灯片编号占位符 5">
            <a:extLst>
              <a:ext uri="{FF2B5EF4-FFF2-40B4-BE49-F238E27FC236}">
                <a16:creationId xmlns:a16="http://schemas.microsoft.com/office/drawing/2014/main" id="{F523A4FC-AA41-4DA4-981B-696EDCE10891}"/>
              </a:ext>
            </a:extLst>
          </p:cNvPr>
          <p:cNvSpPr>
            <a:spLocks noGrp="1"/>
          </p:cNvSpPr>
          <p:nvPr>
            <p:ph type="sldNum" sz="quarter" idx="4"/>
          </p:nvPr>
        </p:nvSpPr>
        <p:spPr>
          <a:xfrm>
            <a:off x="11553826" y="6453824"/>
            <a:ext cx="638175" cy="365125"/>
          </a:xfrm>
          <a:prstGeom prst="rect">
            <a:avLst/>
          </a:prstGeom>
        </p:spPr>
        <p:txBody>
          <a:bodyPr vert="horz" lIns="91440" tIns="45720" rIns="91440" bIns="45720" rtlCol="0" anchor="ctr"/>
          <a:lstStyle>
            <a:lvl1pPr algn="r">
              <a:defRPr sz="1350" b="1">
                <a:solidFill>
                  <a:srgbClr val="002060"/>
                </a:solidFill>
                <a:latin typeface="微软雅黑" panose="020B0503020204020204" pitchFamily="34" charset="-122"/>
                <a:ea typeface="微软雅黑" panose="020B0503020204020204" pitchFamily="34" charset="-122"/>
              </a:defRPr>
            </a:lvl1pPr>
          </a:lstStyle>
          <a:p>
            <a:fld id="{683E12FC-B727-46EE-A3F4-36BAB21DAD93}" type="slidenum">
              <a:rPr lang="zh-CN" altLang="en-US" smtClean="0"/>
              <a:pPr/>
              <a:t>‹#›</a:t>
            </a:fld>
            <a:endParaRPr lang="zh-CN" altLang="en-US"/>
          </a:p>
        </p:txBody>
      </p:sp>
      <p:sp>
        <p:nvSpPr>
          <p:cNvPr id="23" name="矩形 22">
            <a:extLst>
              <a:ext uri="{FF2B5EF4-FFF2-40B4-BE49-F238E27FC236}">
                <a16:creationId xmlns:a16="http://schemas.microsoft.com/office/drawing/2014/main" id="{F68F1D1B-911D-4117-ADF6-4C31DAC9F8DB}"/>
              </a:ext>
            </a:extLst>
          </p:cNvPr>
          <p:cNvSpPr/>
          <p:nvPr userDrawn="1"/>
        </p:nvSpPr>
        <p:spPr>
          <a:xfrm>
            <a:off x="-1968500" y="1764859"/>
            <a:ext cx="1727200" cy="111760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accent2"/>
                </a:solidFill>
                <a:latin typeface="微软雅黑" panose="020B0503020204020204" pitchFamily="34" charset="-122"/>
                <a:ea typeface="微软雅黑" panose="020B0503020204020204" pitchFamily="34" charset="-122"/>
              </a:rPr>
              <a:t>标准</a:t>
            </a:r>
            <a:r>
              <a:rPr lang="zh-CN" altLang="en-US" sz="1350" b="1" dirty="0">
                <a:solidFill>
                  <a:schemeClr val="bg1"/>
                </a:solidFill>
                <a:latin typeface="微软雅黑" panose="020B0503020204020204" pitchFamily="34" charset="-122"/>
                <a:ea typeface="微软雅黑" panose="020B0503020204020204" pitchFamily="34" charset="-122"/>
              </a:rPr>
              <a:t>字体颜色</a:t>
            </a:r>
          </a:p>
        </p:txBody>
      </p:sp>
      <p:cxnSp>
        <p:nvCxnSpPr>
          <p:cNvPr id="22" name="直接连接符 21">
            <a:extLst>
              <a:ext uri="{FF2B5EF4-FFF2-40B4-BE49-F238E27FC236}">
                <a16:creationId xmlns:a16="http://schemas.microsoft.com/office/drawing/2014/main" id="{E9F60132-E7B8-4BAC-93C6-C1A4FA9CC562}"/>
              </a:ext>
            </a:extLst>
          </p:cNvPr>
          <p:cNvCxnSpPr>
            <a:cxnSpLocks/>
          </p:cNvCxnSpPr>
          <p:nvPr userDrawn="1"/>
        </p:nvCxnSpPr>
        <p:spPr>
          <a:xfrm>
            <a:off x="0" y="797846"/>
            <a:ext cx="121920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8241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7" name="灯片编号占位符 5">
            <a:extLst>
              <a:ext uri="{FF2B5EF4-FFF2-40B4-BE49-F238E27FC236}">
                <a16:creationId xmlns:a16="http://schemas.microsoft.com/office/drawing/2014/main" id="{CC783243-048E-4582-AF9C-0B37148A8D41}"/>
              </a:ext>
            </a:extLst>
          </p:cNvPr>
          <p:cNvSpPr>
            <a:spLocks noGrp="1"/>
          </p:cNvSpPr>
          <p:nvPr>
            <p:ph type="sldNum" sz="quarter" idx="4"/>
          </p:nvPr>
        </p:nvSpPr>
        <p:spPr>
          <a:xfrm>
            <a:off x="10954872" y="6453824"/>
            <a:ext cx="1237129" cy="365125"/>
          </a:xfrm>
          <a:prstGeom prst="rect">
            <a:avLst/>
          </a:prstGeom>
        </p:spPr>
        <p:txBody>
          <a:bodyPr vert="horz" lIns="91440" tIns="45720" rIns="91440" bIns="45720" rtlCol="0" anchor="ctr"/>
          <a:lstStyle>
            <a:lvl1pPr algn="r">
              <a:defRPr sz="1350" b="1">
                <a:solidFill>
                  <a:srgbClr val="002060"/>
                </a:solidFill>
                <a:latin typeface="微软雅黑" panose="020B0503020204020204" pitchFamily="34" charset="-122"/>
                <a:ea typeface="微软雅黑" panose="020B0503020204020204" pitchFamily="34" charset="-122"/>
              </a:defRPr>
            </a:lvl1pPr>
          </a:lstStyle>
          <a:p>
            <a:fld id="{683E12FC-B727-46EE-A3F4-36BAB21DAD93}" type="slidenum">
              <a:rPr lang="zh-CN" altLang="en-US" smtClean="0"/>
              <a:pPr/>
              <a:t>‹#›</a:t>
            </a:fld>
            <a:endParaRPr lang="zh-CN" altLang="en-US" dirty="0"/>
          </a:p>
        </p:txBody>
      </p:sp>
      <p:sp>
        <p:nvSpPr>
          <p:cNvPr id="17" name="矩形 16">
            <a:extLst>
              <a:ext uri="{FF2B5EF4-FFF2-40B4-BE49-F238E27FC236}">
                <a16:creationId xmlns:a16="http://schemas.microsoft.com/office/drawing/2014/main" id="{5348A0D0-4970-42C7-812D-4330E4ED12E4}"/>
              </a:ext>
            </a:extLst>
          </p:cNvPr>
          <p:cNvSpPr/>
          <p:nvPr userDrawn="1"/>
        </p:nvSpPr>
        <p:spPr>
          <a:xfrm>
            <a:off x="-1968500" y="2870200"/>
            <a:ext cx="1727200" cy="111760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accent2"/>
                </a:solidFill>
                <a:latin typeface="微软雅黑" panose="020B0503020204020204" pitchFamily="34" charset="-122"/>
                <a:ea typeface="微软雅黑" panose="020B0503020204020204" pitchFamily="34" charset="-122"/>
              </a:rPr>
              <a:t>标准</a:t>
            </a:r>
            <a:r>
              <a:rPr lang="zh-CN" altLang="en-US" sz="1350" b="1" dirty="0">
                <a:solidFill>
                  <a:schemeClr val="bg1"/>
                </a:solidFill>
                <a:latin typeface="微软雅黑" panose="020B0503020204020204" pitchFamily="34" charset="-122"/>
                <a:ea typeface="微软雅黑" panose="020B0503020204020204" pitchFamily="34" charset="-122"/>
              </a:rPr>
              <a:t>字体颜色</a:t>
            </a:r>
          </a:p>
        </p:txBody>
      </p:sp>
      <p:sp>
        <p:nvSpPr>
          <p:cNvPr id="28" name="矩形 27">
            <a:extLst>
              <a:ext uri="{FF2B5EF4-FFF2-40B4-BE49-F238E27FC236}">
                <a16:creationId xmlns:a16="http://schemas.microsoft.com/office/drawing/2014/main" id="{45228799-A5EE-4BC3-8D27-08C6FE8DD273}"/>
              </a:ext>
            </a:extLst>
          </p:cNvPr>
          <p:cNvSpPr/>
          <p:nvPr userDrawn="1"/>
        </p:nvSpPr>
        <p:spPr>
          <a:xfrm>
            <a:off x="12394790" y="1473880"/>
            <a:ext cx="8340876" cy="370137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928F5BBB-9EA5-4000-A713-9D299700E4C5}"/>
              </a:ext>
            </a:extLst>
          </p:cNvPr>
          <p:cNvSpPr/>
          <p:nvPr userDrawn="1"/>
        </p:nvSpPr>
        <p:spPr>
          <a:xfrm>
            <a:off x="12464143" y="1473880"/>
            <a:ext cx="7610324" cy="3046988"/>
          </a:xfrm>
          <a:prstGeom prst="rect">
            <a:avLst/>
          </a:prstGeom>
        </p:spPr>
        <p:txBody>
          <a:bodyPr wrap="square">
            <a:spAutoFit/>
          </a:bodyPr>
          <a:lstStyle/>
          <a:p>
            <a:pPr indent="-285750">
              <a:buFont typeface="Wingdings" panose="05000000000000000000" pitchFamily="2" charset="2"/>
              <a:buChar char="Ø"/>
              <a:defRPr/>
            </a:pPr>
            <a:r>
              <a:rPr lang="zh-CN" altLang="en-US" sz="1800" dirty="0">
                <a:solidFill>
                  <a:srgbClr val="002060"/>
                </a:solidFill>
                <a:latin typeface="微软雅黑" panose="020B0503020204020204" pitchFamily="34" charset="-122"/>
                <a:ea typeface="微软雅黑" panose="020B0503020204020204" pitchFamily="34" charset="-122"/>
              </a:rPr>
              <a:t>页二级标题（</a:t>
            </a:r>
            <a:r>
              <a:rPr lang="en-US" altLang="zh-CN" sz="1800" dirty="0">
                <a:solidFill>
                  <a:srgbClr val="002060"/>
                </a:solidFill>
                <a:latin typeface="微软雅黑" panose="020B0503020204020204" pitchFamily="34" charset="-122"/>
                <a:ea typeface="微软雅黑" panose="020B0503020204020204" pitchFamily="34" charset="-122"/>
              </a:rPr>
              <a:t>18</a:t>
            </a:r>
            <a:r>
              <a:rPr lang="zh-CN" altLang="en-US" sz="1800" dirty="0">
                <a:solidFill>
                  <a:srgbClr val="002060"/>
                </a:solidFill>
                <a:latin typeface="微软雅黑" panose="020B0503020204020204" pitchFamily="34" charset="-122"/>
                <a:ea typeface="微软雅黑" panose="020B0503020204020204" pitchFamily="34" charset="-122"/>
              </a:rPr>
              <a:t>）</a:t>
            </a:r>
            <a:endParaRPr lang="en-US" altLang="zh-CN" sz="1800" dirty="0">
              <a:solidFill>
                <a:srgbClr val="002060"/>
              </a:solidFill>
              <a:latin typeface="微软雅黑" panose="020B0503020204020204" pitchFamily="34" charset="-122"/>
              <a:ea typeface="微软雅黑" panose="020B0503020204020204" pitchFamily="34" charset="-122"/>
            </a:endParaRPr>
          </a:p>
          <a:p>
            <a:pPr>
              <a:defRPr/>
            </a:pPr>
            <a:r>
              <a:rPr lang="zh-CN" altLang="en-US" sz="1800" dirty="0">
                <a:solidFill>
                  <a:srgbClr val="002060"/>
                </a:solidFill>
                <a:latin typeface="微软雅黑" panose="020B0503020204020204" pitchFamily="34" charset="-122"/>
                <a:ea typeface="微软雅黑" panose="020B0503020204020204" pitchFamily="34" charset="-122"/>
              </a:rPr>
              <a:t>无二级标题时的页正文（</a:t>
            </a:r>
            <a:r>
              <a:rPr lang="en-US" altLang="zh-CN" sz="1800" dirty="0">
                <a:solidFill>
                  <a:srgbClr val="002060"/>
                </a:solidFill>
                <a:latin typeface="微软雅黑" panose="020B0503020204020204" pitchFamily="34" charset="-122"/>
                <a:ea typeface="微软雅黑" panose="020B0503020204020204" pitchFamily="34" charset="-122"/>
              </a:rPr>
              <a:t>18</a:t>
            </a:r>
            <a:r>
              <a:rPr lang="zh-CN" altLang="en-US" sz="1800" dirty="0">
                <a:solidFill>
                  <a:srgbClr val="002060"/>
                </a:solidFill>
                <a:latin typeface="微软雅黑" panose="020B0503020204020204" pitchFamily="34" charset="-122"/>
                <a:ea typeface="微软雅黑" panose="020B0503020204020204" pitchFamily="34" charset="-122"/>
              </a:rPr>
              <a:t>）</a:t>
            </a:r>
            <a:endParaRPr lang="en-US" altLang="zh-CN" sz="1800" dirty="0">
              <a:solidFill>
                <a:srgbClr val="002060"/>
              </a:solidFill>
              <a:latin typeface="微软雅黑" panose="020B0503020204020204" pitchFamily="34" charset="-122"/>
              <a:ea typeface="微软雅黑" panose="020B0503020204020204" pitchFamily="34" charset="-122"/>
            </a:endParaRPr>
          </a:p>
          <a:p>
            <a:pPr>
              <a:defRPr/>
            </a:pPr>
            <a:endParaRPr lang="en-US" altLang="zh-CN" sz="1800" dirty="0">
              <a:solidFill>
                <a:srgbClr val="00206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页正文（</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页正文（</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页正文（</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表中文字及图表标题（</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重点文字推荐使用</a:t>
            </a:r>
            <a:r>
              <a:rPr kumimoji="0" lang="zh-CN" altLang="en-US" sz="1800" b="1"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rPr>
              <a:t>橙色</a:t>
            </a:r>
            <a:r>
              <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，加粗</a:t>
            </a:r>
            <a:endParaRPr kumimoji="0" lang="en-US" altLang="zh-CN"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8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中文推荐“微软雅黑”字体，颜色为深蓝。</a:t>
            </a:r>
            <a:endParaRPr lang="en-US" altLang="zh-CN" sz="18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18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‘Arial’ is recommended to type English.</a:t>
            </a:r>
          </a:p>
        </p:txBody>
      </p:sp>
      <p:sp>
        <p:nvSpPr>
          <p:cNvPr id="30" name="矩形: 圆角 29">
            <a:extLst>
              <a:ext uri="{FF2B5EF4-FFF2-40B4-BE49-F238E27FC236}">
                <a16:creationId xmlns:a16="http://schemas.microsoft.com/office/drawing/2014/main" id="{AA9DCC94-4FFF-4530-AE99-A023770DB4BE}"/>
              </a:ext>
            </a:extLst>
          </p:cNvPr>
          <p:cNvSpPr/>
          <p:nvPr userDrawn="1"/>
        </p:nvSpPr>
        <p:spPr>
          <a:xfrm>
            <a:off x="12464143" y="4713347"/>
            <a:ext cx="8075173" cy="372939"/>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上述为推荐数值，</a:t>
            </a:r>
            <a:r>
              <a:rPr lang="zh-CN" altLang="en-US" sz="1800" b="1" dirty="0">
                <a:solidFill>
                  <a:schemeClr val="accent2"/>
                </a:solidFill>
                <a:latin typeface="微软雅黑" panose="020B0503020204020204" pitchFamily="34" charset="-122"/>
                <a:ea typeface="微软雅黑" panose="020B0503020204020204" pitchFamily="34" charset="-122"/>
              </a:rPr>
              <a:t>可根据展示的目的和重点进行适当调整</a:t>
            </a:r>
          </a:p>
        </p:txBody>
      </p:sp>
      <p:cxnSp>
        <p:nvCxnSpPr>
          <p:cNvPr id="12" name="直接连接符 11">
            <a:extLst>
              <a:ext uri="{FF2B5EF4-FFF2-40B4-BE49-F238E27FC236}">
                <a16:creationId xmlns:a16="http://schemas.microsoft.com/office/drawing/2014/main" id="{0907A9F4-FFD9-4977-90DF-F7CD48E31E7E}"/>
              </a:ext>
            </a:extLst>
          </p:cNvPr>
          <p:cNvCxnSpPr>
            <a:cxnSpLocks/>
          </p:cNvCxnSpPr>
          <p:nvPr userDrawn="1"/>
        </p:nvCxnSpPr>
        <p:spPr>
          <a:xfrm>
            <a:off x="0" y="797846"/>
            <a:ext cx="121920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标题 15">
            <a:extLst>
              <a:ext uri="{FF2B5EF4-FFF2-40B4-BE49-F238E27FC236}">
                <a16:creationId xmlns:a16="http://schemas.microsoft.com/office/drawing/2014/main" id="{C714521A-757D-40E5-A558-32D94D7B00EB}"/>
              </a:ext>
            </a:extLst>
          </p:cNvPr>
          <p:cNvSpPr>
            <a:spLocks noGrp="1"/>
          </p:cNvSpPr>
          <p:nvPr>
            <p:ph type="title"/>
          </p:nvPr>
        </p:nvSpPr>
        <p:spPr>
          <a:xfrm>
            <a:off x="177017" y="94090"/>
            <a:ext cx="9371116" cy="609659"/>
          </a:xfrm>
        </p:spPr>
        <p:txBody>
          <a:bodyPr>
            <a:normAutofit/>
          </a:bodyPr>
          <a:lstStyle>
            <a:lvl1pPr>
              <a:defRPr sz="2800" b="1">
                <a:solidFill>
                  <a:srgbClr val="00206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672136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5123" name="Picture 3" descr="C:\Users\Administrator\Desktop\交通运输\零件\交通运输ppt 零件-05.png"/>
          <p:cNvPicPr>
            <a:picLocks noChangeAspect="1" noChangeArrowheads="1"/>
          </p:cNvPicPr>
          <p:nvPr userDrawn="1"/>
        </p:nvPicPr>
        <p:blipFill>
          <a:blip r:embed="rId2" cstate="print"/>
          <a:srcRect/>
          <a:stretch>
            <a:fillRect/>
          </a:stretch>
        </p:blipFill>
        <p:spPr bwMode="auto">
          <a:xfrm>
            <a:off x="1" y="1669443"/>
            <a:ext cx="12192001" cy="2560320"/>
          </a:xfrm>
          <a:prstGeom prst="rect">
            <a:avLst/>
          </a:prstGeom>
          <a:noFill/>
        </p:spPr>
      </p:pic>
      <p:sp>
        <p:nvSpPr>
          <p:cNvPr id="20" name="标题 1"/>
          <p:cNvSpPr>
            <a:spLocks noGrp="1"/>
          </p:cNvSpPr>
          <p:nvPr>
            <p:ph type="title" hasCustomPrompt="1"/>
          </p:nvPr>
        </p:nvSpPr>
        <p:spPr>
          <a:xfrm>
            <a:off x="55305" y="2651364"/>
            <a:ext cx="8385736" cy="942982"/>
          </a:xfrm>
        </p:spPr>
        <p:txBody>
          <a:bodyPr anchor="t">
            <a:noAutofit/>
          </a:bodyPr>
          <a:lstStyle>
            <a:lvl1pPr algn="l">
              <a:defRPr sz="5280" b="1" cap="all">
                <a:solidFill>
                  <a:schemeClr val="bg1"/>
                </a:solidFill>
                <a:latin typeface="微软雅黑" pitchFamily="34" charset="-122"/>
                <a:ea typeface="微软雅黑" pitchFamily="34" charset="-122"/>
              </a:defRPr>
            </a:lvl1pPr>
          </a:lstStyle>
          <a:p>
            <a:r>
              <a:rPr lang="zh-CN" altLang="en-US" dirty="0"/>
              <a:t>单击此处编辑主标题</a:t>
            </a:r>
          </a:p>
        </p:txBody>
      </p:sp>
      <p:sp>
        <p:nvSpPr>
          <p:cNvPr id="13" name="日期占位符 7"/>
          <p:cNvSpPr>
            <a:spLocks noGrp="1"/>
          </p:cNvSpPr>
          <p:nvPr userDrawn="1">
            <p:ph type="dt" sz="quarter" idx="10"/>
          </p:nvPr>
        </p:nvSpPr>
        <p:spPr>
          <a:xfrm>
            <a:off x="2666976" y="6172219"/>
            <a:ext cx="2844800" cy="342902"/>
          </a:xfrm>
        </p:spPr>
        <p:txBody>
          <a:bodyPr/>
          <a:lstStyle>
            <a:lvl1pPr>
              <a:defRPr sz="1680"/>
            </a:lvl1pPr>
          </a:lstStyle>
          <a:p>
            <a:pPr>
              <a:defRPr/>
            </a:pPr>
            <a:endParaRPr lang="zh-CN" altLang="en-US" dirty="0">
              <a:solidFill>
                <a:schemeClr val="tx1">
                  <a:lumMod val="85000"/>
                  <a:lumOff val="15000"/>
                </a:schemeClr>
              </a:solidFill>
            </a:endParaRPr>
          </a:p>
        </p:txBody>
      </p:sp>
      <p:sp>
        <p:nvSpPr>
          <p:cNvPr id="15" name="文本占位符 2"/>
          <p:cNvSpPr>
            <a:spLocks noGrp="1"/>
          </p:cNvSpPr>
          <p:nvPr>
            <p:ph type="body" idx="12" hasCustomPrompt="1"/>
          </p:nvPr>
        </p:nvSpPr>
        <p:spPr>
          <a:xfrm>
            <a:off x="571461" y="6172219"/>
            <a:ext cx="2190765" cy="342902"/>
          </a:xfrm>
        </p:spPr>
        <p:txBody>
          <a:bodyPr anchor="b">
            <a:noAutofit/>
          </a:bodyPr>
          <a:lstStyle>
            <a:lvl1pPr marL="0" indent="0">
              <a:buNone/>
              <a:defRPr sz="1560" baseline="0">
                <a:solidFill>
                  <a:schemeClr val="tx1">
                    <a:lumMod val="85000"/>
                    <a:lumOff val="15000"/>
                  </a:schemeClr>
                </a:solidFill>
                <a:latin typeface="微软雅黑" pitchFamily="34" charset="-122"/>
                <a:ea typeface="微软雅黑" pitchFamily="34" charset="-122"/>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演讲者</a:t>
            </a:r>
            <a:r>
              <a:rPr lang="en-US" altLang="zh-CN" dirty="0"/>
              <a:t>/ </a:t>
            </a:r>
            <a:r>
              <a:rPr lang="zh-CN" altLang="en-US" dirty="0"/>
              <a:t>课程名称</a:t>
            </a:r>
          </a:p>
        </p:txBody>
      </p:sp>
    </p:spTree>
    <p:extLst>
      <p:ext uri="{BB962C8B-B14F-4D97-AF65-F5344CB8AC3E}">
        <p14:creationId xmlns:p14="http://schemas.microsoft.com/office/powerpoint/2010/main" val="251424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69A66-C84D-83CF-D830-D692D76206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1CBCE2-8210-C599-3C60-2F10B5F6BC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6F7C44-DA79-B1C3-EFF6-BD406B4DA8DE}"/>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5" name="页脚占位符 4">
            <a:extLst>
              <a:ext uri="{FF2B5EF4-FFF2-40B4-BE49-F238E27FC236}">
                <a16:creationId xmlns:a16="http://schemas.microsoft.com/office/drawing/2014/main" id="{C8495C1D-E975-4E3B-8603-59E309F59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783ED1-9D06-1CDC-07DF-2992DA27C06A}"/>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35506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CEE13-8BDA-46D3-24A1-C89F0105CAD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C6D293-7D47-0227-0924-B2B7340FF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65BB8E-539D-0C03-221C-22D48217BE01}"/>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5" name="页脚占位符 4">
            <a:extLst>
              <a:ext uri="{FF2B5EF4-FFF2-40B4-BE49-F238E27FC236}">
                <a16:creationId xmlns:a16="http://schemas.microsoft.com/office/drawing/2014/main" id="{4C70B53B-2085-6294-A031-3421537CD2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7AC969-EC53-B3CE-CE2F-4889921329E3}"/>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254774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D64BA-E39B-49B0-DB68-903627B159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8845D2-D0F1-AA05-50EA-DF5F350ABF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1EBDFC3-7224-7110-2498-B73B32807C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CFE473-068F-07EA-33E1-394D9BA59D3A}"/>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6" name="页脚占位符 5">
            <a:extLst>
              <a:ext uri="{FF2B5EF4-FFF2-40B4-BE49-F238E27FC236}">
                <a16:creationId xmlns:a16="http://schemas.microsoft.com/office/drawing/2014/main" id="{25B6B37D-1F8C-D1F1-BBB8-AD30413EEC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DA1CE8-CB07-7415-A2CA-167F388E5C58}"/>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11383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80976-DB49-E5E3-637A-2B07E0A96F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41D336-8948-C3C9-B8D2-6847FE87E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6D65CB-A3CE-511A-3CFE-6ADB3E078E9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90BECDE-6EF3-285E-8DE3-AC54E82AD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1A35A3-89BD-0FEC-996B-1DF502BD702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E31C70-6E1B-4E9A-EA5B-4966873A5EB9}"/>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8" name="页脚占位符 7">
            <a:extLst>
              <a:ext uri="{FF2B5EF4-FFF2-40B4-BE49-F238E27FC236}">
                <a16:creationId xmlns:a16="http://schemas.microsoft.com/office/drawing/2014/main" id="{809AF926-7163-D67A-67DB-5BD9C99DCA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A46303-4D32-299F-B42D-C43F683EBC1D}"/>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316808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22929-42B1-1A7E-3691-3733C2EAE3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DF5149-7AC6-F74A-496A-4B9384E8ABF8}"/>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4" name="页脚占位符 3">
            <a:extLst>
              <a:ext uri="{FF2B5EF4-FFF2-40B4-BE49-F238E27FC236}">
                <a16:creationId xmlns:a16="http://schemas.microsoft.com/office/drawing/2014/main" id="{FAF0AB4D-4363-FB9B-FB70-20EAE49BDA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FF97AF-84A8-3EFA-504A-21953B4CD7B1}"/>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328100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767BD4-3854-9E3E-9EED-8B154CDDD7A4}"/>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3" name="页脚占位符 2">
            <a:extLst>
              <a:ext uri="{FF2B5EF4-FFF2-40B4-BE49-F238E27FC236}">
                <a16:creationId xmlns:a16="http://schemas.microsoft.com/office/drawing/2014/main" id="{3F48C508-1ED4-F781-446A-E83D98CA86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EB4590-5693-69FB-38E2-7658141291E5}"/>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311775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45C07-EF45-3B90-ADC1-00A7E153DB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67E824-5E04-41EC-73C4-C5F8AF715C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04E803-1195-9758-DF38-F7E46D4F2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2598EF-1345-F6F1-81F5-63AEB5A3C67E}"/>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6" name="页脚占位符 5">
            <a:extLst>
              <a:ext uri="{FF2B5EF4-FFF2-40B4-BE49-F238E27FC236}">
                <a16:creationId xmlns:a16="http://schemas.microsoft.com/office/drawing/2014/main" id="{869405AB-751A-90E5-F6B7-3B7EA82B70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B63A07-E046-AC55-2887-AD20F518F693}"/>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231853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D1DFF-4349-EE93-3BD4-1989C96758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C2C0BED-63AE-548E-D607-FFEF81080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B02156-2A61-3E93-671D-20C9671C5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EC5A2F-C018-32B6-D5E8-21159A5869E3}"/>
              </a:ext>
            </a:extLst>
          </p:cNvPr>
          <p:cNvSpPr>
            <a:spLocks noGrp="1"/>
          </p:cNvSpPr>
          <p:nvPr>
            <p:ph type="dt" sz="half" idx="10"/>
          </p:nvPr>
        </p:nvSpPr>
        <p:spPr/>
        <p:txBody>
          <a:bodyPr/>
          <a:lstStyle/>
          <a:p>
            <a:fld id="{B5E6FC28-7D93-4564-AF75-4D9328D9106B}" type="datetimeFigureOut">
              <a:rPr lang="zh-CN" altLang="en-US" smtClean="0"/>
              <a:t>2025/2/16</a:t>
            </a:fld>
            <a:endParaRPr lang="zh-CN" altLang="en-US"/>
          </a:p>
        </p:txBody>
      </p:sp>
      <p:sp>
        <p:nvSpPr>
          <p:cNvPr id="6" name="页脚占位符 5">
            <a:extLst>
              <a:ext uri="{FF2B5EF4-FFF2-40B4-BE49-F238E27FC236}">
                <a16:creationId xmlns:a16="http://schemas.microsoft.com/office/drawing/2014/main" id="{4CA0C254-1DCF-523A-B211-D8B6BB4DCA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B445A6-2A75-B879-6F1E-A70A0EEDE5A4}"/>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412599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EC9926-8596-5DF5-817C-47CB59500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03C531-BD25-54D0-829A-30104D95D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C9E93C-4C24-9BF6-0FB9-40D867508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6FC28-7D93-4564-AF75-4D9328D9106B}" type="datetimeFigureOut">
              <a:rPr lang="zh-CN" altLang="en-US" smtClean="0"/>
              <a:t>2025/2/16</a:t>
            </a:fld>
            <a:endParaRPr lang="zh-CN" altLang="en-US"/>
          </a:p>
        </p:txBody>
      </p:sp>
      <p:sp>
        <p:nvSpPr>
          <p:cNvPr id="5" name="页脚占位符 4">
            <a:extLst>
              <a:ext uri="{FF2B5EF4-FFF2-40B4-BE49-F238E27FC236}">
                <a16:creationId xmlns:a16="http://schemas.microsoft.com/office/drawing/2014/main" id="{662078B0-F1D3-1BE8-C50F-A6EE71F4C6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37DBA9-802E-383D-49CB-C5C460420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400489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3.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jfif"/><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svg"/><Relationship Id="rId9" Type="http://schemas.openxmlformats.org/officeDocument/2006/relationships/image" Target="../media/image37.png"/></Relationships>
</file>

<file path=ppt/slides/_rels/slide3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png"/><Relationship Id="rId7"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svg"/><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png"/><Relationship Id="rId7"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52.gif"/><Relationship Id="rId4" Type="http://schemas.openxmlformats.org/officeDocument/2006/relationships/image" Target="../media/image4.sv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jfif"/><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72904"/>
            <a:ext cx="12213689" cy="5219837"/>
          </a:xfrm>
          <a:prstGeom prst="rect">
            <a:avLst/>
          </a:prstGeom>
          <a:solidFill>
            <a:srgbClr val="00206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微软雅黑" panose="020B0503020204020204" pitchFamily="34" charset="-122"/>
              <a:ea typeface="微软雅黑" panose="020B0503020204020204" pitchFamily="34" charset="-122"/>
            </a:endParaRPr>
          </a:p>
        </p:txBody>
      </p:sp>
      <p:sp>
        <p:nvSpPr>
          <p:cNvPr id="8" name="Rectangle 7">
            <a:extLst>
              <a:ext uri="{FF2B5EF4-FFF2-40B4-BE49-F238E27FC236}">
                <a16:creationId xmlns:a16="http://schemas.microsoft.com/office/drawing/2014/main" id="{6ED1588E-4427-43B2-A9C3-9A93460B1626}"/>
              </a:ext>
            </a:extLst>
          </p:cNvPr>
          <p:cNvSpPr/>
          <p:nvPr/>
        </p:nvSpPr>
        <p:spPr>
          <a:xfrm>
            <a:off x="0" y="5146933"/>
            <a:ext cx="12213690" cy="1711067"/>
          </a:xfrm>
          <a:prstGeom prst="rect">
            <a:avLst/>
          </a:prstGeom>
          <a:solidFill>
            <a:schemeClr val="bg2"/>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 name="TextBox 6">
            <a:extLst>
              <a:ext uri="{FF2B5EF4-FFF2-40B4-BE49-F238E27FC236}">
                <a16:creationId xmlns:a16="http://schemas.microsoft.com/office/drawing/2014/main" id="{621CEA37-4858-46DD-A548-88280A99B552}"/>
              </a:ext>
            </a:extLst>
          </p:cNvPr>
          <p:cNvSpPr txBox="1"/>
          <p:nvPr/>
        </p:nvSpPr>
        <p:spPr>
          <a:xfrm>
            <a:off x="844927" y="1698091"/>
            <a:ext cx="10502145" cy="1230401"/>
          </a:xfrm>
          <a:prstGeom prst="rect">
            <a:avLst/>
          </a:prstGeom>
          <a:noFill/>
        </p:spPr>
        <p:txBody>
          <a:bodyPr wrap="square" rtlCol="0">
            <a:spAutoFit/>
          </a:bodyPr>
          <a:lstStyle/>
          <a:p>
            <a:pPr algn="ctr">
              <a:lnSpc>
                <a:spcPct val="120000"/>
              </a:lnSpc>
            </a:pPr>
            <a:r>
              <a:rPr lang="zh-CN" altLang="en-US" sz="3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自动驾驶运动控制：横向控制</a:t>
            </a:r>
            <a:endParaRPr lang="en-US" altLang="zh-CN" sz="3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endParaRPr>
          </a:p>
          <a:p>
            <a:pPr algn="r">
              <a:lnSpc>
                <a:spcPct val="120000"/>
              </a:lnSpc>
            </a:pPr>
            <a:r>
              <a:rPr lang="en-US" altLang="zh-CN" sz="2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——OnSite</a:t>
            </a:r>
            <a:r>
              <a:rPr lang="zh-CN" altLang="en-US" sz="2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学习中心</a:t>
            </a:r>
            <a:r>
              <a:rPr lang="en-US" altLang="zh-CN" sz="2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控制问题第三讲</a:t>
            </a:r>
          </a:p>
        </p:txBody>
      </p:sp>
      <p:sp>
        <p:nvSpPr>
          <p:cNvPr id="11" name="矩形 10">
            <a:extLst>
              <a:ext uri="{FF2B5EF4-FFF2-40B4-BE49-F238E27FC236}">
                <a16:creationId xmlns:a16="http://schemas.microsoft.com/office/drawing/2014/main" id="{18CE65EA-ED72-4421-9404-5417C096BC3F}"/>
              </a:ext>
            </a:extLst>
          </p:cNvPr>
          <p:cNvSpPr/>
          <p:nvPr/>
        </p:nvSpPr>
        <p:spPr>
          <a:xfrm>
            <a:off x="2164307" y="3056112"/>
            <a:ext cx="7915836" cy="45719"/>
          </a:xfrm>
          <a:prstGeom prst="rect">
            <a:avLst/>
          </a:prstGeom>
          <a:gradFill flip="none" rotWithShape="1">
            <a:gsLst>
              <a:gs pos="0">
                <a:schemeClr val="accent1">
                  <a:lumMod val="5000"/>
                  <a:lumOff val="95000"/>
                  <a:alpha val="0"/>
                </a:schemeClr>
              </a:gs>
              <a:gs pos="18000">
                <a:schemeClr val="accent1">
                  <a:lumMod val="45000"/>
                  <a:lumOff val="55000"/>
                </a:schemeClr>
              </a:gs>
              <a:gs pos="50000">
                <a:schemeClr val="bg1"/>
              </a:gs>
              <a:gs pos="84000">
                <a:schemeClr val="accent1">
                  <a:lumMod val="45000"/>
                  <a:lumOff val="55000"/>
                </a:schemeClr>
              </a:gs>
              <a:gs pos="100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58C23274-F442-4121-BB52-FEA117D1C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723" y="5599265"/>
            <a:ext cx="2979074" cy="718266"/>
          </a:xfrm>
          <a:prstGeom prst="rect">
            <a:avLst/>
          </a:prstGeom>
        </p:spPr>
      </p:pic>
      <p:sp>
        <p:nvSpPr>
          <p:cNvPr id="12" name="文本占位符 3">
            <a:extLst>
              <a:ext uri="{FF2B5EF4-FFF2-40B4-BE49-F238E27FC236}">
                <a16:creationId xmlns:a16="http://schemas.microsoft.com/office/drawing/2014/main" id="{266E664D-8F8E-4C46-A9A7-C84FAE9B5024}"/>
              </a:ext>
            </a:extLst>
          </p:cNvPr>
          <p:cNvSpPr txBox="1">
            <a:spLocks/>
          </p:cNvSpPr>
          <p:nvPr/>
        </p:nvSpPr>
        <p:spPr>
          <a:xfrm>
            <a:off x="1868127" y="3428092"/>
            <a:ext cx="8455745" cy="149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b="1" dirty="0">
                <a:solidFill>
                  <a:schemeClr val="bg1"/>
                </a:solidFill>
                <a:latin typeface="微软雅黑" panose="020B0503020204020204" pitchFamily="34" charset="-122"/>
                <a:ea typeface="微软雅黑" panose="020B0503020204020204" pitchFamily="34" charset="-122"/>
              </a:rPr>
              <a:t>OnSite</a:t>
            </a:r>
            <a:r>
              <a:rPr lang="zh-CN" altLang="en-US" b="1" dirty="0">
                <a:solidFill>
                  <a:schemeClr val="bg1"/>
                </a:solidFill>
                <a:latin typeface="微软雅黑" panose="020B0503020204020204" pitchFamily="34" charset="-122"/>
                <a:ea typeface="微软雅黑" panose="020B0503020204020204" pitchFamily="34" charset="-122"/>
              </a:rPr>
              <a:t>学习中心成员</a:t>
            </a:r>
            <a:endParaRPr lang="en-US" altLang="zh-CN" b="1" dirty="0">
              <a:solidFill>
                <a:schemeClr val="bg1"/>
              </a:solidFill>
              <a:latin typeface="微软雅黑" panose="020B0503020204020204" pitchFamily="34" charset="-122"/>
              <a:ea typeface="微软雅黑" panose="020B0503020204020204" pitchFamily="34" charset="-122"/>
            </a:endParaRPr>
          </a:p>
          <a:p>
            <a:pPr marL="0" indent="0" algn="ctr" defTabSz="1097105">
              <a:buNone/>
              <a:defRPr/>
            </a:pPr>
            <a:r>
              <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网站：</a:t>
            </a:r>
            <a:r>
              <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http://110.42.248.92/onsite-learning-center/</a:t>
            </a:r>
          </a:p>
          <a:p>
            <a:pPr marL="0" indent="0" algn="ctr" defTabSz="1097105">
              <a:buNone/>
              <a:defRPr/>
            </a:pPr>
            <a:r>
              <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2025.1.21</a:t>
            </a:r>
          </a:p>
          <a:p>
            <a:pPr marL="0" indent="0" algn="ctr" defTabSz="1097105">
              <a:buNone/>
              <a:defRPr/>
            </a:pPr>
            <a:endPar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b="1" dirty="0">
              <a:solidFill>
                <a:schemeClr val="bg1"/>
              </a:solidFill>
            </a:endParaRPr>
          </a:p>
        </p:txBody>
      </p:sp>
      <p:sp>
        <p:nvSpPr>
          <p:cNvPr id="4" name="文本框 3">
            <a:extLst>
              <a:ext uri="{FF2B5EF4-FFF2-40B4-BE49-F238E27FC236}">
                <a16:creationId xmlns:a16="http://schemas.microsoft.com/office/drawing/2014/main" id="{2BC43659-EF9A-AFA0-F593-CF724BCC4374}"/>
              </a:ext>
            </a:extLst>
          </p:cNvPr>
          <p:cNvSpPr txBox="1"/>
          <p:nvPr/>
        </p:nvSpPr>
        <p:spPr>
          <a:xfrm>
            <a:off x="0" y="-22860"/>
            <a:ext cx="3952875" cy="362792"/>
          </a:xfrm>
          <a:prstGeom prst="rect">
            <a:avLst/>
          </a:prstGeom>
          <a:noFill/>
        </p:spPr>
        <p:txBody>
          <a:bodyPr wrap="square">
            <a:spAutoFit/>
          </a:bodyPr>
          <a:lstStyle/>
          <a:p>
            <a:pPr>
              <a:lnSpc>
                <a:spcPct val="120000"/>
              </a:lnSpc>
            </a:pPr>
            <a:r>
              <a:rPr lang="en-US" altLang="zh-CN" sz="1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OnSite</a:t>
            </a:r>
            <a:r>
              <a:rPr lang="zh-CN" altLang="en-US" sz="1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学习中心</a:t>
            </a:r>
            <a:r>
              <a:rPr lang="en-US" altLang="zh-CN" sz="1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自动驾驶系列课程</a:t>
            </a:r>
          </a:p>
        </p:txBody>
      </p:sp>
    </p:spTree>
    <p:extLst>
      <p:ext uri="{BB962C8B-B14F-4D97-AF65-F5344CB8AC3E}">
        <p14:creationId xmlns:p14="http://schemas.microsoft.com/office/powerpoint/2010/main" val="30380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6B8A3-8D42-FFC9-0DA2-C9C63E7FDF65}"/>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DF71C9F1-75B4-61B4-8E55-DB0BF9E009F3}"/>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示例模型介绍</a:t>
            </a:r>
          </a:p>
        </p:txBody>
      </p:sp>
      <p:pic>
        <p:nvPicPr>
          <p:cNvPr id="3" name="图形 2">
            <a:extLst>
              <a:ext uri="{FF2B5EF4-FFF2-40B4-BE49-F238E27FC236}">
                <a16:creationId xmlns:a16="http://schemas.microsoft.com/office/drawing/2014/main" id="{584D19B9-445D-A4C6-A09A-9300AF6B2638}"/>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12" name="标题 2">
            <a:extLst>
              <a:ext uri="{FF2B5EF4-FFF2-40B4-BE49-F238E27FC236}">
                <a16:creationId xmlns:a16="http://schemas.microsoft.com/office/drawing/2014/main" id="{7FB648BB-6794-FA6B-92AF-A8832A5E79AD}"/>
              </a:ext>
            </a:extLst>
          </p:cNvPr>
          <p:cNvSpPr>
            <a:spLocks noGrp="1"/>
          </p:cNvSpPr>
          <p:nvPr>
            <p:ph type="title"/>
          </p:nvPr>
        </p:nvSpPr>
        <p:spPr>
          <a:xfrm>
            <a:off x="571472" y="971698"/>
            <a:ext cx="7715304" cy="500066"/>
          </a:xfrm>
        </p:spPr>
        <p:txBody>
          <a:bodyPr>
            <a:normAutofit/>
          </a:bodyPr>
          <a:lstStyle/>
          <a:p>
            <a:pPr marL="342900" indent="-342900">
              <a:buFont typeface="Wingdings" panose="05000000000000000000" pitchFamily="2" charset="2"/>
              <a:buChar char="p"/>
            </a:pPr>
            <a:r>
              <a:rPr lang="zh-CN" altLang="en-US" sz="2400" dirty="0"/>
              <a:t>本地运行准备</a:t>
            </a:r>
            <a:endParaRPr lang="zh-CN" altLang="en-US" sz="2400" cap="none" dirty="0"/>
          </a:p>
        </p:txBody>
      </p:sp>
      <p:sp>
        <p:nvSpPr>
          <p:cNvPr id="4" name="文本占位符 4">
            <a:extLst>
              <a:ext uri="{FF2B5EF4-FFF2-40B4-BE49-F238E27FC236}">
                <a16:creationId xmlns:a16="http://schemas.microsoft.com/office/drawing/2014/main" id="{448F4E0B-E3D6-0E30-4C8A-508B047B327E}"/>
              </a:ext>
            </a:extLst>
          </p:cNvPr>
          <p:cNvSpPr txBox="1">
            <a:spLocks/>
          </p:cNvSpPr>
          <p:nvPr/>
        </p:nvSpPr>
        <p:spPr>
          <a:xfrm>
            <a:off x="897250" y="1602952"/>
            <a:ext cx="1579250" cy="4949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1800" b="1" dirty="0">
                <a:solidFill>
                  <a:srgbClr val="002060"/>
                </a:solidFill>
                <a:latin typeface="微软雅黑" panose="020B0503020204020204" pitchFamily="34" charset="-122"/>
                <a:ea typeface="微软雅黑" panose="020B0503020204020204" pitchFamily="34" charset="-122"/>
              </a:rPr>
              <a:t>后处理步骤：</a:t>
            </a:r>
          </a:p>
        </p:txBody>
      </p:sp>
      <p:sp>
        <p:nvSpPr>
          <p:cNvPr id="5" name="文本框 4">
            <a:extLst>
              <a:ext uri="{FF2B5EF4-FFF2-40B4-BE49-F238E27FC236}">
                <a16:creationId xmlns:a16="http://schemas.microsoft.com/office/drawing/2014/main" id="{7A27B1A8-578E-A91B-FF0F-50EF0AD1C9AD}"/>
              </a:ext>
            </a:extLst>
          </p:cNvPr>
          <p:cNvSpPr txBox="1"/>
          <p:nvPr/>
        </p:nvSpPr>
        <p:spPr>
          <a:xfrm>
            <a:off x="1330068" y="2179494"/>
            <a:ext cx="1027138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仿真结束后，需要对结果进行可视化绘图。双击 </a:t>
            </a:r>
            <a:r>
              <a:rPr lang="en-US" altLang="zh-CN"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evaluator.mlx</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6DCF34F-E0B5-B901-EE76-CF39167AA5E4}"/>
              </a:ext>
            </a:extLst>
          </p:cNvPr>
          <p:cNvSpPr txBox="1"/>
          <p:nvPr/>
        </p:nvSpPr>
        <p:spPr>
          <a:xfrm>
            <a:off x="1330068" y="2782123"/>
            <a:ext cx="1027138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实时编辑器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选项卡下，按顺序点击“运行节”，查看每一节的运行结果</a:t>
            </a:r>
          </a:p>
        </p:txBody>
      </p:sp>
      <p:pic>
        <p:nvPicPr>
          <p:cNvPr id="8" name="图片 7">
            <a:extLst>
              <a:ext uri="{FF2B5EF4-FFF2-40B4-BE49-F238E27FC236}">
                <a16:creationId xmlns:a16="http://schemas.microsoft.com/office/drawing/2014/main" id="{8E3A9DFA-E7A8-5491-1938-BDF02DB4A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750" y="3384752"/>
            <a:ext cx="6686550" cy="874360"/>
          </a:xfrm>
          <a:prstGeom prst="rect">
            <a:avLst/>
          </a:prstGeom>
        </p:spPr>
      </p:pic>
    </p:spTree>
    <p:extLst>
      <p:ext uri="{BB962C8B-B14F-4D97-AF65-F5344CB8AC3E}">
        <p14:creationId xmlns:p14="http://schemas.microsoft.com/office/powerpoint/2010/main" val="84866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1D380-2EDC-FEB8-5040-425414CAF49F}"/>
            </a:ext>
          </a:extLst>
        </p:cNvPr>
        <p:cNvGrpSpPr/>
        <p:nvPr/>
      </p:nvGrpSpPr>
      <p:grpSpPr>
        <a:xfrm>
          <a:off x="0" y="0"/>
          <a:ext cx="0" cy="0"/>
          <a:chOff x="0" y="0"/>
          <a:chExt cx="0" cy="0"/>
        </a:xfrm>
      </p:grpSpPr>
      <p:sp>
        <p:nvSpPr>
          <p:cNvPr id="32" name="Text Box 13">
            <a:extLst>
              <a:ext uri="{FF2B5EF4-FFF2-40B4-BE49-F238E27FC236}">
                <a16:creationId xmlns:a16="http://schemas.microsoft.com/office/drawing/2014/main" id="{940ECCA4-D56E-89D5-B9A8-79260FEA758D}"/>
              </a:ext>
            </a:extLst>
          </p:cNvPr>
          <p:cNvSpPr txBox="1">
            <a:spLocks noChangeArrowheads="1"/>
          </p:cNvSpPr>
          <p:nvPr/>
        </p:nvSpPr>
        <p:spPr bwMode="auto">
          <a:xfrm>
            <a:off x="3314378" y="1871230"/>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lgn="ctr">
              <a:spcBef>
                <a:spcPct val="50000"/>
              </a:spcBef>
              <a:defRPr sz="2800" b="1">
                <a:solidFill>
                  <a:schemeClr val="bg1"/>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r>
              <a:rPr lang="zh-CN" altLang="en-US" dirty="0">
                <a:solidFill>
                  <a:srgbClr val="333F50"/>
                </a:solidFill>
              </a:rPr>
              <a:t>横向控制典型方法</a:t>
            </a:r>
          </a:p>
        </p:txBody>
      </p:sp>
      <p:pic>
        <p:nvPicPr>
          <p:cNvPr id="3" name="图形 2">
            <a:extLst>
              <a:ext uri="{FF2B5EF4-FFF2-40B4-BE49-F238E27FC236}">
                <a16:creationId xmlns:a16="http://schemas.microsoft.com/office/drawing/2014/main" id="{B54AA474-AA35-760E-C3C4-5B246C4E15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6" name="Text Box 13">
            <a:extLst>
              <a:ext uri="{FF2B5EF4-FFF2-40B4-BE49-F238E27FC236}">
                <a16:creationId xmlns:a16="http://schemas.microsoft.com/office/drawing/2014/main" id="{69FD7D2F-9192-6D54-904C-83A973368CA6}"/>
              </a:ext>
            </a:extLst>
          </p:cNvPr>
          <p:cNvSpPr txBox="1">
            <a:spLocks noChangeArrowheads="1"/>
          </p:cNvSpPr>
          <p:nvPr/>
        </p:nvSpPr>
        <p:spPr bwMode="auto">
          <a:xfrm>
            <a:off x="3314378" y="2924862"/>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rgbClr val="333F50"/>
                </a:solidFill>
              </a:rPr>
              <a:t>示例模型介绍</a:t>
            </a:r>
          </a:p>
        </p:txBody>
      </p:sp>
      <p:sp>
        <p:nvSpPr>
          <p:cNvPr id="4" name="Text Box 13">
            <a:extLst>
              <a:ext uri="{FF2B5EF4-FFF2-40B4-BE49-F238E27FC236}">
                <a16:creationId xmlns:a16="http://schemas.microsoft.com/office/drawing/2014/main" id="{833415FE-7412-918C-3715-3A722F726531}"/>
              </a:ext>
            </a:extLst>
          </p:cNvPr>
          <p:cNvSpPr txBox="1">
            <a:spLocks noChangeArrowheads="1"/>
          </p:cNvSpPr>
          <p:nvPr/>
        </p:nvSpPr>
        <p:spPr bwMode="auto">
          <a:xfrm>
            <a:off x="3314378" y="3978494"/>
            <a:ext cx="5563244" cy="509881"/>
          </a:xfrm>
          <a:prstGeom prst="rect">
            <a:avLst/>
          </a:prstGeom>
          <a:solidFill>
            <a:srgbClr val="002060"/>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chemeClr val="bg1"/>
                </a:solidFill>
              </a:rPr>
              <a:t>代码解析</a:t>
            </a:r>
          </a:p>
        </p:txBody>
      </p:sp>
      <p:sp>
        <p:nvSpPr>
          <p:cNvPr id="5" name="Text Box 13">
            <a:extLst>
              <a:ext uri="{FF2B5EF4-FFF2-40B4-BE49-F238E27FC236}">
                <a16:creationId xmlns:a16="http://schemas.microsoft.com/office/drawing/2014/main" id="{183FB228-A87B-C0E4-60AA-7C5FA6D7F411}"/>
              </a:ext>
            </a:extLst>
          </p:cNvPr>
          <p:cNvSpPr txBox="1">
            <a:spLocks noChangeArrowheads="1"/>
          </p:cNvSpPr>
          <p:nvPr/>
        </p:nvSpPr>
        <p:spPr bwMode="auto">
          <a:xfrm>
            <a:off x="3314378" y="5032126"/>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课后实践</a:t>
            </a:r>
          </a:p>
        </p:txBody>
      </p:sp>
    </p:spTree>
    <p:extLst>
      <p:ext uri="{BB962C8B-B14F-4D97-AF65-F5344CB8AC3E}">
        <p14:creationId xmlns:p14="http://schemas.microsoft.com/office/powerpoint/2010/main" val="268297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C44E-FA0F-42A9-3E51-1CB31C6A1807}"/>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508EF0DF-2C03-9B4A-F8B6-E470A32B13B5}"/>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1C773733-E744-9B29-91C4-79DC66C66D1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2062BD01-0F69-6567-28B8-E5F8D3F57A31}"/>
              </a:ext>
            </a:extLst>
          </p:cNvPr>
          <p:cNvSpPr>
            <a:spLocks noGrp="1"/>
          </p:cNvSpPr>
          <p:nvPr>
            <p:ph type="title"/>
          </p:nvPr>
        </p:nvSpPr>
        <p:spPr>
          <a:xfrm>
            <a:off x="574317" y="1105508"/>
            <a:ext cx="7715304" cy="500066"/>
          </a:xfrm>
        </p:spPr>
        <p:txBody>
          <a:bodyPr>
            <a:normAutofit/>
          </a:bodyPr>
          <a:lstStyle/>
          <a:p>
            <a:pPr marL="342900" indent="-342900">
              <a:buFont typeface="Wingdings" panose="05000000000000000000" pitchFamily="2" charset="2"/>
              <a:buChar char="p"/>
            </a:pPr>
            <a:r>
              <a:rPr lang="zh-CN" altLang="en-US" sz="2400" dirty="0"/>
              <a:t>项目</a:t>
            </a:r>
            <a:r>
              <a:rPr lang="zh-CN" altLang="en-US" sz="2400" cap="none" dirty="0"/>
              <a:t>结构</a:t>
            </a:r>
          </a:p>
        </p:txBody>
      </p:sp>
      <p:grpSp>
        <p:nvGrpSpPr>
          <p:cNvPr id="4" name="组合 3">
            <a:extLst>
              <a:ext uri="{FF2B5EF4-FFF2-40B4-BE49-F238E27FC236}">
                <a16:creationId xmlns:a16="http://schemas.microsoft.com/office/drawing/2014/main" id="{1CC0D723-4A26-C9C4-AFE8-E4A1D444EA31}"/>
              </a:ext>
            </a:extLst>
          </p:cNvPr>
          <p:cNvGrpSpPr/>
          <p:nvPr/>
        </p:nvGrpSpPr>
        <p:grpSpPr>
          <a:xfrm>
            <a:off x="766209" y="2010983"/>
            <a:ext cx="3415266" cy="3938404"/>
            <a:chOff x="195782" y="2010983"/>
            <a:chExt cx="2786768" cy="3938404"/>
          </a:xfrm>
        </p:grpSpPr>
        <p:sp>
          <p:nvSpPr>
            <p:cNvPr id="24" name="矩形: 圆角 29">
              <a:extLst>
                <a:ext uri="{FF2B5EF4-FFF2-40B4-BE49-F238E27FC236}">
                  <a16:creationId xmlns:a16="http://schemas.microsoft.com/office/drawing/2014/main" id="{193C9102-2A38-3A83-FAC7-A716E6F744EB}"/>
                </a:ext>
              </a:extLst>
            </p:cNvPr>
            <p:cNvSpPr/>
            <p:nvPr/>
          </p:nvSpPr>
          <p:spPr>
            <a:xfrm>
              <a:off x="195782" y="2231219"/>
              <a:ext cx="2786768" cy="3718168"/>
            </a:xfrm>
            <a:prstGeom prst="roundRect">
              <a:avLst>
                <a:gd name="adj" fmla="val 8279"/>
              </a:avLst>
            </a:prstGeom>
            <a:solidFill>
              <a:srgbClr val="F7F7F7"/>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26" name="文本框 30">
              <a:extLst>
                <a:ext uri="{FF2B5EF4-FFF2-40B4-BE49-F238E27FC236}">
                  <a16:creationId xmlns:a16="http://schemas.microsoft.com/office/drawing/2014/main" id="{DAAF0145-71DF-9FB0-2DE9-B3786CEE2D84}"/>
                </a:ext>
              </a:extLst>
            </p:cNvPr>
            <p:cNvSpPr txBox="1"/>
            <p:nvPr/>
          </p:nvSpPr>
          <p:spPr>
            <a:xfrm>
              <a:off x="513143" y="2010983"/>
              <a:ext cx="2280680" cy="461665"/>
            </a:xfrm>
            <a:prstGeom prst="rect">
              <a:avLst/>
            </a:prstGeom>
            <a:solidFill>
              <a:srgbClr val="089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tabLst/>
                <a:defRPr sz="2400" b="1">
                  <a:solidFill>
                    <a:prstClr val="white"/>
                  </a:solidFill>
                  <a:latin typeface="Arial" panose="020B0604020202020204" pitchFamily="34" charset="0"/>
                  <a:ea typeface="Microsoft YaHei" panose="020B0503020204020204" pitchFamily="34" charset="-122"/>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车辆模型</a:t>
              </a:r>
            </a:p>
          </p:txBody>
        </p:sp>
        <p:sp>
          <p:nvSpPr>
            <p:cNvPr id="27" name="矩形 36">
              <a:extLst>
                <a:ext uri="{FF2B5EF4-FFF2-40B4-BE49-F238E27FC236}">
                  <a16:creationId xmlns:a16="http://schemas.microsoft.com/office/drawing/2014/main" id="{CCC19449-FE84-4A77-DBAF-39AFC5636CD3}"/>
                </a:ext>
              </a:extLst>
            </p:cNvPr>
            <p:cNvSpPr/>
            <p:nvPr/>
          </p:nvSpPr>
          <p:spPr>
            <a:xfrm>
              <a:off x="450634" y="2734813"/>
              <a:ext cx="2405699" cy="2445541"/>
            </a:xfrm>
            <a:prstGeom prst="rect">
              <a:avLst/>
            </a:prstGeom>
          </p:spPr>
          <p:txBody>
            <a:bodyPr wrap="square">
              <a:spAutoFit/>
            </a:bodyPr>
            <a:lstStyle/>
            <a:p>
              <a:pPr>
                <a:lnSpc>
                  <a:spcPct val="130000"/>
                </a:lnSpc>
                <a:spcAft>
                  <a:spcPts val="600"/>
                </a:spcAft>
              </a:pPr>
              <a:r>
                <a:rPr lang="zh-CN" altLang="en-US" sz="2400" dirty="0">
                  <a:latin typeface="Arial"/>
                  <a:ea typeface="微软雅黑" panose="020B0503020204020204" pitchFamily="34" charset="-122"/>
                </a:rPr>
                <a:t>采用</a:t>
              </a:r>
              <a:r>
                <a:rPr lang="en-US" altLang="zh-CN" sz="2400" dirty="0">
                  <a:latin typeface="Arial"/>
                  <a:ea typeface="微软雅黑" panose="020B0503020204020204" pitchFamily="34" charset="-122"/>
                </a:rPr>
                <a:t>MATLAB</a:t>
              </a:r>
              <a:r>
                <a:rPr lang="zh-CN" altLang="en-US" sz="2400" dirty="0">
                  <a:latin typeface="Arial"/>
                  <a:ea typeface="微软雅黑" panose="020B0503020204020204" pitchFamily="34" charset="-122"/>
                </a:rPr>
                <a:t>提供的三自由度车辆模型作为车辆模型，为算法提供被控对象</a:t>
              </a:r>
            </a:p>
          </p:txBody>
        </p:sp>
      </p:grpSp>
      <p:grpSp>
        <p:nvGrpSpPr>
          <p:cNvPr id="6" name="组合 5">
            <a:extLst>
              <a:ext uri="{FF2B5EF4-FFF2-40B4-BE49-F238E27FC236}">
                <a16:creationId xmlns:a16="http://schemas.microsoft.com/office/drawing/2014/main" id="{01C0262D-A067-FE95-8EE6-30C370FBF110}"/>
              </a:ext>
            </a:extLst>
          </p:cNvPr>
          <p:cNvGrpSpPr/>
          <p:nvPr/>
        </p:nvGrpSpPr>
        <p:grpSpPr>
          <a:xfrm>
            <a:off x="8436694" y="2016784"/>
            <a:ext cx="3368810" cy="3926803"/>
            <a:chOff x="9225916" y="2022584"/>
            <a:chExt cx="2748861" cy="3926803"/>
          </a:xfrm>
        </p:grpSpPr>
        <p:sp>
          <p:nvSpPr>
            <p:cNvPr id="51" name="矩形: 圆角 33">
              <a:extLst>
                <a:ext uri="{FF2B5EF4-FFF2-40B4-BE49-F238E27FC236}">
                  <a16:creationId xmlns:a16="http://schemas.microsoft.com/office/drawing/2014/main" id="{29C8D33A-21FB-D057-8E66-312DE9ED4C9B}"/>
                </a:ext>
              </a:extLst>
            </p:cNvPr>
            <p:cNvSpPr/>
            <p:nvPr/>
          </p:nvSpPr>
          <p:spPr>
            <a:xfrm>
              <a:off x="9225916" y="2167887"/>
              <a:ext cx="2748861" cy="3781500"/>
            </a:xfrm>
            <a:prstGeom prst="roundRect">
              <a:avLst>
                <a:gd name="adj" fmla="val 8279"/>
              </a:avLst>
            </a:prstGeom>
            <a:solidFill>
              <a:srgbClr val="F7F7F7"/>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34">
              <a:extLst>
                <a:ext uri="{FF2B5EF4-FFF2-40B4-BE49-F238E27FC236}">
                  <a16:creationId xmlns:a16="http://schemas.microsoft.com/office/drawing/2014/main" id="{120EB5F7-38F2-BEE8-3C5B-3F4A845862BE}"/>
                </a:ext>
              </a:extLst>
            </p:cNvPr>
            <p:cNvSpPr txBox="1"/>
            <p:nvPr/>
          </p:nvSpPr>
          <p:spPr>
            <a:xfrm>
              <a:off x="9461398" y="2022584"/>
              <a:ext cx="2277895" cy="461665"/>
            </a:xfrm>
            <a:prstGeom prst="rect">
              <a:avLst/>
            </a:prstGeom>
            <a:solidFill>
              <a:srgbClr val="089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tabLst/>
                <a:defRPr sz="2400" b="1">
                  <a:solidFill>
                    <a:prstClr val="white"/>
                  </a:solidFill>
                  <a:latin typeface="Arial" panose="020B0604020202020204" pitchFamily="34" charset="0"/>
                  <a:ea typeface="Microsoft YaHei" panose="020B0503020204020204" pitchFamily="34" charset="-122"/>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评价</a:t>
              </a:r>
              <a:r>
                <a:rPr lang="en-US" altLang="zh-CN" dirty="0"/>
                <a:t>&amp;</a:t>
              </a:r>
              <a:r>
                <a:rPr lang="zh-CN" altLang="en-US" dirty="0"/>
                <a:t>可视化</a:t>
              </a:r>
            </a:p>
          </p:txBody>
        </p:sp>
        <p:sp>
          <p:nvSpPr>
            <p:cNvPr id="53" name="矩形 54">
              <a:extLst>
                <a:ext uri="{FF2B5EF4-FFF2-40B4-BE49-F238E27FC236}">
                  <a16:creationId xmlns:a16="http://schemas.microsoft.com/office/drawing/2014/main" id="{35C8988B-5328-1E1F-E5E7-3414C41E21B1}"/>
                </a:ext>
              </a:extLst>
            </p:cNvPr>
            <p:cNvSpPr/>
            <p:nvPr/>
          </p:nvSpPr>
          <p:spPr>
            <a:xfrm>
              <a:off x="9397495" y="2734813"/>
              <a:ext cx="2405699" cy="2442976"/>
            </a:xfrm>
            <a:prstGeom prst="rect">
              <a:avLst/>
            </a:prstGeom>
          </p:spPr>
          <p:txBody>
            <a:bodyPr wrap="square">
              <a:spAutoFit/>
            </a:bodyPr>
            <a:lstStyle/>
            <a:p>
              <a:pPr>
                <a:lnSpc>
                  <a:spcPct val="130000"/>
                </a:lnSpc>
                <a:spcAft>
                  <a:spcPts val="600"/>
                </a:spcAft>
              </a:pPr>
              <a:r>
                <a:rPr lang="zh-CN" altLang="en-US" sz="2400" dirty="0">
                  <a:latin typeface="Arial"/>
                  <a:ea typeface="微软雅黑" panose="020B0503020204020204" pitchFamily="34" charset="-122"/>
                </a:rPr>
                <a:t>计算模型的控制误差，可视化轨迹速度和车轮纵向位置的跟踪情况</a:t>
              </a:r>
            </a:p>
          </p:txBody>
        </p:sp>
      </p:grpSp>
      <p:grpSp>
        <p:nvGrpSpPr>
          <p:cNvPr id="5" name="组合 4">
            <a:extLst>
              <a:ext uri="{FF2B5EF4-FFF2-40B4-BE49-F238E27FC236}">
                <a16:creationId xmlns:a16="http://schemas.microsoft.com/office/drawing/2014/main" id="{81DD8DD7-8B0D-1662-203F-CF071EE902AE}"/>
              </a:ext>
            </a:extLst>
          </p:cNvPr>
          <p:cNvGrpSpPr/>
          <p:nvPr/>
        </p:nvGrpSpPr>
        <p:grpSpPr>
          <a:xfrm>
            <a:off x="4582883" y="2012840"/>
            <a:ext cx="3460778" cy="3934690"/>
            <a:chOff x="3189499" y="2014697"/>
            <a:chExt cx="2823905" cy="3934690"/>
          </a:xfrm>
        </p:grpSpPr>
        <p:sp>
          <p:nvSpPr>
            <p:cNvPr id="55" name="矩形: 圆角 31">
              <a:extLst>
                <a:ext uri="{FF2B5EF4-FFF2-40B4-BE49-F238E27FC236}">
                  <a16:creationId xmlns:a16="http://schemas.microsoft.com/office/drawing/2014/main" id="{1CBB6AE1-A0A5-351C-851A-4C89E16E3FDE}"/>
                </a:ext>
              </a:extLst>
            </p:cNvPr>
            <p:cNvSpPr/>
            <p:nvPr/>
          </p:nvSpPr>
          <p:spPr>
            <a:xfrm>
              <a:off x="3189499" y="2231219"/>
              <a:ext cx="2823905" cy="3718168"/>
            </a:xfrm>
            <a:prstGeom prst="roundRect">
              <a:avLst>
                <a:gd name="adj" fmla="val 8279"/>
              </a:avLst>
            </a:prstGeom>
            <a:solidFill>
              <a:srgbClr val="F7F7F7"/>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文本框 32">
              <a:extLst>
                <a:ext uri="{FF2B5EF4-FFF2-40B4-BE49-F238E27FC236}">
                  <a16:creationId xmlns:a16="http://schemas.microsoft.com/office/drawing/2014/main" id="{CD77DD93-4648-6C92-20CE-27E6DFA99205}"/>
                </a:ext>
              </a:extLst>
            </p:cNvPr>
            <p:cNvSpPr txBox="1"/>
            <p:nvPr/>
          </p:nvSpPr>
          <p:spPr>
            <a:xfrm>
              <a:off x="3467938" y="2014697"/>
              <a:ext cx="2212906" cy="461665"/>
            </a:xfrm>
            <a:prstGeom prst="rect">
              <a:avLst/>
            </a:prstGeom>
            <a:solidFill>
              <a:srgbClr val="089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tabLst/>
                <a:defRPr sz="2400" b="1">
                  <a:solidFill>
                    <a:prstClr val="white"/>
                  </a:solidFill>
                  <a:latin typeface="Arial" panose="020B0604020202020204" pitchFamily="34" charset="0"/>
                  <a:ea typeface="Microsoft YaHei" panose="020B0503020204020204" pitchFamily="34" charset="-122"/>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控制算法</a:t>
              </a:r>
            </a:p>
          </p:txBody>
        </p:sp>
        <p:sp>
          <p:nvSpPr>
            <p:cNvPr id="57" name="矩形 46">
              <a:extLst>
                <a:ext uri="{FF2B5EF4-FFF2-40B4-BE49-F238E27FC236}">
                  <a16:creationId xmlns:a16="http://schemas.microsoft.com/office/drawing/2014/main" id="{22A45818-7D4E-3C9E-B22C-BCE70879F584}"/>
                </a:ext>
              </a:extLst>
            </p:cNvPr>
            <p:cNvSpPr/>
            <p:nvPr/>
          </p:nvSpPr>
          <p:spPr>
            <a:xfrm>
              <a:off x="3396448" y="2705833"/>
              <a:ext cx="2405699" cy="2925673"/>
            </a:xfrm>
            <a:prstGeom prst="rect">
              <a:avLst/>
            </a:prstGeom>
          </p:spPr>
          <p:txBody>
            <a:bodyPr wrap="square">
              <a:spAutoFit/>
            </a:bodyPr>
            <a:lstStyle/>
            <a:p>
              <a:pPr>
                <a:lnSpc>
                  <a:spcPct val="130000"/>
                </a:lnSpc>
                <a:spcAft>
                  <a:spcPts val="600"/>
                </a:spcAft>
              </a:pPr>
              <a:r>
                <a:rPr lang="zh-CN" altLang="en-US" sz="2400" dirty="0">
                  <a:latin typeface="Arial"/>
                  <a:ea typeface="微软雅黑" panose="020B0503020204020204" pitchFamily="34" charset="-122"/>
                </a:rPr>
                <a:t>通过</a:t>
              </a:r>
              <a:r>
                <a:rPr lang="en-US" altLang="zh-CN" sz="2400" dirty="0">
                  <a:latin typeface="Arial"/>
                  <a:ea typeface="微软雅黑" panose="020B0503020204020204" pitchFamily="34" charset="-122"/>
                </a:rPr>
                <a:t>S-Function</a:t>
              </a:r>
              <a:r>
                <a:rPr lang="zh-CN" altLang="en-US" sz="2400" dirty="0">
                  <a:latin typeface="Arial"/>
                  <a:ea typeface="微软雅黑" panose="020B0503020204020204" pitchFamily="34" charset="-122"/>
                </a:rPr>
                <a:t>格式编写</a:t>
              </a:r>
              <a:r>
                <a:rPr lang="en-US" altLang="zh-CN" sz="2400" dirty="0">
                  <a:latin typeface="Arial"/>
                  <a:ea typeface="微软雅黑" panose="020B0503020204020204" pitchFamily="34" charset="-122"/>
                </a:rPr>
                <a:t>MPC</a:t>
              </a:r>
              <a:r>
                <a:rPr lang="zh-CN" altLang="en-US" sz="2400" dirty="0">
                  <a:latin typeface="Arial"/>
                  <a:ea typeface="微软雅黑" panose="020B0503020204020204" pitchFamily="34" charset="-122"/>
                </a:rPr>
                <a:t>控制算法，将轨迹误差作为输入，输出理想前轮转角</a:t>
              </a:r>
              <a:endParaRPr lang="zh-CN" altLang="en-US" sz="2400" b="1" dirty="0">
                <a:latin typeface="Arial"/>
                <a:ea typeface="微软雅黑" panose="020B0503020204020204" pitchFamily="34" charset="-122"/>
              </a:endParaRPr>
            </a:p>
          </p:txBody>
        </p:sp>
      </p:grpSp>
      <p:sp>
        <p:nvSpPr>
          <p:cNvPr id="62" name="矩形 13">
            <a:extLst>
              <a:ext uri="{FF2B5EF4-FFF2-40B4-BE49-F238E27FC236}">
                <a16:creationId xmlns:a16="http://schemas.microsoft.com/office/drawing/2014/main" id="{28097D05-4DA3-57FB-B778-D818CEC71E0B}"/>
              </a:ext>
            </a:extLst>
          </p:cNvPr>
          <p:cNvSpPr/>
          <p:nvPr/>
        </p:nvSpPr>
        <p:spPr>
          <a:xfrm>
            <a:off x="-1246" y="6347100"/>
            <a:ext cx="12191999" cy="523220"/>
          </a:xfrm>
          <a:prstGeom prst="rect">
            <a:avLst/>
          </a:prstGeom>
          <a:solidFill>
            <a:srgbClr val="002060"/>
          </a:solidFill>
          <a:ln>
            <a:solidFill>
              <a:srgbClr val="002060"/>
            </a:solidFill>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整个项目主要包含</a:t>
            </a:r>
            <a:r>
              <a:rPr lang="en-US" altLang="zh-CN" sz="2800" b="1" dirty="0">
                <a:solidFill>
                  <a:schemeClr val="bg1"/>
                </a:solidFill>
                <a:latin typeface="微软雅黑" panose="020B0503020204020204" pitchFamily="34" charset="-122"/>
                <a:ea typeface="微软雅黑" panose="020B0503020204020204" pitchFamily="34" charset="-122"/>
              </a:rPr>
              <a:t>3</a:t>
            </a:r>
            <a:r>
              <a:rPr lang="zh-CN" altLang="en-US" sz="2800" b="1" dirty="0">
                <a:solidFill>
                  <a:schemeClr val="bg1"/>
                </a:solidFill>
                <a:latin typeface="微软雅黑" panose="020B0503020204020204" pitchFamily="34" charset="-122"/>
                <a:ea typeface="微软雅黑" panose="020B0503020204020204" pitchFamily="34" charset="-122"/>
              </a:rPr>
              <a:t>大内容</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659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69376-B962-A82C-9223-1357C081B0CC}"/>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948F9927-CCF4-08B1-7C7D-7D9438A4719D}"/>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5E02B601-3533-0879-DDAA-BAA6A9F14B1B}"/>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B1622745-6B39-D9FB-F5B2-28167A152740}"/>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zh-CN" altLang="en-US" sz="2400" cap="none" dirty="0"/>
              <a:t>车辆模型</a:t>
            </a:r>
          </a:p>
        </p:txBody>
      </p:sp>
      <p:sp>
        <p:nvSpPr>
          <p:cNvPr id="4" name="文本框 3">
            <a:extLst>
              <a:ext uri="{FF2B5EF4-FFF2-40B4-BE49-F238E27FC236}">
                <a16:creationId xmlns:a16="http://schemas.microsoft.com/office/drawing/2014/main" id="{B6FEE7E9-858B-4917-D170-BC895721169D}"/>
              </a:ext>
            </a:extLst>
          </p:cNvPr>
          <p:cNvSpPr txBox="1"/>
          <p:nvPr>
            <p:custDataLst>
              <p:tags r:id="rId1"/>
            </p:custDataLst>
          </p:nvPr>
        </p:nvSpPr>
        <p:spPr>
          <a:xfrm>
            <a:off x="663083" y="1546981"/>
            <a:ext cx="2671532" cy="369332"/>
          </a:xfrm>
          <a:prstGeom prst="rect">
            <a:avLst/>
          </a:prstGeom>
          <a:noFill/>
        </p:spPr>
        <p:txBody>
          <a:bodyPr wrap="square" rtlCol="0">
            <a:spAutoFit/>
          </a:bodyPr>
          <a:lstStyle/>
          <a:p>
            <a:pPr marL="342900" indent="-342900" algn="l">
              <a:buFont typeface="Wingdings" panose="05000000000000000000" charset="0"/>
              <a:buChar char="Ø"/>
            </a:pPr>
            <a:r>
              <a:rPr lang="zh-CN" altLang="en-US"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三自由度车辆模型</a:t>
            </a:r>
          </a:p>
        </p:txBody>
      </p:sp>
      <p:sp>
        <p:nvSpPr>
          <p:cNvPr id="5" name="内容占位符 33">
            <a:extLst>
              <a:ext uri="{FF2B5EF4-FFF2-40B4-BE49-F238E27FC236}">
                <a16:creationId xmlns:a16="http://schemas.microsoft.com/office/drawing/2014/main" id="{53C0882E-E242-EF86-41C3-E030B57539AA}"/>
              </a:ext>
            </a:extLst>
          </p:cNvPr>
          <p:cNvSpPr txBox="1"/>
          <p:nvPr/>
        </p:nvSpPr>
        <p:spPr>
          <a:xfrm>
            <a:off x="872702" y="2008693"/>
            <a:ext cx="10879292" cy="1355067"/>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rgbClr val="002060"/>
                </a:solidFill>
                <a:latin typeface="Arial" panose="020B0604020202020204" pitchFamily="34" charset="0"/>
              </a:rPr>
              <a:t>MATLAB/Simulink</a:t>
            </a:r>
            <a:r>
              <a:rPr lang="zh-CN" altLang="en-US" dirty="0">
                <a:solidFill>
                  <a:srgbClr val="002060"/>
                </a:solidFill>
                <a:latin typeface="Arial" panose="020B0604020202020204" pitchFamily="34" charset="0"/>
              </a:rPr>
              <a:t>中提供的三自由度（</a:t>
            </a:r>
            <a:r>
              <a:rPr lang="en-US" altLang="zh-CN" dirty="0">
                <a:solidFill>
                  <a:srgbClr val="002060"/>
                </a:solidFill>
                <a:latin typeface="Arial" panose="020B0604020202020204" pitchFamily="34" charset="0"/>
              </a:rPr>
              <a:t>3-DOF</a:t>
            </a:r>
            <a:r>
              <a:rPr lang="zh-CN" altLang="en-US" dirty="0">
                <a:solidFill>
                  <a:srgbClr val="002060"/>
                </a:solidFill>
                <a:latin typeface="Arial" panose="020B0604020202020204" pitchFamily="34" charset="0"/>
              </a:rPr>
              <a:t>）车辆模型用于模拟和分析车辆的操纵性能，特别是在转向和侧向动态方面。该模型主要关注车辆的横向运动、侧倾和横摆行为，适用于研究车辆的操纵稳定性和响应特性。</a:t>
            </a:r>
          </a:p>
        </p:txBody>
      </p:sp>
      <p:pic>
        <p:nvPicPr>
          <p:cNvPr id="24" name="图片 23">
            <a:extLst>
              <a:ext uri="{FF2B5EF4-FFF2-40B4-BE49-F238E27FC236}">
                <a16:creationId xmlns:a16="http://schemas.microsoft.com/office/drawing/2014/main" id="{1DBC880F-A8B6-F59A-2F48-117F672543C1}"/>
              </a:ext>
            </a:extLst>
          </p:cNvPr>
          <p:cNvPicPr>
            <a:picLocks noChangeAspect="1"/>
          </p:cNvPicPr>
          <p:nvPr/>
        </p:nvPicPr>
        <p:blipFill>
          <a:blip r:embed="rId6">
            <a:extLst>
              <a:ext uri="{28A0092B-C50C-407E-A947-70E740481C1C}">
                <a14:useLocalDpi xmlns:a14="http://schemas.microsoft.com/office/drawing/2010/main" val="0"/>
              </a:ext>
            </a:extLst>
          </a:blip>
          <a:srcRect l="47324" t="18946" r="28066" b="9371"/>
          <a:stretch/>
        </p:blipFill>
        <p:spPr>
          <a:xfrm>
            <a:off x="1725914" y="3231702"/>
            <a:ext cx="2125338" cy="3360718"/>
          </a:xfrm>
          <a:prstGeom prst="rect">
            <a:avLst/>
          </a:prstGeom>
        </p:spPr>
      </p:pic>
      <p:sp>
        <p:nvSpPr>
          <p:cNvPr id="39" name="内容占位符 33">
            <a:extLst>
              <a:ext uri="{FF2B5EF4-FFF2-40B4-BE49-F238E27FC236}">
                <a16:creationId xmlns:a16="http://schemas.microsoft.com/office/drawing/2014/main" id="{4101BA7A-5639-A968-1E02-3C2B804AC1CD}"/>
              </a:ext>
            </a:extLst>
          </p:cNvPr>
          <p:cNvSpPr txBox="1"/>
          <p:nvPr/>
        </p:nvSpPr>
        <p:spPr>
          <a:xfrm>
            <a:off x="4897966" y="3216337"/>
            <a:ext cx="4662373" cy="111793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前轮转角（</a:t>
            </a:r>
            <a:r>
              <a:rPr lang="en-US" altLang="zh-CN" sz="1200" dirty="0" err="1">
                <a:solidFill>
                  <a:srgbClr val="002060"/>
                </a:solidFill>
                <a:latin typeface="Arial" panose="020B0604020202020204" pitchFamily="34" charset="0"/>
              </a:rPr>
              <a:t>WhlAngF</a:t>
            </a:r>
            <a:r>
              <a:rPr lang="zh-CN" altLang="en-US" sz="1200" dirty="0">
                <a:solidFill>
                  <a:srgbClr val="002060"/>
                </a:solidFill>
                <a:latin typeface="Arial" panose="020B0604020202020204" pitchFamily="34" charset="0"/>
              </a:rPr>
              <a:t>）： 前轮的转向角度</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前轮驱动力（</a:t>
            </a:r>
            <a:r>
              <a:rPr lang="en-US" altLang="zh-CN" sz="1200" dirty="0" err="1">
                <a:solidFill>
                  <a:srgbClr val="002060"/>
                </a:solidFill>
                <a:latin typeface="Arial" panose="020B0604020202020204" pitchFamily="34" charset="0"/>
              </a:rPr>
              <a:t>FwF</a:t>
            </a:r>
            <a:r>
              <a:rPr lang="zh-CN" altLang="en-US" sz="1200" dirty="0">
                <a:solidFill>
                  <a:srgbClr val="002060"/>
                </a:solidFill>
                <a:latin typeface="Arial" panose="020B0604020202020204" pitchFamily="34" charset="0"/>
              </a:rPr>
              <a:t>）： 作用于车辆前轮的纵向驱动力</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后轮驱动力（</a:t>
            </a:r>
            <a:r>
              <a:rPr lang="en-US" altLang="zh-CN" sz="1200" dirty="0" err="1">
                <a:solidFill>
                  <a:srgbClr val="002060"/>
                </a:solidFill>
                <a:latin typeface="Arial" panose="020B0604020202020204" pitchFamily="34" charset="0"/>
              </a:rPr>
              <a:t>FwR</a:t>
            </a:r>
            <a:r>
              <a:rPr lang="zh-CN" altLang="en-US" sz="1200" dirty="0">
                <a:solidFill>
                  <a:srgbClr val="002060"/>
                </a:solidFill>
                <a:latin typeface="Arial" panose="020B0604020202020204" pitchFamily="34" charset="0"/>
              </a:rPr>
              <a:t>）：作用于车辆后轮的纵向驱动力</a:t>
            </a:r>
          </a:p>
        </p:txBody>
      </p:sp>
      <p:sp>
        <p:nvSpPr>
          <p:cNvPr id="41" name="内容占位符 33">
            <a:extLst>
              <a:ext uri="{FF2B5EF4-FFF2-40B4-BE49-F238E27FC236}">
                <a16:creationId xmlns:a16="http://schemas.microsoft.com/office/drawing/2014/main" id="{743D60E5-9288-61E0-ACBC-84A74714321F}"/>
              </a:ext>
            </a:extLst>
          </p:cNvPr>
          <p:cNvSpPr txBox="1"/>
          <p:nvPr/>
        </p:nvSpPr>
        <p:spPr>
          <a:xfrm>
            <a:off x="4897966" y="4351247"/>
            <a:ext cx="6637170" cy="271038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输出信号集合（</a:t>
            </a:r>
            <a:r>
              <a:rPr lang="en-US" altLang="zh-CN" sz="1200" dirty="0">
                <a:solidFill>
                  <a:srgbClr val="002060"/>
                </a:solidFill>
                <a:latin typeface="Arial" panose="020B0604020202020204" pitchFamily="34" charset="0"/>
              </a:rPr>
              <a:t>Info</a:t>
            </a:r>
            <a:r>
              <a:rPr lang="zh-CN" altLang="en-US" sz="1200" dirty="0">
                <a:solidFill>
                  <a:srgbClr val="002060"/>
                </a:solidFill>
                <a:latin typeface="Arial" panose="020B0604020202020204" pitchFamily="34" charset="0"/>
              </a:rPr>
              <a:t>）：车辆模型的所有输出信号集合，包括但不限于车辆位置</a:t>
            </a:r>
            <a:r>
              <a:rPr lang="en-US" altLang="zh-CN" sz="1200" dirty="0">
                <a:solidFill>
                  <a:srgbClr val="002060"/>
                </a:solidFill>
                <a:latin typeface="Arial" panose="020B0604020202020204" pitchFamily="34" charset="0"/>
              </a:rPr>
              <a:t>(x, y, z)</a:t>
            </a:r>
            <a:r>
              <a:rPr lang="zh-CN" altLang="en-US" sz="1200" dirty="0">
                <a:solidFill>
                  <a:srgbClr val="002060"/>
                </a:solidFill>
                <a:latin typeface="Arial" panose="020B0604020202020204" pitchFamily="34" charset="0"/>
              </a:rPr>
              <a:t>、速度</a:t>
            </a:r>
            <a:r>
              <a:rPr lang="en-US" altLang="zh-CN" sz="1200" dirty="0">
                <a:solidFill>
                  <a:srgbClr val="002060"/>
                </a:solidFill>
                <a:latin typeface="Arial" panose="020B0604020202020204" pitchFamily="34" charset="0"/>
              </a:rPr>
              <a:t>(</a:t>
            </a:r>
            <a:r>
              <a:rPr lang="en-US" altLang="zh-CN" sz="1200" dirty="0" err="1">
                <a:solidFill>
                  <a:srgbClr val="002060"/>
                </a:solidFill>
                <a:latin typeface="Arial" panose="020B0604020202020204" pitchFamily="34" charset="0"/>
              </a:rPr>
              <a:t>vx</a:t>
            </a:r>
            <a:r>
              <a:rPr lang="en-US" altLang="zh-CN" sz="1200" dirty="0">
                <a:solidFill>
                  <a:srgbClr val="002060"/>
                </a:solidFill>
                <a:latin typeface="Arial" panose="020B0604020202020204" pitchFamily="34" charset="0"/>
              </a:rPr>
              <a:t>, </a:t>
            </a:r>
            <a:r>
              <a:rPr lang="en-US" altLang="zh-CN" sz="1200" dirty="0" err="1">
                <a:solidFill>
                  <a:srgbClr val="002060"/>
                </a:solidFill>
                <a:latin typeface="Arial" panose="020B0604020202020204" pitchFamily="34" charset="0"/>
              </a:rPr>
              <a:t>vy</a:t>
            </a:r>
            <a:r>
              <a:rPr lang="en-US" altLang="zh-CN" sz="1200" dirty="0">
                <a:solidFill>
                  <a:srgbClr val="002060"/>
                </a:solidFill>
                <a:latin typeface="Arial" panose="020B0604020202020204" pitchFamily="34" charset="0"/>
              </a:rPr>
              <a:t>, </a:t>
            </a:r>
            <a:r>
              <a:rPr lang="en-US" altLang="zh-CN" sz="1200" dirty="0" err="1">
                <a:solidFill>
                  <a:srgbClr val="002060"/>
                </a:solidFill>
                <a:latin typeface="Arial" panose="020B0604020202020204" pitchFamily="34" charset="0"/>
              </a:rPr>
              <a:t>vz</a:t>
            </a:r>
            <a:r>
              <a:rPr lang="en-US" altLang="zh-CN" sz="1200" dirty="0">
                <a:solidFill>
                  <a:srgbClr val="002060"/>
                </a:solidFill>
                <a:latin typeface="Arial" panose="020B0604020202020204" pitchFamily="34" charset="0"/>
              </a:rPr>
              <a:t>)</a:t>
            </a:r>
            <a:r>
              <a:rPr lang="zh-CN" altLang="en-US" sz="1200" dirty="0">
                <a:solidFill>
                  <a:srgbClr val="002060"/>
                </a:solidFill>
                <a:latin typeface="Arial" panose="020B0604020202020204" pitchFamily="34" charset="0"/>
              </a:rPr>
              <a:t>、车辆横摆</a:t>
            </a:r>
            <a:r>
              <a:rPr lang="en-US" altLang="zh-CN" sz="1200" dirty="0">
                <a:solidFill>
                  <a:srgbClr val="002060"/>
                </a:solidFill>
                <a:latin typeface="Arial" panose="020B0604020202020204" pitchFamily="34" charset="0"/>
              </a:rPr>
              <a:t>/</a:t>
            </a:r>
            <a:r>
              <a:rPr lang="zh-CN" altLang="en-US" sz="1200" dirty="0">
                <a:solidFill>
                  <a:srgbClr val="002060"/>
                </a:solidFill>
                <a:latin typeface="Arial" panose="020B0604020202020204" pitchFamily="34" charset="0"/>
              </a:rPr>
              <a:t>俯仰</a:t>
            </a:r>
            <a:r>
              <a:rPr lang="en-US" altLang="zh-CN" sz="1200" dirty="0">
                <a:solidFill>
                  <a:srgbClr val="002060"/>
                </a:solidFill>
                <a:latin typeface="Arial" panose="020B0604020202020204" pitchFamily="34" charset="0"/>
              </a:rPr>
              <a:t>/</a:t>
            </a:r>
            <a:r>
              <a:rPr lang="zh-CN" altLang="en-US" sz="1200" dirty="0">
                <a:solidFill>
                  <a:srgbClr val="002060"/>
                </a:solidFill>
                <a:latin typeface="Arial" panose="020B0604020202020204" pitchFamily="34" charset="0"/>
              </a:rPr>
              <a:t>侧偏角</a:t>
            </a:r>
            <a:r>
              <a:rPr lang="en-US" altLang="zh-CN" sz="1200" dirty="0">
                <a:solidFill>
                  <a:srgbClr val="002060"/>
                </a:solidFill>
                <a:latin typeface="Arial" panose="020B0604020202020204" pitchFamily="34" charset="0"/>
              </a:rPr>
              <a:t>(psi, pitch, phi)</a:t>
            </a:r>
            <a:r>
              <a:rPr lang="zh-CN" altLang="en-US" sz="1200" dirty="0">
                <a:solidFill>
                  <a:srgbClr val="002060"/>
                </a:solidFill>
                <a:latin typeface="Arial" panose="020B0604020202020204" pitchFamily="34" charset="0"/>
              </a:rPr>
              <a:t>等</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纵向速度（</a:t>
            </a:r>
            <a:r>
              <a:rPr lang="en-US" altLang="zh-CN" sz="1200" dirty="0" err="1">
                <a:solidFill>
                  <a:srgbClr val="002060"/>
                </a:solidFill>
                <a:latin typeface="Arial" panose="020B0604020202020204" pitchFamily="34" charset="0"/>
              </a:rPr>
              <a:t>x_dot</a:t>
            </a:r>
            <a:r>
              <a:rPr lang="zh-CN" altLang="en-US" sz="1200" dirty="0">
                <a:solidFill>
                  <a:srgbClr val="002060"/>
                </a:solidFill>
                <a:latin typeface="Arial" panose="020B0604020202020204" pitchFamily="34" charset="0"/>
              </a:rPr>
              <a:t>）： 车辆</a:t>
            </a:r>
            <a:r>
              <a:rPr lang="en-US" altLang="zh-CN" sz="1200" dirty="0">
                <a:solidFill>
                  <a:srgbClr val="002060"/>
                </a:solidFill>
                <a:latin typeface="Arial" panose="020B0604020202020204" pitchFamily="34" charset="0"/>
              </a:rPr>
              <a:t>x</a:t>
            </a:r>
            <a:r>
              <a:rPr lang="zh-CN" altLang="en-US" sz="1200" dirty="0">
                <a:solidFill>
                  <a:srgbClr val="002060"/>
                </a:solidFill>
                <a:latin typeface="Arial" panose="020B0604020202020204" pitchFamily="34" charset="0"/>
              </a:rPr>
              <a:t>轴方向的线速度</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横向速度（</a:t>
            </a:r>
            <a:r>
              <a:rPr lang="en-US" altLang="zh-CN" sz="1200" dirty="0" err="1">
                <a:solidFill>
                  <a:srgbClr val="002060"/>
                </a:solidFill>
                <a:latin typeface="Arial" panose="020B0604020202020204" pitchFamily="34" charset="0"/>
              </a:rPr>
              <a:t>y_dot</a:t>
            </a:r>
            <a:r>
              <a:rPr lang="zh-CN" altLang="en-US" sz="1200" dirty="0">
                <a:solidFill>
                  <a:srgbClr val="002060"/>
                </a:solidFill>
                <a:latin typeface="Arial" panose="020B0604020202020204" pitchFamily="34" charset="0"/>
              </a:rPr>
              <a:t>）： 车辆</a:t>
            </a:r>
            <a:r>
              <a:rPr lang="en-US" altLang="zh-CN" sz="1200" dirty="0">
                <a:solidFill>
                  <a:srgbClr val="002060"/>
                </a:solidFill>
                <a:latin typeface="Arial" panose="020B0604020202020204" pitchFamily="34" charset="0"/>
              </a:rPr>
              <a:t>y</a:t>
            </a:r>
            <a:r>
              <a:rPr lang="zh-CN" altLang="en-US" sz="1200" dirty="0">
                <a:solidFill>
                  <a:srgbClr val="002060"/>
                </a:solidFill>
                <a:latin typeface="Arial" panose="020B0604020202020204" pitchFamily="34" charset="0"/>
              </a:rPr>
              <a:t>轴方向的线速度</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横摆角（</a:t>
            </a:r>
            <a:r>
              <a:rPr lang="en-US" altLang="zh-CN" sz="1200" dirty="0">
                <a:solidFill>
                  <a:srgbClr val="002060"/>
                </a:solidFill>
                <a:latin typeface="Arial" panose="020B0604020202020204" pitchFamily="34" charset="0"/>
              </a:rPr>
              <a:t>psi</a:t>
            </a:r>
            <a:r>
              <a:rPr lang="zh-CN" altLang="en-US" sz="1200" dirty="0">
                <a:solidFill>
                  <a:srgbClr val="002060"/>
                </a:solidFill>
                <a:latin typeface="Arial" panose="020B0604020202020204" pitchFamily="34" charset="0"/>
              </a:rPr>
              <a:t>）：车辆绕</a:t>
            </a:r>
            <a:r>
              <a:rPr lang="en-US" altLang="zh-CN" sz="1200" dirty="0">
                <a:solidFill>
                  <a:srgbClr val="002060"/>
                </a:solidFill>
                <a:latin typeface="Arial" panose="020B0604020202020204" pitchFamily="34" charset="0"/>
              </a:rPr>
              <a:t>z</a:t>
            </a:r>
            <a:r>
              <a:rPr lang="zh-CN" altLang="en-US" sz="1200" dirty="0">
                <a:solidFill>
                  <a:srgbClr val="002060"/>
                </a:solidFill>
                <a:latin typeface="Arial" panose="020B0604020202020204" pitchFamily="34" charset="0"/>
              </a:rPr>
              <a:t>轴的旋转角度</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横摆角速度（</a:t>
            </a:r>
            <a:r>
              <a:rPr lang="en-US" altLang="zh-CN" sz="1200" dirty="0">
                <a:solidFill>
                  <a:srgbClr val="002060"/>
                </a:solidFill>
                <a:latin typeface="Arial" panose="020B0604020202020204" pitchFamily="34" charset="0"/>
              </a:rPr>
              <a:t>r</a:t>
            </a:r>
            <a:r>
              <a:rPr lang="zh-CN" altLang="en-US" sz="1200" dirty="0">
                <a:solidFill>
                  <a:srgbClr val="002060"/>
                </a:solidFill>
                <a:latin typeface="Arial" panose="020B0604020202020204" pitchFamily="34" charset="0"/>
              </a:rPr>
              <a:t>）：车辆绕</a:t>
            </a:r>
            <a:r>
              <a:rPr lang="en-US" altLang="zh-CN" sz="1200" dirty="0">
                <a:solidFill>
                  <a:srgbClr val="002060"/>
                </a:solidFill>
                <a:latin typeface="Arial" panose="020B0604020202020204" pitchFamily="34" charset="0"/>
              </a:rPr>
              <a:t>z</a:t>
            </a:r>
            <a:r>
              <a:rPr lang="zh-CN" altLang="en-US" sz="1200" dirty="0">
                <a:solidFill>
                  <a:srgbClr val="002060"/>
                </a:solidFill>
                <a:latin typeface="Arial" panose="020B0604020202020204" pitchFamily="34" charset="0"/>
              </a:rPr>
              <a:t>轴旋转的角速度</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前轮载荷（</a:t>
            </a:r>
            <a:r>
              <a:rPr lang="en-US" altLang="zh-CN" sz="1200" dirty="0" err="1">
                <a:solidFill>
                  <a:srgbClr val="002060"/>
                </a:solidFill>
                <a:latin typeface="Arial" panose="020B0604020202020204" pitchFamily="34" charset="0"/>
              </a:rPr>
              <a:t>FzF</a:t>
            </a:r>
            <a:r>
              <a:rPr lang="zh-CN" altLang="en-US" sz="1200" dirty="0">
                <a:solidFill>
                  <a:srgbClr val="002060"/>
                </a:solidFill>
                <a:latin typeface="Arial" panose="020B0604020202020204" pitchFamily="34" charset="0"/>
              </a:rPr>
              <a:t>）：车辆前轮受到的垂向支撑力</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后轮载荷（</a:t>
            </a:r>
            <a:r>
              <a:rPr lang="en-US" altLang="zh-CN" sz="1200" dirty="0" err="1">
                <a:solidFill>
                  <a:srgbClr val="002060"/>
                </a:solidFill>
                <a:latin typeface="Arial" panose="020B0604020202020204" pitchFamily="34" charset="0"/>
              </a:rPr>
              <a:t>FzR</a:t>
            </a:r>
            <a:r>
              <a:rPr lang="zh-CN" altLang="en-US" sz="1200" dirty="0">
                <a:solidFill>
                  <a:srgbClr val="002060"/>
                </a:solidFill>
                <a:latin typeface="Arial" panose="020B0604020202020204" pitchFamily="34" charset="0"/>
              </a:rPr>
              <a:t>）：车辆后轮受到的垂向支撑力</a:t>
            </a:r>
          </a:p>
        </p:txBody>
      </p:sp>
      <p:sp>
        <p:nvSpPr>
          <p:cNvPr id="6" name="内容占位符 33">
            <a:extLst>
              <a:ext uri="{FF2B5EF4-FFF2-40B4-BE49-F238E27FC236}">
                <a16:creationId xmlns:a16="http://schemas.microsoft.com/office/drawing/2014/main" id="{A5902F68-72B0-A0AC-EB24-C575361FE627}"/>
              </a:ext>
            </a:extLst>
          </p:cNvPr>
          <p:cNvSpPr txBox="1"/>
          <p:nvPr/>
        </p:nvSpPr>
        <p:spPr>
          <a:xfrm>
            <a:off x="4250602" y="2946056"/>
            <a:ext cx="907721" cy="453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600" b="1" dirty="0">
                <a:solidFill>
                  <a:srgbClr val="FFC000"/>
                </a:solidFill>
                <a:latin typeface="Arial" panose="020B0604020202020204" pitchFamily="34" charset="0"/>
              </a:rPr>
              <a:t>输入：</a:t>
            </a:r>
          </a:p>
        </p:txBody>
      </p:sp>
      <p:sp>
        <p:nvSpPr>
          <p:cNvPr id="7" name="内容占位符 33">
            <a:extLst>
              <a:ext uri="{FF2B5EF4-FFF2-40B4-BE49-F238E27FC236}">
                <a16:creationId xmlns:a16="http://schemas.microsoft.com/office/drawing/2014/main" id="{FB22415B-2E21-5A85-3059-484976CEFA5C}"/>
              </a:ext>
            </a:extLst>
          </p:cNvPr>
          <p:cNvSpPr txBox="1"/>
          <p:nvPr/>
        </p:nvSpPr>
        <p:spPr>
          <a:xfrm>
            <a:off x="4250602" y="4074332"/>
            <a:ext cx="907721" cy="453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600" b="1" dirty="0">
                <a:solidFill>
                  <a:srgbClr val="FFC000"/>
                </a:solidFill>
                <a:latin typeface="Arial" panose="020B0604020202020204" pitchFamily="34" charset="0"/>
              </a:rPr>
              <a:t>输出：</a:t>
            </a:r>
          </a:p>
        </p:txBody>
      </p:sp>
    </p:spTree>
    <p:extLst>
      <p:ext uri="{BB962C8B-B14F-4D97-AF65-F5344CB8AC3E}">
        <p14:creationId xmlns:p14="http://schemas.microsoft.com/office/powerpoint/2010/main" val="356066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AC9CF-D479-1873-55F5-38DE0DBF0FDB}"/>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48EDDFBC-696E-EB44-AE5A-50EDBF62EDF6}"/>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B3CB4F3E-63DD-DD34-3C90-49577FA3570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00FDED35-EAE9-65FA-16A1-196DB2EE71BB}"/>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zh-CN" altLang="en-US" sz="2400" cap="none" dirty="0"/>
              <a:t>车辆模型</a:t>
            </a:r>
          </a:p>
        </p:txBody>
      </p:sp>
      <p:sp>
        <p:nvSpPr>
          <p:cNvPr id="4" name="文本框 3">
            <a:extLst>
              <a:ext uri="{FF2B5EF4-FFF2-40B4-BE49-F238E27FC236}">
                <a16:creationId xmlns:a16="http://schemas.microsoft.com/office/drawing/2014/main" id="{E0771CC2-ADF4-6569-1079-978BA8892479}"/>
              </a:ext>
            </a:extLst>
          </p:cNvPr>
          <p:cNvSpPr txBox="1"/>
          <p:nvPr>
            <p:custDataLst>
              <p:tags r:id="rId1"/>
            </p:custDataLst>
          </p:nvPr>
        </p:nvSpPr>
        <p:spPr>
          <a:xfrm>
            <a:off x="459669" y="1546981"/>
            <a:ext cx="2671532" cy="369332"/>
          </a:xfrm>
          <a:prstGeom prst="rect">
            <a:avLst/>
          </a:prstGeom>
          <a:noFill/>
        </p:spPr>
        <p:txBody>
          <a:bodyPr wrap="square" rtlCol="0">
            <a:spAutoFit/>
          </a:bodyPr>
          <a:lstStyle/>
          <a:p>
            <a:pPr marL="342900" indent="-342900" algn="l">
              <a:buFont typeface="Wingdings" panose="05000000000000000000" charset="0"/>
              <a:buChar char="Ø"/>
            </a:pPr>
            <a:r>
              <a:rPr lang="zh-CN" altLang="en-US"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三自由度车辆模型</a:t>
            </a:r>
          </a:p>
        </p:txBody>
      </p:sp>
      <p:sp>
        <p:nvSpPr>
          <p:cNvPr id="5" name="内容占位符 33">
            <a:extLst>
              <a:ext uri="{FF2B5EF4-FFF2-40B4-BE49-F238E27FC236}">
                <a16:creationId xmlns:a16="http://schemas.microsoft.com/office/drawing/2014/main" id="{10A4B7C8-96FE-CD33-8CA3-C011B41A8CCD}"/>
              </a:ext>
            </a:extLst>
          </p:cNvPr>
          <p:cNvSpPr txBox="1"/>
          <p:nvPr/>
        </p:nvSpPr>
        <p:spPr>
          <a:xfrm>
            <a:off x="819150" y="1883411"/>
            <a:ext cx="2978550" cy="50006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002060"/>
                </a:solidFill>
                <a:latin typeface="Arial" panose="020B0604020202020204" pitchFamily="34" charset="0"/>
              </a:rPr>
              <a:t>车辆模型参数设置：</a:t>
            </a:r>
          </a:p>
        </p:txBody>
      </p:sp>
      <p:sp>
        <p:nvSpPr>
          <p:cNvPr id="14" name="内容占位符 33">
            <a:extLst>
              <a:ext uri="{FF2B5EF4-FFF2-40B4-BE49-F238E27FC236}">
                <a16:creationId xmlns:a16="http://schemas.microsoft.com/office/drawing/2014/main" id="{6EC77FFB-9234-E8D5-1224-A6D938718EEF}"/>
              </a:ext>
            </a:extLst>
          </p:cNvPr>
          <p:cNvSpPr txBox="1"/>
          <p:nvPr/>
        </p:nvSpPr>
        <p:spPr>
          <a:xfrm>
            <a:off x="942975" y="2319378"/>
            <a:ext cx="4688612" cy="50006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选择车辆双轨模型</a:t>
            </a:r>
          </a:p>
        </p:txBody>
      </p:sp>
      <p:sp>
        <p:nvSpPr>
          <p:cNvPr id="15" name="内容占位符 33">
            <a:extLst>
              <a:ext uri="{FF2B5EF4-FFF2-40B4-BE49-F238E27FC236}">
                <a16:creationId xmlns:a16="http://schemas.microsoft.com/office/drawing/2014/main" id="{88EA4DFB-EE08-E0BF-F42F-9D080030413B}"/>
              </a:ext>
            </a:extLst>
          </p:cNvPr>
          <p:cNvSpPr txBox="1"/>
          <p:nvPr/>
        </p:nvSpPr>
        <p:spPr>
          <a:xfrm>
            <a:off x="942975" y="2755583"/>
            <a:ext cx="5153025" cy="98798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本项目主要关注横向控制，车身三自由度模型中，纵向的车速为直接输入</a:t>
            </a:r>
          </a:p>
        </p:txBody>
      </p:sp>
      <p:pic>
        <p:nvPicPr>
          <p:cNvPr id="9" name="图片 8">
            <a:extLst>
              <a:ext uri="{FF2B5EF4-FFF2-40B4-BE49-F238E27FC236}">
                <a16:creationId xmlns:a16="http://schemas.microsoft.com/office/drawing/2014/main" id="{9B530444-47D4-ACB5-228F-1A4E238A8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9414" y="846774"/>
            <a:ext cx="4198316" cy="6011226"/>
          </a:xfrm>
          <a:prstGeom prst="rect">
            <a:avLst/>
          </a:prstGeom>
        </p:spPr>
      </p:pic>
      <p:sp>
        <p:nvSpPr>
          <p:cNvPr id="6" name="内容占位符 33">
            <a:extLst>
              <a:ext uri="{FF2B5EF4-FFF2-40B4-BE49-F238E27FC236}">
                <a16:creationId xmlns:a16="http://schemas.microsoft.com/office/drawing/2014/main" id="{DC3EF265-26AA-3418-A53F-C49BC323D0ED}"/>
              </a:ext>
            </a:extLst>
          </p:cNvPr>
          <p:cNvSpPr txBox="1"/>
          <p:nvPr/>
        </p:nvSpPr>
        <p:spPr>
          <a:xfrm>
            <a:off x="942975" y="3679706"/>
            <a:ext cx="5153025" cy="98798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运动学转向系统模型类型选择为阿克曼转向关系“</a:t>
            </a:r>
            <a:r>
              <a:rPr lang="en-US" altLang="zh-CN" dirty="0">
                <a:solidFill>
                  <a:srgbClr val="002060"/>
                </a:solidFill>
                <a:latin typeface="Arial" panose="020B0604020202020204" pitchFamily="34" charset="0"/>
              </a:rPr>
              <a:t>Ackerman</a:t>
            </a:r>
            <a:r>
              <a:rPr lang="zh-CN" altLang="en-US" dirty="0">
                <a:solidFill>
                  <a:srgbClr val="002060"/>
                </a:solidFill>
                <a:latin typeface="Arial" panose="020B0604020202020204" pitchFamily="34" charset="0"/>
              </a:rPr>
              <a:t>”</a:t>
            </a:r>
          </a:p>
        </p:txBody>
      </p:sp>
    </p:spTree>
    <p:extLst>
      <p:ext uri="{BB962C8B-B14F-4D97-AF65-F5344CB8AC3E}">
        <p14:creationId xmlns:p14="http://schemas.microsoft.com/office/powerpoint/2010/main" val="190026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53F1A-5C1B-9255-1A36-60A565BBE09D}"/>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3AD08DB0-2990-38D1-60A0-0C64763A417D}"/>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AFD12367-4C7D-B1C8-8A8E-4B9373BC2EF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CC4CF706-1E02-832B-0868-28A9E26B9567}"/>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zh-CN" altLang="en-US" sz="2400" cap="none" dirty="0"/>
              <a:t>车辆模型</a:t>
            </a:r>
          </a:p>
        </p:txBody>
      </p:sp>
      <p:pic>
        <p:nvPicPr>
          <p:cNvPr id="7" name="图片 6">
            <a:extLst>
              <a:ext uri="{FF2B5EF4-FFF2-40B4-BE49-F238E27FC236}">
                <a16:creationId xmlns:a16="http://schemas.microsoft.com/office/drawing/2014/main" id="{7936CF0A-A9A8-AE9D-210B-527C8B984F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9247" y="867674"/>
            <a:ext cx="5374395" cy="5929273"/>
          </a:xfrm>
          <a:prstGeom prst="rect">
            <a:avLst/>
          </a:prstGeom>
        </p:spPr>
      </p:pic>
      <p:sp>
        <p:nvSpPr>
          <p:cNvPr id="12" name="内容占位符 33">
            <a:extLst>
              <a:ext uri="{FF2B5EF4-FFF2-40B4-BE49-F238E27FC236}">
                <a16:creationId xmlns:a16="http://schemas.microsoft.com/office/drawing/2014/main" id="{E2C4B4CE-1FEA-6DC1-5062-25DBBDC31A84}"/>
              </a:ext>
            </a:extLst>
          </p:cNvPr>
          <p:cNvSpPr txBox="1"/>
          <p:nvPr/>
        </p:nvSpPr>
        <p:spPr>
          <a:xfrm>
            <a:off x="819151" y="2383473"/>
            <a:ext cx="4705350" cy="1806495"/>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参数设置中轮距“</a:t>
            </a:r>
            <a:r>
              <a:rPr lang="en-US" altLang="zh-CN" dirty="0">
                <a:solidFill>
                  <a:srgbClr val="002060"/>
                </a:solidFill>
                <a:latin typeface="Arial" panose="020B0604020202020204" pitchFamily="34" charset="0"/>
              </a:rPr>
              <a:t>Track width, </a:t>
            </a:r>
            <a:r>
              <a:rPr lang="en-US" altLang="zh-CN" dirty="0" err="1">
                <a:solidFill>
                  <a:srgbClr val="002060"/>
                </a:solidFill>
                <a:latin typeface="Arial" panose="020B0604020202020204" pitchFamily="34" charset="0"/>
              </a:rPr>
              <a:t>TrckWdth</a:t>
            </a:r>
            <a:r>
              <a:rPr lang="zh-CN" altLang="en-US" dirty="0">
                <a:solidFill>
                  <a:srgbClr val="002060"/>
                </a:solidFill>
                <a:latin typeface="Arial" panose="020B0604020202020204" pitchFamily="34" charset="0"/>
              </a:rPr>
              <a:t>”和轴距“</a:t>
            </a:r>
            <a:r>
              <a:rPr lang="en-US" altLang="zh-CN" dirty="0">
                <a:solidFill>
                  <a:srgbClr val="002060"/>
                </a:solidFill>
                <a:latin typeface="Arial" panose="020B0604020202020204" pitchFamily="34" charset="0"/>
              </a:rPr>
              <a:t>Wheel base, </a:t>
            </a:r>
            <a:r>
              <a:rPr lang="en-US" altLang="zh-CN" dirty="0" err="1">
                <a:solidFill>
                  <a:srgbClr val="002060"/>
                </a:solidFill>
                <a:latin typeface="Arial" panose="020B0604020202020204" pitchFamily="34" charset="0"/>
              </a:rPr>
              <a:t>WhlBase</a:t>
            </a:r>
            <a:r>
              <a:rPr lang="zh-CN" altLang="en-US" dirty="0">
                <a:solidFill>
                  <a:srgbClr val="002060"/>
                </a:solidFill>
                <a:latin typeface="Arial" panose="020B0604020202020204" pitchFamily="34" charset="0"/>
              </a:rPr>
              <a:t>”需要和整车模型中的一致，从而保证转向系统和整车匹配</a:t>
            </a:r>
          </a:p>
        </p:txBody>
      </p:sp>
      <p:sp>
        <p:nvSpPr>
          <p:cNvPr id="13" name="文本框 12">
            <a:extLst>
              <a:ext uri="{FF2B5EF4-FFF2-40B4-BE49-F238E27FC236}">
                <a16:creationId xmlns:a16="http://schemas.microsoft.com/office/drawing/2014/main" id="{0EF31D4F-36D7-E5D4-9F0B-DAC7D398FFE6}"/>
              </a:ext>
            </a:extLst>
          </p:cNvPr>
          <p:cNvSpPr txBox="1"/>
          <p:nvPr>
            <p:custDataLst>
              <p:tags r:id="rId1"/>
            </p:custDataLst>
          </p:nvPr>
        </p:nvSpPr>
        <p:spPr>
          <a:xfrm>
            <a:off x="459669" y="1546981"/>
            <a:ext cx="2671532" cy="369332"/>
          </a:xfrm>
          <a:prstGeom prst="rect">
            <a:avLst/>
          </a:prstGeom>
          <a:noFill/>
        </p:spPr>
        <p:txBody>
          <a:bodyPr wrap="square" rtlCol="0">
            <a:spAutoFit/>
          </a:bodyPr>
          <a:lstStyle/>
          <a:p>
            <a:pPr marL="342900" indent="-342900" algn="l">
              <a:buFont typeface="Wingdings" panose="05000000000000000000" charset="0"/>
              <a:buChar char="Ø"/>
            </a:pPr>
            <a:r>
              <a:rPr lang="zh-CN" altLang="en-US"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三自由度车辆模型</a:t>
            </a:r>
          </a:p>
        </p:txBody>
      </p:sp>
      <p:sp>
        <p:nvSpPr>
          <p:cNvPr id="17" name="内容占位符 33">
            <a:extLst>
              <a:ext uri="{FF2B5EF4-FFF2-40B4-BE49-F238E27FC236}">
                <a16:creationId xmlns:a16="http://schemas.microsoft.com/office/drawing/2014/main" id="{CC647C1F-33ED-3FB8-5C50-64D5ED3AA937}"/>
              </a:ext>
            </a:extLst>
          </p:cNvPr>
          <p:cNvSpPr txBox="1"/>
          <p:nvPr/>
        </p:nvSpPr>
        <p:spPr>
          <a:xfrm>
            <a:off x="819150" y="1883411"/>
            <a:ext cx="2978550" cy="50006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002060"/>
                </a:solidFill>
                <a:latin typeface="Arial" panose="020B0604020202020204" pitchFamily="34" charset="0"/>
              </a:rPr>
              <a:t>车辆模型参数设置：</a:t>
            </a:r>
          </a:p>
        </p:txBody>
      </p:sp>
      <p:sp>
        <p:nvSpPr>
          <p:cNvPr id="18" name="内容占位符 33">
            <a:extLst>
              <a:ext uri="{FF2B5EF4-FFF2-40B4-BE49-F238E27FC236}">
                <a16:creationId xmlns:a16="http://schemas.microsoft.com/office/drawing/2014/main" id="{9CFC1118-914B-91CE-E74B-538B7BB2AE1E}"/>
              </a:ext>
            </a:extLst>
          </p:cNvPr>
          <p:cNvSpPr txBox="1"/>
          <p:nvPr/>
        </p:nvSpPr>
        <p:spPr>
          <a:xfrm>
            <a:off x="819151" y="4178815"/>
            <a:ext cx="4705350" cy="1402835"/>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其中轴距为质心到前后轴距离之和：</a:t>
            </a:r>
            <a:r>
              <a:rPr lang="en-US" altLang="zh-CN" dirty="0" err="1">
                <a:solidFill>
                  <a:srgbClr val="002060"/>
                </a:solidFill>
                <a:latin typeface="Arial" panose="020B0604020202020204" pitchFamily="34" charset="0"/>
              </a:rPr>
              <a:t>WhlBase</a:t>
            </a:r>
            <a:r>
              <a:rPr lang="en-US" altLang="zh-CN" dirty="0">
                <a:solidFill>
                  <a:srgbClr val="002060"/>
                </a:solidFill>
                <a:latin typeface="Arial" panose="020B0604020202020204" pitchFamily="34" charset="0"/>
              </a:rPr>
              <a:t>=</a:t>
            </a:r>
            <a:r>
              <a:rPr lang="en-US" altLang="zh-CN" dirty="0" err="1">
                <a:solidFill>
                  <a:srgbClr val="002060"/>
                </a:solidFill>
                <a:latin typeface="Arial" panose="020B0604020202020204" pitchFamily="34" charset="0"/>
              </a:rPr>
              <a:t>a+b</a:t>
            </a:r>
            <a:r>
              <a:rPr lang="zh-CN" altLang="en-US" dirty="0">
                <a:solidFill>
                  <a:srgbClr val="002060"/>
                </a:solidFill>
                <a:latin typeface="Arial" panose="020B0604020202020204" pitchFamily="34" charset="0"/>
              </a:rPr>
              <a:t>，在本项目中</a:t>
            </a:r>
            <a:r>
              <a:rPr lang="en-US" altLang="zh-CN" dirty="0">
                <a:solidFill>
                  <a:srgbClr val="002060"/>
                </a:solidFill>
                <a:latin typeface="Arial" panose="020B0604020202020204" pitchFamily="34" charset="0"/>
              </a:rPr>
              <a:t>3m = 1.4m + 1.6m</a:t>
            </a:r>
            <a:endParaRPr lang="zh-CN" altLang="en-US" dirty="0">
              <a:solidFill>
                <a:srgbClr val="002060"/>
              </a:solidFill>
              <a:latin typeface="Arial" panose="020B0604020202020204" pitchFamily="34" charset="0"/>
            </a:endParaRPr>
          </a:p>
        </p:txBody>
      </p:sp>
    </p:spTree>
    <p:extLst>
      <p:ext uri="{BB962C8B-B14F-4D97-AF65-F5344CB8AC3E}">
        <p14:creationId xmlns:p14="http://schemas.microsoft.com/office/powerpoint/2010/main" val="268246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ADB4-9FB1-BDBD-314E-B5E949C89458}"/>
            </a:ext>
          </a:extLst>
        </p:cNvPr>
        <p:cNvGrpSpPr/>
        <p:nvPr/>
      </p:nvGrpSpPr>
      <p:grpSpPr>
        <a:xfrm>
          <a:off x="0" y="0"/>
          <a:ext cx="0" cy="0"/>
          <a:chOff x="0" y="0"/>
          <a:chExt cx="0" cy="0"/>
        </a:xfrm>
      </p:grpSpPr>
      <p:sp>
        <p:nvSpPr>
          <p:cNvPr id="9" name="矩形 8">
            <a:extLst>
              <a:ext uri="{FF2B5EF4-FFF2-40B4-BE49-F238E27FC236}">
                <a16:creationId xmlns:a16="http://schemas.microsoft.com/office/drawing/2014/main" id="{CEEE6C3B-4E1A-9C72-4F33-EAADF7B6EA14}"/>
              </a:ext>
            </a:extLst>
          </p:cNvPr>
          <p:cNvSpPr/>
          <p:nvPr/>
        </p:nvSpPr>
        <p:spPr>
          <a:xfrm>
            <a:off x="6586217" y="2094047"/>
            <a:ext cx="5428641" cy="3859078"/>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itle 11">
            <a:extLst>
              <a:ext uri="{FF2B5EF4-FFF2-40B4-BE49-F238E27FC236}">
                <a16:creationId xmlns:a16="http://schemas.microsoft.com/office/drawing/2014/main" id="{CF0F88B5-4991-9184-9982-2097D90A78B0}"/>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1F2CD1FB-931A-DF1E-6963-F48CDEE587D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3F1B76FD-B3D8-E2DD-F059-1C25FBBC8B4A}"/>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5" name="内容占位符 33">
            <a:extLst>
              <a:ext uri="{FF2B5EF4-FFF2-40B4-BE49-F238E27FC236}">
                <a16:creationId xmlns:a16="http://schemas.microsoft.com/office/drawing/2014/main" id="{BD4EE35D-C15A-A2CA-27BE-F9B69901D944}"/>
              </a:ext>
            </a:extLst>
          </p:cNvPr>
          <p:cNvSpPr txBox="1"/>
          <p:nvPr/>
        </p:nvSpPr>
        <p:spPr>
          <a:xfrm>
            <a:off x="872702" y="1599118"/>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控制算法用</a:t>
            </a:r>
            <a:r>
              <a:rPr lang="en-US" altLang="zh-CN" dirty="0">
                <a:solidFill>
                  <a:srgbClr val="002060"/>
                </a:solidFill>
                <a:latin typeface="Arial" panose="020B0604020202020204" pitchFamily="34" charset="0"/>
              </a:rPr>
              <a:t>s-</a:t>
            </a:r>
            <a:r>
              <a:rPr lang="zh-CN" altLang="en-US" dirty="0">
                <a:solidFill>
                  <a:srgbClr val="002060"/>
                </a:solidFill>
                <a:latin typeface="Arial" panose="020B0604020202020204" pitchFamily="34" charset="0"/>
              </a:rPr>
              <a:t>函数进行编写，其主函数为</a:t>
            </a:r>
          </a:p>
        </p:txBody>
      </p:sp>
      <p:sp>
        <p:nvSpPr>
          <p:cNvPr id="8" name="文本框 7">
            <a:extLst>
              <a:ext uri="{FF2B5EF4-FFF2-40B4-BE49-F238E27FC236}">
                <a16:creationId xmlns:a16="http://schemas.microsoft.com/office/drawing/2014/main" id="{965B9F98-BA46-4869-7D7B-EC87DA04FAC0}"/>
              </a:ext>
            </a:extLst>
          </p:cNvPr>
          <p:cNvSpPr txBox="1"/>
          <p:nvPr/>
        </p:nvSpPr>
        <p:spPr>
          <a:xfrm>
            <a:off x="6802244" y="2185326"/>
            <a:ext cx="4996585" cy="3449662"/>
          </a:xfrm>
          <a:prstGeom prst="rect">
            <a:avLst/>
          </a:prstGeom>
          <a:noFill/>
        </p:spPr>
        <p:txBody>
          <a:bodyPr wrap="square">
            <a:spAutoFit/>
          </a:bodyPr>
          <a:lstStyle/>
          <a:p>
            <a:pPr algn="l">
              <a:lnSpc>
                <a:spcPct val="150000"/>
              </a:lnSpc>
            </a:pP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S-function</a:t>
            </a: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（系统函数）是</a:t>
            </a: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Simulink</a:t>
            </a: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中实现自定义模块的核心机制：</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50000"/>
              </a:lnSpc>
            </a:pPr>
            <a:endPar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50000"/>
              </a:lnSpc>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原理：</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通过代码（</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C/MATLAB</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等）定义模块行为，嵌入仿真流程，由</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Simulink</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在计算步长中动态调用。</a:t>
            </a:r>
          </a:p>
          <a:p>
            <a:pPr algn="l">
              <a:lnSpc>
                <a:spcPct val="150000"/>
              </a:lnSpc>
              <a:spcBef>
                <a:spcPts val="300"/>
              </a:spcBef>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核心要素：</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初始化、输出计算、状态更新、终止回调等函数接口。</a:t>
            </a:r>
          </a:p>
          <a:p>
            <a:pPr algn="l">
              <a:lnSpc>
                <a:spcPct val="150000"/>
              </a:lnSpc>
              <a:spcBef>
                <a:spcPts val="300"/>
              </a:spcBef>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应用：</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支持复杂算法、硬件接口或已有代码集成，兼顾灵活性与高效性。</a:t>
            </a:r>
          </a:p>
        </p:txBody>
      </p:sp>
      <p:pic>
        <p:nvPicPr>
          <p:cNvPr id="4" name="图片 3">
            <a:extLst>
              <a:ext uri="{FF2B5EF4-FFF2-40B4-BE49-F238E27FC236}">
                <a16:creationId xmlns:a16="http://schemas.microsoft.com/office/drawing/2014/main" id="{8B7AE6EF-4685-3F44-09F8-E79D1B5095F8}"/>
              </a:ext>
            </a:extLst>
          </p:cNvPr>
          <p:cNvPicPr>
            <a:picLocks noChangeAspect="1"/>
          </p:cNvPicPr>
          <p:nvPr/>
        </p:nvPicPr>
        <p:blipFill>
          <a:blip r:embed="rId5"/>
          <a:stretch>
            <a:fillRect/>
          </a:stretch>
        </p:blipFill>
        <p:spPr>
          <a:xfrm>
            <a:off x="872702" y="2123541"/>
            <a:ext cx="5544324" cy="3829584"/>
          </a:xfrm>
          <a:prstGeom prst="rect">
            <a:avLst/>
          </a:prstGeom>
        </p:spPr>
      </p:pic>
    </p:spTree>
    <p:extLst>
      <p:ext uri="{BB962C8B-B14F-4D97-AF65-F5344CB8AC3E}">
        <p14:creationId xmlns:p14="http://schemas.microsoft.com/office/powerpoint/2010/main" val="260458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1E3AB-5920-5C03-B674-AA3CEF1543A1}"/>
            </a:ext>
          </a:extLst>
        </p:cNvPr>
        <p:cNvGrpSpPr/>
        <p:nvPr/>
      </p:nvGrpSpPr>
      <p:grpSpPr>
        <a:xfrm>
          <a:off x="0" y="0"/>
          <a:ext cx="0" cy="0"/>
          <a:chOff x="0" y="0"/>
          <a:chExt cx="0" cy="0"/>
        </a:xfrm>
      </p:grpSpPr>
      <p:sp>
        <p:nvSpPr>
          <p:cNvPr id="9" name="矩形 8">
            <a:extLst>
              <a:ext uri="{FF2B5EF4-FFF2-40B4-BE49-F238E27FC236}">
                <a16:creationId xmlns:a16="http://schemas.microsoft.com/office/drawing/2014/main" id="{CB0C9BAC-F5BC-1F47-BF78-7668AC08CE44}"/>
              </a:ext>
            </a:extLst>
          </p:cNvPr>
          <p:cNvSpPr/>
          <p:nvPr/>
        </p:nvSpPr>
        <p:spPr>
          <a:xfrm>
            <a:off x="6586217" y="2094047"/>
            <a:ext cx="5428641" cy="3859078"/>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itle 11">
            <a:extLst>
              <a:ext uri="{FF2B5EF4-FFF2-40B4-BE49-F238E27FC236}">
                <a16:creationId xmlns:a16="http://schemas.microsoft.com/office/drawing/2014/main" id="{1550D6C8-8D2A-E2F8-CA9E-6AEAAC59D83C}"/>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4D64A842-E1C4-732D-CA80-57BE32B7480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AEC0D703-DD36-1E54-54F2-C975C8E8DC96}"/>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5" name="内容占位符 33">
            <a:extLst>
              <a:ext uri="{FF2B5EF4-FFF2-40B4-BE49-F238E27FC236}">
                <a16:creationId xmlns:a16="http://schemas.microsoft.com/office/drawing/2014/main" id="{4D91D562-B1BA-2B81-A3F1-E9E383913975}"/>
              </a:ext>
            </a:extLst>
          </p:cNvPr>
          <p:cNvSpPr txBox="1"/>
          <p:nvPr/>
        </p:nvSpPr>
        <p:spPr>
          <a:xfrm>
            <a:off x="872702" y="1599118"/>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控制算法用</a:t>
            </a:r>
            <a:r>
              <a:rPr lang="en-US" altLang="zh-CN" dirty="0">
                <a:solidFill>
                  <a:srgbClr val="002060"/>
                </a:solidFill>
                <a:latin typeface="Arial" panose="020B0604020202020204" pitchFamily="34" charset="0"/>
              </a:rPr>
              <a:t>s-</a:t>
            </a:r>
            <a:r>
              <a:rPr lang="zh-CN" altLang="en-US" dirty="0">
                <a:solidFill>
                  <a:srgbClr val="002060"/>
                </a:solidFill>
                <a:latin typeface="Arial" panose="020B0604020202020204" pitchFamily="34" charset="0"/>
              </a:rPr>
              <a:t>函数进行编写，其主函数为</a:t>
            </a:r>
          </a:p>
        </p:txBody>
      </p:sp>
      <p:sp>
        <p:nvSpPr>
          <p:cNvPr id="8" name="文本框 7">
            <a:extLst>
              <a:ext uri="{FF2B5EF4-FFF2-40B4-BE49-F238E27FC236}">
                <a16:creationId xmlns:a16="http://schemas.microsoft.com/office/drawing/2014/main" id="{28730B87-E44E-E2BA-6923-9F035D65569F}"/>
              </a:ext>
            </a:extLst>
          </p:cNvPr>
          <p:cNvSpPr txBox="1"/>
          <p:nvPr/>
        </p:nvSpPr>
        <p:spPr>
          <a:xfrm>
            <a:off x="6755409" y="2094047"/>
            <a:ext cx="4996585" cy="4110741"/>
          </a:xfrm>
          <a:prstGeom prst="rect">
            <a:avLst/>
          </a:prstGeom>
          <a:noFill/>
        </p:spPr>
        <p:txBody>
          <a:bodyPr wrap="square">
            <a:spAutoFit/>
          </a:bodyPr>
          <a:lstStyle/>
          <a:p>
            <a:pPr algn="l">
              <a:lnSpc>
                <a:spcPct val="150000"/>
              </a:lnSpc>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其中：</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”为时间，“</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”为迭代的状态变量，“</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”为系统的输入，“</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sys</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”为每个函数返回的变量，在不同的模块中返回的值不同</a:t>
            </a:r>
            <a:endPar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mdlInitializeSizes</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”为初始化函数</a:t>
            </a:r>
            <a:endPar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mdlDerivatives</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t,x,u</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”为微分迭代函数，“</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sys</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”在该模块中返回的是状态变量的导数，用以建模微分方程关系</a:t>
            </a:r>
            <a:endPar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mdlOutputs</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t,x,u</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”输出函数，“</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sys</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”在该模块中返回的是输出</a:t>
            </a:r>
            <a:endPar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50000"/>
              </a:lnSpc>
            </a:pP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2BC496E8-1DA4-4442-07A8-6054F5F78A9E}"/>
              </a:ext>
            </a:extLst>
          </p:cNvPr>
          <p:cNvPicPr>
            <a:picLocks noChangeAspect="1"/>
          </p:cNvPicPr>
          <p:nvPr/>
        </p:nvPicPr>
        <p:blipFill>
          <a:blip r:embed="rId5"/>
          <a:stretch>
            <a:fillRect/>
          </a:stretch>
        </p:blipFill>
        <p:spPr>
          <a:xfrm>
            <a:off x="872702" y="2123541"/>
            <a:ext cx="5544324" cy="3829584"/>
          </a:xfrm>
          <a:prstGeom prst="rect">
            <a:avLst/>
          </a:prstGeom>
        </p:spPr>
      </p:pic>
    </p:spTree>
    <p:extLst>
      <p:ext uri="{BB962C8B-B14F-4D97-AF65-F5344CB8AC3E}">
        <p14:creationId xmlns:p14="http://schemas.microsoft.com/office/powerpoint/2010/main" val="1580919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7EDDA-2EBF-3191-A40A-00B30D6B1A85}"/>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CB5F4098-42B6-524A-DB0E-1D1C18D3E1F9}"/>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C5884BB5-F5CE-D36B-237D-CD276156B27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318CD0E8-B889-BEAF-5A5B-027AB67ADAA9}"/>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4" name="内容占位符 33">
            <a:extLst>
              <a:ext uri="{FF2B5EF4-FFF2-40B4-BE49-F238E27FC236}">
                <a16:creationId xmlns:a16="http://schemas.microsoft.com/office/drawing/2014/main" id="{057FDD51-39B1-CE55-E793-E67B96665014}"/>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初始化函数</a:t>
            </a:r>
          </a:p>
        </p:txBody>
      </p:sp>
      <p:pic>
        <p:nvPicPr>
          <p:cNvPr id="5" name="图片 4">
            <a:extLst>
              <a:ext uri="{FF2B5EF4-FFF2-40B4-BE49-F238E27FC236}">
                <a16:creationId xmlns:a16="http://schemas.microsoft.com/office/drawing/2014/main" id="{80582EBE-5394-14B2-434A-1977CA2C0063}"/>
              </a:ext>
            </a:extLst>
          </p:cNvPr>
          <p:cNvPicPr>
            <a:picLocks noChangeAspect="1"/>
          </p:cNvPicPr>
          <p:nvPr/>
        </p:nvPicPr>
        <p:blipFill>
          <a:blip r:embed="rId5"/>
          <a:stretch>
            <a:fillRect/>
          </a:stretch>
        </p:blipFill>
        <p:spPr>
          <a:xfrm>
            <a:off x="1028317" y="2333395"/>
            <a:ext cx="5487166" cy="3296110"/>
          </a:xfrm>
          <a:prstGeom prst="rect">
            <a:avLst/>
          </a:prstGeom>
        </p:spPr>
      </p:pic>
      <p:sp>
        <p:nvSpPr>
          <p:cNvPr id="6" name="内容占位符 33">
            <a:extLst>
              <a:ext uri="{FF2B5EF4-FFF2-40B4-BE49-F238E27FC236}">
                <a16:creationId xmlns:a16="http://schemas.microsoft.com/office/drawing/2014/main" id="{D2EC8AB5-FEA8-6984-5117-CF54B9D02505}"/>
              </a:ext>
            </a:extLst>
          </p:cNvPr>
          <p:cNvSpPr txBox="1"/>
          <p:nvPr/>
        </p:nvSpPr>
        <p:spPr>
          <a:xfrm>
            <a:off x="6629015" y="2162175"/>
            <a:ext cx="4565782"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对系统输入输出参数个数等进行设置</a:t>
            </a:r>
          </a:p>
        </p:txBody>
      </p:sp>
      <p:sp>
        <p:nvSpPr>
          <p:cNvPr id="8" name="内容占位符 33">
            <a:extLst>
              <a:ext uri="{FF2B5EF4-FFF2-40B4-BE49-F238E27FC236}">
                <a16:creationId xmlns:a16="http://schemas.microsoft.com/office/drawing/2014/main" id="{71112CAF-FC6F-3B4F-FCB5-A193F8742A28}"/>
              </a:ext>
            </a:extLst>
          </p:cNvPr>
          <p:cNvSpPr txBox="1"/>
          <p:nvPr/>
        </p:nvSpPr>
        <p:spPr>
          <a:xfrm>
            <a:off x="6629016" y="2689696"/>
            <a:ext cx="4829560"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a:t>
            </a:r>
            <a:r>
              <a:rPr lang="en-US" altLang="zh-CN" dirty="0" err="1">
                <a:solidFill>
                  <a:srgbClr val="002060"/>
                </a:solidFill>
                <a:latin typeface="Arial" panose="020B0604020202020204" pitchFamily="34" charset="0"/>
              </a:rPr>
              <a:t>sizes.NumOutputs</a:t>
            </a:r>
            <a:r>
              <a:rPr lang="zh-CN" altLang="en-US" dirty="0">
                <a:solidFill>
                  <a:srgbClr val="002060"/>
                </a:solidFill>
                <a:latin typeface="Arial" panose="020B0604020202020204" pitchFamily="34" charset="0"/>
              </a:rPr>
              <a:t> ”表示输出变量个数</a:t>
            </a:r>
          </a:p>
        </p:txBody>
      </p:sp>
      <p:sp>
        <p:nvSpPr>
          <p:cNvPr id="9" name="内容占位符 33">
            <a:extLst>
              <a:ext uri="{FF2B5EF4-FFF2-40B4-BE49-F238E27FC236}">
                <a16:creationId xmlns:a16="http://schemas.microsoft.com/office/drawing/2014/main" id="{CAB2B28D-B109-A3AA-C97B-0C8FBD283997}"/>
              </a:ext>
            </a:extLst>
          </p:cNvPr>
          <p:cNvSpPr txBox="1"/>
          <p:nvPr/>
        </p:nvSpPr>
        <p:spPr>
          <a:xfrm>
            <a:off x="6629015" y="3217217"/>
            <a:ext cx="4829560"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a:t>
            </a:r>
            <a:r>
              <a:rPr lang="en-US" altLang="zh-CN" dirty="0" err="1">
                <a:solidFill>
                  <a:srgbClr val="002060"/>
                </a:solidFill>
                <a:latin typeface="Arial" panose="020B0604020202020204" pitchFamily="34" charset="0"/>
              </a:rPr>
              <a:t>sizes.NumInputs</a:t>
            </a:r>
            <a:r>
              <a:rPr lang="zh-CN" altLang="en-US" dirty="0">
                <a:solidFill>
                  <a:srgbClr val="002060"/>
                </a:solidFill>
                <a:latin typeface="Arial" panose="020B0604020202020204" pitchFamily="34" charset="0"/>
              </a:rPr>
              <a:t>”表示输入变量个数</a:t>
            </a:r>
          </a:p>
        </p:txBody>
      </p:sp>
      <p:sp>
        <p:nvSpPr>
          <p:cNvPr id="14" name="内容占位符 33">
            <a:extLst>
              <a:ext uri="{FF2B5EF4-FFF2-40B4-BE49-F238E27FC236}">
                <a16:creationId xmlns:a16="http://schemas.microsoft.com/office/drawing/2014/main" id="{AD6ADEC8-978D-3521-8C6C-0EF544EC6A1A}"/>
              </a:ext>
            </a:extLst>
          </p:cNvPr>
          <p:cNvSpPr txBox="1"/>
          <p:nvPr/>
        </p:nvSpPr>
        <p:spPr>
          <a:xfrm>
            <a:off x="6629015" y="3744737"/>
            <a:ext cx="4829560" cy="2386306"/>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 </a:t>
            </a:r>
            <a:r>
              <a:rPr lang="en-US" altLang="zh-CN" dirty="0" err="1">
                <a:solidFill>
                  <a:srgbClr val="002060"/>
                </a:solidFill>
                <a:latin typeface="Arial" panose="020B0604020202020204" pitchFamily="34" charset="0"/>
              </a:rPr>
              <a:t>sizes.NumContStates</a:t>
            </a:r>
            <a:r>
              <a:rPr lang="zh-CN" altLang="en-US" dirty="0">
                <a:solidFill>
                  <a:srgbClr val="002060"/>
                </a:solidFill>
                <a:latin typeface="Arial" panose="020B0604020202020204" pitchFamily="34" charset="0"/>
              </a:rPr>
              <a:t> ”和“ </a:t>
            </a:r>
            <a:r>
              <a:rPr lang="en-US" altLang="zh-CN" dirty="0" err="1">
                <a:solidFill>
                  <a:srgbClr val="002060"/>
                </a:solidFill>
                <a:latin typeface="Arial" panose="020B0604020202020204" pitchFamily="34" charset="0"/>
              </a:rPr>
              <a:t>sizes.NumDiscStates</a:t>
            </a:r>
            <a:r>
              <a:rPr lang="zh-CN" altLang="en-US" dirty="0">
                <a:solidFill>
                  <a:srgbClr val="002060"/>
                </a:solidFill>
                <a:latin typeface="Arial" panose="020B0604020202020204" pitchFamily="34" charset="0"/>
              </a:rPr>
              <a:t> ”分别表示连续和离散状态变量个数，</a:t>
            </a: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控制器求解过程中不涉及微分状态的迭代过程因此为</a:t>
            </a:r>
            <a:r>
              <a:rPr lang="en-US" altLang="zh-CN" dirty="0">
                <a:solidFill>
                  <a:srgbClr val="002060"/>
                </a:solidFill>
                <a:latin typeface="Arial" panose="020B0604020202020204" pitchFamily="34" charset="0"/>
              </a:rPr>
              <a:t>0</a:t>
            </a:r>
            <a:endParaRPr lang="zh-CN" altLang="en-US" dirty="0">
              <a:solidFill>
                <a:srgbClr val="002060"/>
              </a:solidFill>
              <a:latin typeface="Arial" panose="020B0604020202020204" pitchFamily="34" charset="0"/>
            </a:endParaRPr>
          </a:p>
        </p:txBody>
      </p:sp>
    </p:spTree>
    <p:extLst>
      <p:ext uri="{BB962C8B-B14F-4D97-AF65-F5344CB8AC3E}">
        <p14:creationId xmlns:p14="http://schemas.microsoft.com/office/powerpoint/2010/main" val="1175162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EC750-A99A-3658-C92F-B6FDE8BF4232}"/>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A6BAC2D3-921D-C061-4F7D-8B0EADD83844}"/>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6289CAB9-C529-2CB8-D546-3FEAA9691C5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187A8AD3-80B9-D36F-0FE0-32369A3F1255}"/>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pic>
        <p:nvPicPr>
          <p:cNvPr id="4" name="图片 3">
            <a:extLst>
              <a:ext uri="{FF2B5EF4-FFF2-40B4-BE49-F238E27FC236}">
                <a16:creationId xmlns:a16="http://schemas.microsoft.com/office/drawing/2014/main" id="{17BF52DB-87F1-12C5-62FC-BBAC68333ED5}"/>
              </a:ext>
            </a:extLst>
          </p:cNvPr>
          <p:cNvPicPr>
            <a:picLocks noChangeAspect="1"/>
          </p:cNvPicPr>
          <p:nvPr/>
        </p:nvPicPr>
        <p:blipFill>
          <a:blip r:embed="rId5"/>
          <a:stretch>
            <a:fillRect/>
          </a:stretch>
        </p:blipFill>
        <p:spPr>
          <a:xfrm>
            <a:off x="872703" y="2261897"/>
            <a:ext cx="5487166" cy="3572374"/>
          </a:xfrm>
          <a:prstGeom prst="rect">
            <a:avLst/>
          </a:prstGeom>
        </p:spPr>
      </p:pic>
      <p:sp>
        <p:nvSpPr>
          <p:cNvPr id="7" name="内容占位符 33">
            <a:extLst>
              <a:ext uri="{FF2B5EF4-FFF2-40B4-BE49-F238E27FC236}">
                <a16:creationId xmlns:a16="http://schemas.microsoft.com/office/drawing/2014/main" id="{8C160F87-71D3-141A-6296-46C2674D2576}"/>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初始化函数</a:t>
            </a:r>
          </a:p>
        </p:txBody>
      </p:sp>
      <p:sp>
        <p:nvSpPr>
          <p:cNvPr id="10" name="内容占位符 33">
            <a:extLst>
              <a:ext uri="{FF2B5EF4-FFF2-40B4-BE49-F238E27FC236}">
                <a16:creationId xmlns:a16="http://schemas.microsoft.com/office/drawing/2014/main" id="{2071FC3A-E35F-D41D-2AC8-001C4982B0CD}"/>
              </a:ext>
            </a:extLst>
          </p:cNvPr>
          <p:cNvSpPr txBox="1"/>
          <p:nvPr/>
        </p:nvSpPr>
        <p:spPr>
          <a:xfrm>
            <a:off x="6629015" y="2162174"/>
            <a:ext cx="5096260" cy="2162175"/>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除标准初始化格式外，本算法为避免每次求解</a:t>
            </a: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反复解算轨迹曲率，理论航向角等数据，在初始化函数中一次性算完，并保存为</a:t>
            </a:r>
            <a:r>
              <a:rPr lang="en-US" altLang="zh-CN" dirty="0">
                <a:solidFill>
                  <a:srgbClr val="002060"/>
                </a:solidFill>
                <a:latin typeface="Arial" panose="020B0604020202020204" pitchFamily="34" charset="0"/>
              </a:rPr>
              <a:t>`</a:t>
            </a:r>
            <a:r>
              <a:rPr lang="en-US" altLang="zh-CN" dirty="0" err="1">
                <a:solidFill>
                  <a:srgbClr val="002060"/>
                </a:solidFill>
                <a:latin typeface="Arial" panose="020B0604020202020204" pitchFamily="34" charset="0"/>
              </a:rPr>
              <a:t>reference_processed.mat</a:t>
            </a:r>
            <a:r>
              <a:rPr lang="en-US" altLang="zh-CN" dirty="0">
                <a:solidFill>
                  <a:srgbClr val="002060"/>
                </a:solidFill>
                <a:latin typeface="Arial" panose="020B0604020202020204" pitchFamily="34" charset="0"/>
              </a:rPr>
              <a:t>`</a:t>
            </a:r>
            <a:r>
              <a:rPr lang="zh-CN" altLang="en-US" dirty="0">
                <a:solidFill>
                  <a:srgbClr val="002060"/>
                </a:solidFill>
                <a:latin typeface="Arial" panose="020B0604020202020204" pitchFamily="34" charset="0"/>
              </a:rPr>
              <a:t>文件，后续使用时只需要调用并插值即可</a:t>
            </a:r>
          </a:p>
        </p:txBody>
      </p:sp>
      <p:sp>
        <p:nvSpPr>
          <p:cNvPr id="11" name="内容占位符 33">
            <a:extLst>
              <a:ext uri="{FF2B5EF4-FFF2-40B4-BE49-F238E27FC236}">
                <a16:creationId xmlns:a16="http://schemas.microsoft.com/office/drawing/2014/main" id="{C8552630-EE41-B026-103E-400983D2BBF2}"/>
              </a:ext>
            </a:extLst>
          </p:cNvPr>
          <p:cNvSpPr txBox="1"/>
          <p:nvPr/>
        </p:nvSpPr>
        <p:spPr>
          <a:xfrm>
            <a:off x="6629015" y="4400549"/>
            <a:ext cx="5096260" cy="672303"/>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曲率计算公式为</a:t>
            </a:r>
            <a:r>
              <a:rPr lang="en-US" altLang="zh-CN" dirty="0">
                <a:solidFill>
                  <a:srgbClr val="002060"/>
                </a:solidFill>
                <a:latin typeface="Arial" panose="020B0604020202020204" pitchFamily="34" charset="0"/>
              </a:rPr>
              <a:t>(</a:t>
            </a:r>
            <a:r>
              <a:rPr lang="zh-CN" altLang="en-US" dirty="0">
                <a:solidFill>
                  <a:srgbClr val="002060"/>
                </a:solidFill>
                <a:latin typeface="Arial" panose="020B0604020202020204" pitchFamily="34" charset="0"/>
              </a:rPr>
              <a:t>正负用以区分弯曲的反方向</a:t>
            </a:r>
            <a:r>
              <a:rPr lang="en-US" altLang="zh-CN" dirty="0">
                <a:solidFill>
                  <a:srgbClr val="002060"/>
                </a:solidFill>
                <a:latin typeface="Arial" panose="020B0604020202020204" pitchFamily="34" charset="0"/>
              </a:rPr>
              <a:t>)</a:t>
            </a:r>
            <a:endParaRPr lang="zh-CN" altLang="en-US" dirty="0">
              <a:solidFill>
                <a:srgbClr val="002060"/>
              </a:solidFill>
              <a:latin typeface="Arial" panose="020B0604020202020204" pitchFamily="34" charset="0"/>
            </a:endParaRPr>
          </a:p>
        </p:txBody>
      </p:sp>
      <p:pic>
        <p:nvPicPr>
          <p:cNvPr id="12" name="图片 11">
            <a:extLst>
              <a:ext uri="{FF2B5EF4-FFF2-40B4-BE49-F238E27FC236}">
                <a16:creationId xmlns:a16="http://schemas.microsoft.com/office/drawing/2014/main" id="{72CE2941-BDC0-25B4-A43B-F37419612AD1}"/>
              </a:ext>
            </a:extLst>
          </p:cNvPr>
          <p:cNvPicPr>
            <a:picLocks noChangeAspect="1"/>
          </p:cNvPicPr>
          <p:nvPr/>
        </p:nvPicPr>
        <p:blipFill>
          <a:blip r:embed="rId6"/>
          <a:stretch>
            <a:fillRect/>
          </a:stretch>
        </p:blipFill>
        <p:spPr>
          <a:xfrm>
            <a:off x="7914906" y="4996652"/>
            <a:ext cx="2524477" cy="819264"/>
          </a:xfrm>
          <a:prstGeom prst="rect">
            <a:avLst/>
          </a:prstGeom>
        </p:spPr>
      </p:pic>
    </p:spTree>
    <p:extLst>
      <p:ext uri="{BB962C8B-B14F-4D97-AF65-F5344CB8AC3E}">
        <p14:creationId xmlns:p14="http://schemas.microsoft.com/office/powerpoint/2010/main" val="249013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13">
            <a:extLst>
              <a:ext uri="{FF2B5EF4-FFF2-40B4-BE49-F238E27FC236}">
                <a16:creationId xmlns:a16="http://schemas.microsoft.com/office/drawing/2014/main" id="{6E4A9CD0-D056-4106-9203-2C13967A7903}"/>
              </a:ext>
            </a:extLst>
          </p:cNvPr>
          <p:cNvSpPr txBox="1">
            <a:spLocks noChangeArrowheads="1"/>
          </p:cNvSpPr>
          <p:nvPr/>
        </p:nvSpPr>
        <p:spPr bwMode="auto">
          <a:xfrm>
            <a:off x="3314378" y="1871230"/>
            <a:ext cx="5563244" cy="509881"/>
          </a:xfrm>
          <a:prstGeom prst="rect">
            <a:avLst/>
          </a:prstGeom>
          <a:solidFill>
            <a:srgbClr val="002060"/>
          </a:solidFill>
          <a:ln w="28575">
            <a:solidFill>
              <a:schemeClr val="tx2">
                <a:lumMod val="60000"/>
                <a:lumOff val="40000"/>
              </a:schemeClr>
            </a:solidFill>
            <a:miter lim="800000"/>
          </a:ln>
        </p:spPr>
        <p:txBody>
          <a:bodyPr wrap="square" lIns="78230" tIns="39115" rIns="78230" bIns="39115">
            <a:spAutoFit/>
          </a:bodyPr>
          <a:lstStyle>
            <a:defPPr>
              <a:defRPr lang="en-US"/>
            </a:defPPr>
            <a:lvl1pPr algn="ctr">
              <a:spcBef>
                <a:spcPct val="50000"/>
              </a:spcBef>
              <a:defRPr sz="2800" b="1">
                <a:solidFill>
                  <a:schemeClr val="bg1"/>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r>
              <a:rPr lang="zh-CN" altLang="en-US" dirty="0"/>
              <a:t>横向控制典型方法</a:t>
            </a:r>
          </a:p>
        </p:txBody>
      </p:sp>
      <p:pic>
        <p:nvPicPr>
          <p:cNvPr id="3" name="图形 2">
            <a:extLst>
              <a:ext uri="{FF2B5EF4-FFF2-40B4-BE49-F238E27FC236}">
                <a16:creationId xmlns:a16="http://schemas.microsoft.com/office/drawing/2014/main" id="{B32FAA7B-A3C9-9391-0F99-04E91A7EA65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6" name="Text Box 13">
            <a:extLst>
              <a:ext uri="{FF2B5EF4-FFF2-40B4-BE49-F238E27FC236}">
                <a16:creationId xmlns:a16="http://schemas.microsoft.com/office/drawing/2014/main" id="{5DD57496-4D45-4D65-A342-109DD77E6B07}"/>
              </a:ext>
            </a:extLst>
          </p:cNvPr>
          <p:cNvSpPr txBox="1">
            <a:spLocks noChangeArrowheads="1"/>
          </p:cNvSpPr>
          <p:nvPr/>
        </p:nvSpPr>
        <p:spPr bwMode="auto">
          <a:xfrm>
            <a:off x="3314378" y="2924862"/>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示例模型介绍</a:t>
            </a:r>
          </a:p>
        </p:txBody>
      </p:sp>
      <p:sp>
        <p:nvSpPr>
          <p:cNvPr id="4" name="Text Box 13">
            <a:extLst>
              <a:ext uri="{FF2B5EF4-FFF2-40B4-BE49-F238E27FC236}">
                <a16:creationId xmlns:a16="http://schemas.microsoft.com/office/drawing/2014/main" id="{34FB3C67-B5A8-E9BF-0001-D48B2F53DA1C}"/>
              </a:ext>
            </a:extLst>
          </p:cNvPr>
          <p:cNvSpPr txBox="1">
            <a:spLocks noChangeArrowheads="1"/>
          </p:cNvSpPr>
          <p:nvPr/>
        </p:nvSpPr>
        <p:spPr bwMode="auto">
          <a:xfrm>
            <a:off x="3314378" y="3978494"/>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代码解析</a:t>
            </a:r>
          </a:p>
        </p:txBody>
      </p:sp>
      <p:sp>
        <p:nvSpPr>
          <p:cNvPr id="5" name="Text Box 13">
            <a:extLst>
              <a:ext uri="{FF2B5EF4-FFF2-40B4-BE49-F238E27FC236}">
                <a16:creationId xmlns:a16="http://schemas.microsoft.com/office/drawing/2014/main" id="{0B9EBCB8-74DD-8B01-2A8A-153FDEF7D93F}"/>
              </a:ext>
            </a:extLst>
          </p:cNvPr>
          <p:cNvSpPr txBox="1">
            <a:spLocks noChangeArrowheads="1"/>
          </p:cNvSpPr>
          <p:nvPr/>
        </p:nvSpPr>
        <p:spPr bwMode="auto">
          <a:xfrm>
            <a:off x="3314378" y="5032126"/>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课后实践</a:t>
            </a:r>
          </a:p>
        </p:txBody>
      </p:sp>
    </p:spTree>
    <p:extLst>
      <p:ext uri="{BB962C8B-B14F-4D97-AF65-F5344CB8AC3E}">
        <p14:creationId xmlns:p14="http://schemas.microsoft.com/office/powerpoint/2010/main" val="193568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20D7B-950F-62D8-3BBC-5777DD05CB48}"/>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A7125A1B-39A3-50C6-169E-56C5D85BB7E0}"/>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3C521D2D-19BB-48DE-A10A-726CAF1CD02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11C5F83C-1A06-40D9-F0D1-398A69AE9B93}"/>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33A58C43-2E41-7495-84E9-96C01F6399F1}"/>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初始化函数</a:t>
            </a:r>
          </a:p>
        </p:txBody>
      </p:sp>
      <p:sp>
        <p:nvSpPr>
          <p:cNvPr id="10" name="内容占位符 33">
            <a:extLst>
              <a:ext uri="{FF2B5EF4-FFF2-40B4-BE49-F238E27FC236}">
                <a16:creationId xmlns:a16="http://schemas.microsoft.com/office/drawing/2014/main" id="{4EF5F328-C5C1-C629-AD55-62A2029358E3}"/>
              </a:ext>
            </a:extLst>
          </p:cNvPr>
          <p:cNvSpPr txBox="1"/>
          <p:nvPr/>
        </p:nvSpPr>
        <p:spPr>
          <a:xfrm>
            <a:off x="6629015" y="2262606"/>
            <a:ext cx="5096260" cy="572583"/>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参考横摆角计算公式为</a:t>
            </a:r>
          </a:p>
        </p:txBody>
      </p:sp>
      <p:pic>
        <p:nvPicPr>
          <p:cNvPr id="5" name="图片 4">
            <a:extLst>
              <a:ext uri="{FF2B5EF4-FFF2-40B4-BE49-F238E27FC236}">
                <a16:creationId xmlns:a16="http://schemas.microsoft.com/office/drawing/2014/main" id="{5FC66E5D-4C4D-8F12-00AA-ABBA9B6A9CB9}"/>
              </a:ext>
            </a:extLst>
          </p:cNvPr>
          <p:cNvPicPr>
            <a:picLocks noChangeAspect="1"/>
          </p:cNvPicPr>
          <p:nvPr/>
        </p:nvPicPr>
        <p:blipFill>
          <a:blip r:embed="rId5"/>
          <a:stretch>
            <a:fillRect/>
          </a:stretch>
        </p:blipFill>
        <p:spPr>
          <a:xfrm>
            <a:off x="872703" y="2262606"/>
            <a:ext cx="5601482" cy="3477110"/>
          </a:xfrm>
          <a:prstGeom prst="rect">
            <a:avLst/>
          </a:prstGeom>
        </p:spPr>
      </p:pic>
      <p:pic>
        <p:nvPicPr>
          <p:cNvPr id="6" name="图片 5">
            <a:extLst>
              <a:ext uri="{FF2B5EF4-FFF2-40B4-BE49-F238E27FC236}">
                <a16:creationId xmlns:a16="http://schemas.microsoft.com/office/drawing/2014/main" id="{FD57E905-AEFE-4BE9-54DA-E26B8A0ED0B0}"/>
              </a:ext>
            </a:extLst>
          </p:cNvPr>
          <p:cNvPicPr>
            <a:picLocks noChangeAspect="1"/>
          </p:cNvPicPr>
          <p:nvPr/>
        </p:nvPicPr>
        <p:blipFill>
          <a:blip r:embed="rId6"/>
          <a:stretch>
            <a:fillRect/>
          </a:stretch>
        </p:blipFill>
        <p:spPr>
          <a:xfrm>
            <a:off x="7524326" y="2898974"/>
            <a:ext cx="3305636" cy="781159"/>
          </a:xfrm>
          <a:prstGeom prst="rect">
            <a:avLst/>
          </a:prstGeom>
        </p:spPr>
      </p:pic>
      <p:sp>
        <p:nvSpPr>
          <p:cNvPr id="8" name="内容占位符 33">
            <a:extLst>
              <a:ext uri="{FF2B5EF4-FFF2-40B4-BE49-F238E27FC236}">
                <a16:creationId xmlns:a16="http://schemas.microsoft.com/office/drawing/2014/main" id="{4D7BD99D-7221-FACE-820C-AAA87E987905}"/>
              </a:ext>
            </a:extLst>
          </p:cNvPr>
          <p:cNvSpPr txBox="1"/>
          <p:nvPr/>
        </p:nvSpPr>
        <p:spPr>
          <a:xfrm>
            <a:off x="6629015" y="4123244"/>
            <a:ext cx="5096260" cy="572583"/>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参考车速计算公式为</a:t>
            </a:r>
          </a:p>
        </p:txBody>
      </p:sp>
      <p:pic>
        <p:nvPicPr>
          <p:cNvPr id="9" name="图片 8">
            <a:extLst>
              <a:ext uri="{FF2B5EF4-FFF2-40B4-BE49-F238E27FC236}">
                <a16:creationId xmlns:a16="http://schemas.microsoft.com/office/drawing/2014/main" id="{F0300C4D-DBB0-60F2-EF12-1E5944E553DB}"/>
              </a:ext>
            </a:extLst>
          </p:cNvPr>
          <p:cNvPicPr>
            <a:picLocks noChangeAspect="1"/>
          </p:cNvPicPr>
          <p:nvPr/>
        </p:nvPicPr>
        <p:blipFill>
          <a:blip r:embed="rId7"/>
          <a:stretch>
            <a:fillRect/>
          </a:stretch>
        </p:blipFill>
        <p:spPr>
          <a:xfrm>
            <a:off x="6738404" y="4808343"/>
            <a:ext cx="4877481" cy="809738"/>
          </a:xfrm>
          <a:prstGeom prst="rect">
            <a:avLst/>
          </a:prstGeom>
        </p:spPr>
      </p:pic>
    </p:spTree>
    <p:extLst>
      <p:ext uri="{BB962C8B-B14F-4D97-AF65-F5344CB8AC3E}">
        <p14:creationId xmlns:p14="http://schemas.microsoft.com/office/powerpoint/2010/main" val="2753265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9D885-DFF2-E7FA-741D-76444A4408A1}"/>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46A057A6-2437-AA66-45A1-90C216337893}"/>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DE07E354-B5B0-5691-6F97-127E652F83C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4BBA0C99-AA0B-595B-F59A-106814B2EA47}"/>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AB192F6B-F056-E256-5CE2-6A0EC8437658}"/>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迭代函数</a:t>
            </a:r>
          </a:p>
        </p:txBody>
      </p:sp>
      <p:sp>
        <p:nvSpPr>
          <p:cNvPr id="10" name="内容占位符 33">
            <a:extLst>
              <a:ext uri="{FF2B5EF4-FFF2-40B4-BE49-F238E27FC236}">
                <a16:creationId xmlns:a16="http://schemas.microsoft.com/office/drawing/2014/main" id="{5EF67A41-31D0-2527-0A54-79736127A34B}"/>
              </a:ext>
            </a:extLst>
          </p:cNvPr>
          <p:cNvSpPr txBox="1"/>
          <p:nvPr/>
        </p:nvSpPr>
        <p:spPr>
          <a:xfrm>
            <a:off x="6676640" y="2184683"/>
            <a:ext cx="5096260" cy="572583"/>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未设置需迭代的变量</a:t>
            </a:r>
          </a:p>
        </p:txBody>
      </p:sp>
      <p:pic>
        <p:nvPicPr>
          <p:cNvPr id="4" name="图片 3">
            <a:extLst>
              <a:ext uri="{FF2B5EF4-FFF2-40B4-BE49-F238E27FC236}">
                <a16:creationId xmlns:a16="http://schemas.microsoft.com/office/drawing/2014/main" id="{979CBD54-7A84-B6E9-78D4-B3947A047B80}"/>
              </a:ext>
            </a:extLst>
          </p:cNvPr>
          <p:cNvPicPr>
            <a:picLocks noChangeAspect="1"/>
          </p:cNvPicPr>
          <p:nvPr/>
        </p:nvPicPr>
        <p:blipFill>
          <a:blip r:embed="rId5"/>
          <a:stretch>
            <a:fillRect/>
          </a:stretch>
        </p:blipFill>
        <p:spPr>
          <a:xfrm>
            <a:off x="952110" y="2261897"/>
            <a:ext cx="5582429" cy="990738"/>
          </a:xfrm>
          <a:prstGeom prst="rect">
            <a:avLst/>
          </a:prstGeom>
        </p:spPr>
      </p:pic>
    </p:spTree>
    <p:extLst>
      <p:ext uri="{BB962C8B-B14F-4D97-AF65-F5344CB8AC3E}">
        <p14:creationId xmlns:p14="http://schemas.microsoft.com/office/powerpoint/2010/main" val="1691898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315F1-E8D3-B20F-7C66-BE11EDD81076}"/>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97AA3499-B2DB-3574-9213-0AE0C47AFF17}"/>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2357A422-3C31-B105-43CF-963F07C3F16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C31582C7-E7E9-BAD7-41D9-36FA88FF43A1}"/>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161E666A-757D-284D-457E-E7D5913AC773}"/>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输出函数</a:t>
            </a:r>
          </a:p>
        </p:txBody>
      </p:sp>
      <p:sp>
        <p:nvSpPr>
          <p:cNvPr id="10" name="内容占位符 33">
            <a:extLst>
              <a:ext uri="{FF2B5EF4-FFF2-40B4-BE49-F238E27FC236}">
                <a16:creationId xmlns:a16="http://schemas.microsoft.com/office/drawing/2014/main" id="{0AE6B186-FED3-5320-265B-8333DF04BB89}"/>
              </a:ext>
            </a:extLst>
          </p:cNvPr>
          <p:cNvSpPr txBox="1"/>
          <p:nvPr/>
        </p:nvSpPr>
        <p:spPr>
          <a:xfrm>
            <a:off x="6676640" y="2184683"/>
            <a:ext cx="5096260" cy="572583"/>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输入数据转换</a:t>
            </a:r>
          </a:p>
        </p:txBody>
      </p:sp>
      <p:pic>
        <p:nvPicPr>
          <p:cNvPr id="5" name="图片 4">
            <a:extLst>
              <a:ext uri="{FF2B5EF4-FFF2-40B4-BE49-F238E27FC236}">
                <a16:creationId xmlns:a16="http://schemas.microsoft.com/office/drawing/2014/main" id="{90C60E10-3873-E990-FD13-A923D13A3640}"/>
              </a:ext>
            </a:extLst>
          </p:cNvPr>
          <p:cNvPicPr>
            <a:picLocks noChangeAspect="1"/>
          </p:cNvPicPr>
          <p:nvPr/>
        </p:nvPicPr>
        <p:blipFill>
          <a:blip r:embed="rId5"/>
          <a:stretch>
            <a:fillRect/>
          </a:stretch>
        </p:blipFill>
        <p:spPr>
          <a:xfrm>
            <a:off x="872703" y="2261897"/>
            <a:ext cx="5534797" cy="3067478"/>
          </a:xfrm>
          <a:prstGeom prst="rect">
            <a:avLst/>
          </a:prstGeom>
        </p:spPr>
      </p:pic>
      <p:sp>
        <p:nvSpPr>
          <p:cNvPr id="6" name="内容占位符 33">
            <a:extLst>
              <a:ext uri="{FF2B5EF4-FFF2-40B4-BE49-F238E27FC236}">
                <a16:creationId xmlns:a16="http://schemas.microsoft.com/office/drawing/2014/main" id="{039C7B1B-0460-F681-6363-E783B9926422}"/>
              </a:ext>
            </a:extLst>
          </p:cNvPr>
          <p:cNvSpPr txBox="1"/>
          <p:nvPr/>
        </p:nvSpPr>
        <p:spPr>
          <a:xfrm>
            <a:off x="6676640" y="2728321"/>
            <a:ext cx="5096260" cy="572583"/>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加载经前处理的参考轨迹信息</a:t>
            </a:r>
          </a:p>
        </p:txBody>
      </p:sp>
    </p:spTree>
    <p:extLst>
      <p:ext uri="{BB962C8B-B14F-4D97-AF65-F5344CB8AC3E}">
        <p14:creationId xmlns:p14="http://schemas.microsoft.com/office/powerpoint/2010/main" val="3622334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5EC4F-DD44-8D68-EC15-330A07BDA292}"/>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C804E441-1424-FAE3-5FE3-0752DECDB9EB}"/>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AC7EADEE-5C21-254F-0D35-16FAE959913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A4401136-7FB9-8F52-F973-E1B8CBB8CC6D}"/>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F8E94525-D294-8530-E7B0-05B8F1AA7451}"/>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输出函数</a:t>
            </a:r>
          </a:p>
        </p:txBody>
      </p:sp>
      <p:sp>
        <p:nvSpPr>
          <p:cNvPr id="10" name="内容占位符 33">
            <a:extLst>
              <a:ext uri="{FF2B5EF4-FFF2-40B4-BE49-F238E27FC236}">
                <a16:creationId xmlns:a16="http://schemas.microsoft.com/office/drawing/2014/main" id="{92C08126-4DF3-28A3-15C0-FD4EA8B577C7}"/>
              </a:ext>
            </a:extLst>
          </p:cNvPr>
          <p:cNvSpPr txBox="1"/>
          <p:nvPr/>
        </p:nvSpPr>
        <p:spPr>
          <a:xfrm>
            <a:off x="6676640" y="2184683"/>
            <a:ext cx="5096260" cy="566313"/>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a:t>
            </a:r>
            <a:r>
              <a:rPr lang="en-US" altLang="zh-CN" dirty="0">
                <a:solidFill>
                  <a:srgbClr val="002060"/>
                </a:solidFill>
                <a:latin typeface="Arial" panose="020B0604020202020204" pitchFamily="34" charset="0"/>
              </a:rPr>
              <a:t>dt</a:t>
            </a:r>
            <a:r>
              <a:rPr lang="zh-CN" altLang="en-US" dirty="0">
                <a:solidFill>
                  <a:srgbClr val="002060"/>
                </a:solidFill>
                <a:latin typeface="Arial" panose="020B0604020202020204" pitchFamily="34" charset="0"/>
              </a:rPr>
              <a:t>”为</a:t>
            </a: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计算步长</a:t>
            </a:r>
          </a:p>
        </p:txBody>
      </p:sp>
      <p:pic>
        <p:nvPicPr>
          <p:cNvPr id="4" name="图片 3">
            <a:extLst>
              <a:ext uri="{FF2B5EF4-FFF2-40B4-BE49-F238E27FC236}">
                <a16:creationId xmlns:a16="http://schemas.microsoft.com/office/drawing/2014/main" id="{4846B901-D070-9879-76C8-C4FC1509C82D}"/>
              </a:ext>
            </a:extLst>
          </p:cNvPr>
          <p:cNvPicPr>
            <a:picLocks noChangeAspect="1"/>
          </p:cNvPicPr>
          <p:nvPr/>
        </p:nvPicPr>
        <p:blipFill>
          <a:blip r:embed="rId5"/>
          <a:stretch>
            <a:fillRect/>
          </a:stretch>
        </p:blipFill>
        <p:spPr>
          <a:xfrm>
            <a:off x="872703" y="2304982"/>
            <a:ext cx="5525271" cy="3010320"/>
          </a:xfrm>
          <a:prstGeom prst="rect">
            <a:avLst/>
          </a:prstGeom>
        </p:spPr>
      </p:pic>
      <p:sp>
        <p:nvSpPr>
          <p:cNvPr id="8" name="内容占位符 33">
            <a:extLst>
              <a:ext uri="{FF2B5EF4-FFF2-40B4-BE49-F238E27FC236}">
                <a16:creationId xmlns:a16="http://schemas.microsoft.com/office/drawing/2014/main" id="{A93D990F-4FA1-E501-7F0C-804D66ADE80D}"/>
              </a:ext>
            </a:extLst>
          </p:cNvPr>
          <p:cNvSpPr txBox="1"/>
          <p:nvPr/>
        </p:nvSpPr>
        <p:spPr>
          <a:xfrm>
            <a:off x="6676640" y="2750996"/>
            <a:ext cx="5096260" cy="222539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的计算步长可以和仿真步长一致，通常为提高仿真精度，仿真的步长更短，而</a:t>
            </a: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为减少计算负担可将步长设置更大一些，</a:t>
            </a: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步长过长会导致快速动态信息的丢失从而导致控制精度下降</a:t>
            </a:r>
          </a:p>
        </p:txBody>
      </p:sp>
    </p:spTree>
    <p:extLst>
      <p:ext uri="{BB962C8B-B14F-4D97-AF65-F5344CB8AC3E}">
        <p14:creationId xmlns:p14="http://schemas.microsoft.com/office/powerpoint/2010/main" val="735710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D1A09-FE2E-992E-E2E7-99C17AF5F352}"/>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2A6DC6CE-2CA5-8604-8363-A5DC58124D21}"/>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272370F8-27A5-E945-84EB-6369D48DABC8}"/>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498AB331-9A29-2753-5B07-574F84F2C45E}"/>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E642C53D-E017-4D62-A25B-F0808036FA8C}"/>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输出函数</a:t>
            </a:r>
          </a:p>
        </p:txBody>
      </p:sp>
      <p:sp>
        <p:nvSpPr>
          <p:cNvPr id="10" name="内容占位符 33">
            <a:extLst>
              <a:ext uri="{FF2B5EF4-FFF2-40B4-BE49-F238E27FC236}">
                <a16:creationId xmlns:a16="http://schemas.microsoft.com/office/drawing/2014/main" id="{090466B0-6C37-697E-ED3C-B34D40B66E5F}"/>
              </a:ext>
            </a:extLst>
          </p:cNvPr>
          <p:cNvSpPr txBox="1"/>
          <p:nvPr/>
        </p:nvSpPr>
        <p:spPr>
          <a:xfrm>
            <a:off x="6619489" y="2184683"/>
            <a:ext cx="5096260" cy="96809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a:t>
            </a:r>
            <a:r>
              <a:rPr lang="en-US" altLang="zh-CN" dirty="0">
                <a:solidFill>
                  <a:srgbClr val="002060"/>
                </a:solidFill>
                <a:latin typeface="Arial" panose="020B0604020202020204" pitchFamily="34" charset="0"/>
              </a:rPr>
              <a:t>L</a:t>
            </a:r>
            <a:r>
              <a:rPr lang="zh-CN" altLang="en-US" dirty="0">
                <a:solidFill>
                  <a:srgbClr val="002060"/>
                </a:solidFill>
                <a:latin typeface="Arial" panose="020B0604020202020204" pitchFamily="34" charset="0"/>
              </a:rPr>
              <a:t>”为车辆轴距，实车通过测量，仿真可以直接从被控对象的参数中计算</a:t>
            </a:r>
          </a:p>
        </p:txBody>
      </p:sp>
      <p:pic>
        <p:nvPicPr>
          <p:cNvPr id="4" name="图片 3">
            <a:extLst>
              <a:ext uri="{FF2B5EF4-FFF2-40B4-BE49-F238E27FC236}">
                <a16:creationId xmlns:a16="http://schemas.microsoft.com/office/drawing/2014/main" id="{7743D02F-1E08-8B8A-2FB7-E552C2297F19}"/>
              </a:ext>
            </a:extLst>
          </p:cNvPr>
          <p:cNvPicPr>
            <a:picLocks noChangeAspect="1"/>
          </p:cNvPicPr>
          <p:nvPr/>
        </p:nvPicPr>
        <p:blipFill>
          <a:blip r:embed="rId5"/>
          <a:stretch>
            <a:fillRect/>
          </a:stretch>
        </p:blipFill>
        <p:spPr>
          <a:xfrm>
            <a:off x="872703" y="2304982"/>
            <a:ext cx="5525271" cy="3010320"/>
          </a:xfrm>
          <a:prstGeom prst="rect">
            <a:avLst/>
          </a:prstGeom>
        </p:spPr>
      </p:pic>
      <p:sp>
        <p:nvSpPr>
          <p:cNvPr id="5" name="内容占位符 33">
            <a:extLst>
              <a:ext uri="{FF2B5EF4-FFF2-40B4-BE49-F238E27FC236}">
                <a16:creationId xmlns:a16="http://schemas.microsoft.com/office/drawing/2014/main" id="{A09EDC6D-EE58-3AD7-873F-60A2B8B1CEB4}"/>
              </a:ext>
            </a:extLst>
          </p:cNvPr>
          <p:cNvSpPr txBox="1"/>
          <p:nvPr/>
        </p:nvSpPr>
        <p:spPr>
          <a:xfrm>
            <a:off x="6619489" y="3131962"/>
            <a:ext cx="5096260" cy="1260826"/>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a:t>
            </a:r>
            <a:r>
              <a:rPr lang="en-US" altLang="zh-CN" dirty="0">
                <a:solidFill>
                  <a:srgbClr val="002060"/>
                </a:solidFill>
                <a:latin typeface="Arial" panose="020B0604020202020204" pitchFamily="34" charset="0"/>
              </a:rPr>
              <a:t>U</a:t>
            </a:r>
            <a:r>
              <a:rPr lang="zh-CN" altLang="en-US" dirty="0">
                <a:solidFill>
                  <a:srgbClr val="002060"/>
                </a:solidFill>
                <a:latin typeface="Arial" panose="020B0604020202020204" pitchFamily="34" charset="0"/>
              </a:rPr>
              <a:t>”为偏差的初始状态，因为模型处理过程已经变成增量表达式，因此求解出来的结果需要在初始基础上不断累加</a:t>
            </a:r>
          </a:p>
        </p:txBody>
      </p:sp>
      <p:sp>
        <p:nvSpPr>
          <p:cNvPr id="6" name="内容占位符 33">
            <a:extLst>
              <a:ext uri="{FF2B5EF4-FFF2-40B4-BE49-F238E27FC236}">
                <a16:creationId xmlns:a16="http://schemas.microsoft.com/office/drawing/2014/main" id="{BA9C2347-A195-6EE6-1F29-D0272357BBB5}"/>
              </a:ext>
            </a:extLst>
          </p:cNvPr>
          <p:cNvSpPr txBox="1"/>
          <p:nvPr/>
        </p:nvSpPr>
        <p:spPr>
          <a:xfrm>
            <a:off x="6619489" y="4371975"/>
            <a:ext cx="5096260" cy="55245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US" altLang="zh-CN" dirty="0">
                <a:solidFill>
                  <a:srgbClr val="002060"/>
                </a:solidFill>
                <a:latin typeface="Arial" panose="020B0604020202020204" pitchFamily="34" charset="0"/>
              </a:rPr>
              <a:t>“</a:t>
            </a:r>
            <a:r>
              <a:rPr lang="en-US" altLang="zh-CN" dirty="0" err="1">
                <a:solidFill>
                  <a:srgbClr val="002060"/>
                </a:solidFill>
                <a:latin typeface="Arial" panose="020B0604020202020204" pitchFamily="34" charset="0"/>
              </a:rPr>
              <a:t>target_v</a:t>
            </a:r>
            <a:r>
              <a:rPr lang="en-US" altLang="zh-CN" dirty="0">
                <a:solidFill>
                  <a:srgbClr val="002060"/>
                </a:solidFill>
                <a:latin typeface="Arial" panose="020B0604020202020204" pitchFamily="34" charset="0"/>
              </a:rPr>
              <a:t>”</a:t>
            </a:r>
            <a:r>
              <a:rPr lang="zh-CN" altLang="en-US" dirty="0">
                <a:solidFill>
                  <a:srgbClr val="002060"/>
                </a:solidFill>
                <a:latin typeface="Arial" panose="020B0604020202020204" pitchFamily="34" charset="0"/>
              </a:rPr>
              <a:t>为目标车速</a:t>
            </a:r>
          </a:p>
        </p:txBody>
      </p:sp>
    </p:spTree>
    <p:extLst>
      <p:ext uri="{BB962C8B-B14F-4D97-AF65-F5344CB8AC3E}">
        <p14:creationId xmlns:p14="http://schemas.microsoft.com/office/powerpoint/2010/main" val="1181358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0BEA7-9553-B580-DC69-224BF1253D6D}"/>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EE8AFA3E-3CE5-2DF3-775F-FD1FE3ED64CE}"/>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14614C8D-CDE4-C92F-2A27-C3CEB7E07B2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55DA702D-7003-2393-8E28-777961738BD0}"/>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D924AEA8-5133-AA62-7963-E8BFC3701A02}"/>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a:t>
            </a:r>
          </a:p>
        </p:txBody>
      </p:sp>
      <p:sp>
        <p:nvSpPr>
          <p:cNvPr id="10" name="内容占位符 33">
            <a:extLst>
              <a:ext uri="{FF2B5EF4-FFF2-40B4-BE49-F238E27FC236}">
                <a16:creationId xmlns:a16="http://schemas.microsoft.com/office/drawing/2014/main" id="{30CC2696-06DB-316B-2E6C-1C45982BC98C}"/>
              </a:ext>
            </a:extLst>
          </p:cNvPr>
          <p:cNvSpPr txBox="1"/>
          <p:nvPr/>
        </p:nvSpPr>
        <p:spPr>
          <a:xfrm>
            <a:off x="6538526" y="2089433"/>
            <a:ext cx="5096261" cy="920467"/>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状态个数三个分别为：车辆的</a:t>
            </a:r>
            <a:r>
              <a:rPr lang="en-US" altLang="zh-CN" dirty="0">
                <a:solidFill>
                  <a:srgbClr val="002060"/>
                </a:solidFill>
                <a:latin typeface="Arial" panose="020B0604020202020204" pitchFamily="34" charset="0"/>
              </a:rPr>
              <a:t>X</a:t>
            </a:r>
            <a:r>
              <a:rPr lang="zh-CN" altLang="en-US" dirty="0">
                <a:solidFill>
                  <a:srgbClr val="002060"/>
                </a:solidFill>
                <a:latin typeface="Arial" panose="020B0604020202020204" pitchFamily="34" charset="0"/>
              </a:rPr>
              <a:t>和</a:t>
            </a:r>
            <a:r>
              <a:rPr lang="en-US" altLang="zh-CN" dirty="0">
                <a:solidFill>
                  <a:srgbClr val="002060"/>
                </a:solidFill>
                <a:latin typeface="Arial" panose="020B0604020202020204" pitchFamily="34" charset="0"/>
              </a:rPr>
              <a:t>Y</a:t>
            </a:r>
            <a:r>
              <a:rPr lang="zh-CN" altLang="en-US" dirty="0">
                <a:solidFill>
                  <a:srgbClr val="002060"/>
                </a:solidFill>
                <a:latin typeface="Arial" panose="020B0604020202020204" pitchFamily="34" charset="0"/>
              </a:rPr>
              <a:t>坐标以及横摆角</a:t>
            </a:r>
            <a:r>
              <a:rPr lang="en-US" altLang="zh-CN" dirty="0">
                <a:solidFill>
                  <a:srgbClr val="002060"/>
                </a:solidFill>
                <a:latin typeface="Arial" panose="020B0604020202020204" pitchFamily="34" charset="0"/>
              </a:rPr>
              <a:t>phi</a:t>
            </a:r>
            <a:endParaRPr lang="zh-CN" altLang="en-US" dirty="0">
              <a:solidFill>
                <a:srgbClr val="002060"/>
              </a:solidFill>
              <a:latin typeface="Arial" panose="020B0604020202020204" pitchFamily="34" charset="0"/>
            </a:endParaRPr>
          </a:p>
        </p:txBody>
      </p:sp>
      <p:pic>
        <p:nvPicPr>
          <p:cNvPr id="8" name="图片 7">
            <a:extLst>
              <a:ext uri="{FF2B5EF4-FFF2-40B4-BE49-F238E27FC236}">
                <a16:creationId xmlns:a16="http://schemas.microsoft.com/office/drawing/2014/main" id="{11F5454D-3BBB-38D3-C331-0F3078AE6ACA}"/>
              </a:ext>
            </a:extLst>
          </p:cNvPr>
          <p:cNvPicPr>
            <a:picLocks noChangeAspect="1"/>
          </p:cNvPicPr>
          <p:nvPr/>
        </p:nvPicPr>
        <p:blipFill>
          <a:blip r:embed="rId5"/>
          <a:stretch>
            <a:fillRect/>
          </a:stretch>
        </p:blipFill>
        <p:spPr>
          <a:xfrm>
            <a:off x="872703" y="2261897"/>
            <a:ext cx="5506218" cy="1714739"/>
          </a:xfrm>
          <a:prstGeom prst="rect">
            <a:avLst/>
          </a:prstGeom>
        </p:spPr>
      </p:pic>
      <p:sp>
        <p:nvSpPr>
          <p:cNvPr id="9" name="内容占位符 33">
            <a:extLst>
              <a:ext uri="{FF2B5EF4-FFF2-40B4-BE49-F238E27FC236}">
                <a16:creationId xmlns:a16="http://schemas.microsoft.com/office/drawing/2014/main" id="{BD28F3FD-5118-FEF2-FFFB-A6F859BCEEC2}"/>
              </a:ext>
            </a:extLst>
          </p:cNvPr>
          <p:cNvSpPr txBox="1"/>
          <p:nvPr/>
        </p:nvSpPr>
        <p:spPr>
          <a:xfrm>
            <a:off x="6538525" y="3024016"/>
            <a:ext cx="5334388" cy="292910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结构参数包括：预测步数、控制步数。理论上在模型准确的情况下，预测步数和控制步数越多，优化结果考虑越全面控制精度越高。但是步数越多会导致计算的开销大幅增加。此外模型误差或外部扰动较大时，步数越多控制精度反而下降。调参时预测步数要大于等于控制步数</a:t>
            </a:r>
          </a:p>
        </p:txBody>
      </p:sp>
    </p:spTree>
    <p:extLst>
      <p:ext uri="{BB962C8B-B14F-4D97-AF65-F5344CB8AC3E}">
        <p14:creationId xmlns:p14="http://schemas.microsoft.com/office/powerpoint/2010/main" val="1657292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4BCD3-4673-9CB4-D23F-65580CDA7984}"/>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B78B1BDB-4F4D-2ECF-4754-ACD043C17A67}"/>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19BEB040-7317-A3CB-89BE-A38186A2422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D82C3AB3-D90A-DB27-1831-B516A37F4148}"/>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29A2F923-99E1-7307-CAB0-744E6E34567C}"/>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a:t>
            </a:r>
          </a:p>
        </p:txBody>
      </p:sp>
      <p:sp>
        <p:nvSpPr>
          <p:cNvPr id="10" name="内容占位符 33">
            <a:extLst>
              <a:ext uri="{FF2B5EF4-FFF2-40B4-BE49-F238E27FC236}">
                <a16:creationId xmlns:a16="http://schemas.microsoft.com/office/drawing/2014/main" id="{A54CB181-CB6A-D5C3-60FB-3EA64A3D8BDA}"/>
              </a:ext>
            </a:extLst>
          </p:cNvPr>
          <p:cNvSpPr txBox="1"/>
          <p:nvPr/>
        </p:nvSpPr>
        <p:spPr>
          <a:xfrm>
            <a:off x="5324476" y="2162176"/>
            <a:ext cx="6310312" cy="2186837"/>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权重矩阵包括：</a:t>
            </a:r>
            <a:r>
              <a:rPr lang="en-US" altLang="zh-CN" dirty="0">
                <a:solidFill>
                  <a:srgbClr val="002060"/>
                </a:solidFill>
                <a:latin typeface="Arial" panose="020B0604020202020204" pitchFamily="34" charset="0"/>
              </a:rPr>
              <a:t>Q</a:t>
            </a:r>
            <a:r>
              <a:rPr lang="zh-CN" altLang="en-US" dirty="0">
                <a:solidFill>
                  <a:srgbClr val="002060"/>
                </a:solidFill>
                <a:latin typeface="Arial" panose="020B0604020202020204" pitchFamily="34" charset="0"/>
              </a:rPr>
              <a:t>矩阵、</a:t>
            </a:r>
            <a:r>
              <a:rPr lang="en-US" altLang="zh-CN" dirty="0">
                <a:solidFill>
                  <a:srgbClr val="002060"/>
                </a:solidFill>
                <a:latin typeface="Arial" panose="020B0604020202020204" pitchFamily="34" charset="0"/>
              </a:rPr>
              <a:t>R</a:t>
            </a:r>
            <a:r>
              <a:rPr lang="zh-CN" altLang="en-US" dirty="0">
                <a:solidFill>
                  <a:srgbClr val="002060"/>
                </a:solidFill>
                <a:latin typeface="Arial" panose="020B0604020202020204" pitchFamily="34" charset="0"/>
              </a:rPr>
              <a:t>矩阵和松弛因子。</a:t>
            </a:r>
            <a:r>
              <a:rPr lang="en-US" altLang="zh-CN" dirty="0">
                <a:solidFill>
                  <a:srgbClr val="002060"/>
                </a:solidFill>
                <a:latin typeface="Arial" panose="020B0604020202020204" pitchFamily="34" charset="0"/>
              </a:rPr>
              <a:t>Q</a:t>
            </a:r>
            <a:r>
              <a:rPr lang="zh-CN" altLang="en-US" dirty="0">
                <a:solidFill>
                  <a:srgbClr val="002060"/>
                </a:solidFill>
                <a:latin typeface="Arial" panose="020B0604020202020204" pitchFamily="34" charset="0"/>
              </a:rPr>
              <a:t>矩阵表示控制误差在目标函数中的权重，越大则控制精度越高；</a:t>
            </a:r>
            <a:r>
              <a:rPr lang="en-US" altLang="zh-CN" dirty="0">
                <a:solidFill>
                  <a:srgbClr val="002060"/>
                </a:solidFill>
                <a:latin typeface="Arial" panose="020B0604020202020204" pitchFamily="34" charset="0"/>
              </a:rPr>
              <a:t>R</a:t>
            </a:r>
            <a:r>
              <a:rPr lang="zh-CN" altLang="en-US" dirty="0">
                <a:solidFill>
                  <a:srgbClr val="002060"/>
                </a:solidFill>
                <a:latin typeface="Arial" panose="020B0604020202020204" pitchFamily="34" charset="0"/>
              </a:rPr>
              <a:t>矩阵表示控制信号大小（这里是控制信号变化量）的权重，越大则控制输入越小或变化越小。松弛因子用于使优化问题在不满足约束时也能求解得到可行解。</a:t>
            </a:r>
          </a:p>
        </p:txBody>
      </p:sp>
      <p:pic>
        <p:nvPicPr>
          <p:cNvPr id="4" name="图片 3">
            <a:extLst>
              <a:ext uri="{FF2B5EF4-FFF2-40B4-BE49-F238E27FC236}">
                <a16:creationId xmlns:a16="http://schemas.microsoft.com/office/drawing/2014/main" id="{3A937B0D-33DE-C3C2-9D84-9D0414955FB8}"/>
              </a:ext>
            </a:extLst>
          </p:cNvPr>
          <p:cNvPicPr>
            <a:picLocks noChangeAspect="1"/>
          </p:cNvPicPr>
          <p:nvPr/>
        </p:nvPicPr>
        <p:blipFill>
          <a:blip r:embed="rId5"/>
          <a:srcRect r="22852"/>
          <a:stretch/>
        </p:blipFill>
        <p:spPr>
          <a:xfrm>
            <a:off x="872704" y="2280947"/>
            <a:ext cx="4299372" cy="2762636"/>
          </a:xfrm>
          <a:prstGeom prst="rect">
            <a:avLst/>
          </a:prstGeom>
        </p:spPr>
      </p:pic>
      <p:sp>
        <p:nvSpPr>
          <p:cNvPr id="5" name="内容占位符 33">
            <a:extLst>
              <a:ext uri="{FF2B5EF4-FFF2-40B4-BE49-F238E27FC236}">
                <a16:creationId xmlns:a16="http://schemas.microsoft.com/office/drawing/2014/main" id="{8A5F718E-E8DF-291F-DC39-0CE38256B670}"/>
              </a:ext>
            </a:extLst>
          </p:cNvPr>
          <p:cNvSpPr txBox="1"/>
          <p:nvPr/>
        </p:nvSpPr>
        <p:spPr>
          <a:xfrm>
            <a:off x="5324476" y="4349012"/>
            <a:ext cx="6310312" cy="965937"/>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控制量的边界约束，包括控制量及其变化量的约束。本案例中是前轮转角和车速的变换边界和变动边界</a:t>
            </a:r>
          </a:p>
        </p:txBody>
      </p:sp>
    </p:spTree>
    <p:extLst>
      <p:ext uri="{BB962C8B-B14F-4D97-AF65-F5344CB8AC3E}">
        <p14:creationId xmlns:p14="http://schemas.microsoft.com/office/powerpoint/2010/main" val="957046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89489-BF77-CC2A-A82D-C99BCB3647FA}"/>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9C8B4E86-D073-9E99-395F-ACD512FD815F}"/>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E27135EA-6827-2413-B4B9-EB53864DC65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F315B3D3-A619-CB84-E82A-5AC41011A2F5}"/>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DBE6D764-1907-AC84-7EE7-5C719BC3FAD6}"/>
              </a:ext>
            </a:extLst>
          </p:cNvPr>
          <p:cNvSpPr txBox="1"/>
          <p:nvPr/>
        </p:nvSpPr>
        <p:spPr>
          <a:xfrm>
            <a:off x="872703" y="1322119"/>
            <a:ext cx="2508672"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a:t>
            </a:r>
          </a:p>
        </p:txBody>
      </p:sp>
      <p:sp>
        <p:nvSpPr>
          <p:cNvPr id="10" name="内容占位符 33">
            <a:extLst>
              <a:ext uri="{FF2B5EF4-FFF2-40B4-BE49-F238E27FC236}">
                <a16:creationId xmlns:a16="http://schemas.microsoft.com/office/drawing/2014/main" id="{0AC6510F-760B-D9A9-E089-31A993630A43}"/>
              </a:ext>
            </a:extLst>
          </p:cNvPr>
          <p:cNvSpPr txBox="1"/>
          <p:nvPr/>
        </p:nvSpPr>
        <p:spPr>
          <a:xfrm>
            <a:off x="6693250" y="5467603"/>
            <a:ext cx="4736750" cy="990347"/>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基于车辆运动学模型计算状态空间方程中的</a:t>
            </a:r>
            <a:r>
              <a:rPr lang="en-US" altLang="zh-CN" dirty="0">
                <a:solidFill>
                  <a:srgbClr val="002060"/>
                </a:solidFill>
                <a:latin typeface="Arial" panose="020B0604020202020204" pitchFamily="34" charset="0"/>
              </a:rPr>
              <a:t>a</a:t>
            </a:r>
            <a:r>
              <a:rPr lang="zh-CN" altLang="en-US" dirty="0">
                <a:solidFill>
                  <a:srgbClr val="002060"/>
                </a:solidFill>
                <a:latin typeface="Arial" panose="020B0604020202020204" pitchFamily="34" charset="0"/>
              </a:rPr>
              <a:t>，</a:t>
            </a:r>
            <a:r>
              <a:rPr lang="en-US" altLang="zh-CN" dirty="0">
                <a:solidFill>
                  <a:srgbClr val="002060"/>
                </a:solidFill>
                <a:latin typeface="Arial" panose="020B0604020202020204" pitchFamily="34" charset="0"/>
              </a:rPr>
              <a:t>b</a:t>
            </a:r>
            <a:r>
              <a:rPr lang="zh-CN" altLang="en-US" dirty="0">
                <a:solidFill>
                  <a:srgbClr val="002060"/>
                </a:solidFill>
                <a:latin typeface="Arial" panose="020B0604020202020204" pitchFamily="34" charset="0"/>
              </a:rPr>
              <a:t>矩阵</a:t>
            </a:r>
          </a:p>
        </p:txBody>
      </p:sp>
      <p:pic>
        <p:nvPicPr>
          <p:cNvPr id="6" name="图片 5">
            <a:extLst>
              <a:ext uri="{FF2B5EF4-FFF2-40B4-BE49-F238E27FC236}">
                <a16:creationId xmlns:a16="http://schemas.microsoft.com/office/drawing/2014/main" id="{65DA1B3D-D433-EF91-2EDB-F6E714652A34}"/>
              </a:ext>
            </a:extLst>
          </p:cNvPr>
          <p:cNvPicPr>
            <a:picLocks noChangeAspect="1"/>
          </p:cNvPicPr>
          <p:nvPr/>
        </p:nvPicPr>
        <p:blipFill>
          <a:blip r:embed="rId5"/>
          <a:stretch>
            <a:fillRect/>
          </a:stretch>
        </p:blipFill>
        <p:spPr>
          <a:xfrm>
            <a:off x="872703" y="1770531"/>
            <a:ext cx="5534797" cy="4934639"/>
          </a:xfrm>
          <a:prstGeom prst="rect">
            <a:avLst/>
          </a:prstGeom>
        </p:spPr>
      </p:pic>
      <p:pic>
        <p:nvPicPr>
          <p:cNvPr id="11" name="图片 10">
            <a:extLst>
              <a:ext uri="{FF2B5EF4-FFF2-40B4-BE49-F238E27FC236}">
                <a16:creationId xmlns:a16="http://schemas.microsoft.com/office/drawing/2014/main" id="{564E97DA-3FBF-5D0D-1FF3-6474D15C0A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5547" y="1770531"/>
            <a:ext cx="4699704" cy="3314344"/>
          </a:xfrm>
          <a:prstGeom prst="rect">
            <a:avLst/>
          </a:prstGeom>
        </p:spPr>
      </p:pic>
    </p:spTree>
    <p:extLst>
      <p:ext uri="{BB962C8B-B14F-4D97-AF65-F5344CB8AC3E}">
        <p14:creationId xmlns:p14="http://schemas.microsoft.com/office/powerpoint/2010/main" val="2732375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B516-AE75-4FA3-E735-A138000D6414}"/>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04DD772C-A341-7F18-A510-E18A9CA7FB38}"/>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462E8814-BE8E-D8C2-DC80-61D7400F3BD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0A0D3E45-BF81-86EE-520D-E3486F8C622E}"/>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5163465A-1146-A6EC-E3C8-E1C74B270ECE}"/>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a:t>
            </a:r>
          </a:p>
        </p:txBody>
      </p:sp>
      <p:sp>
        <p:nvSpPr>
          <p:cNvPr id="10" name="内容占位符 33">
            <a:extLst>
              <a:ext uri="{FF2B5EF4-FFF2-40B4-BE49-F238E27FC236}">
                <a16:creationId xmlns:a16="http://schemas.microsoft.com/office/drawing/2014/main" id="{B2D56A24-ADE9-038B-E176-2CE849F394BF}"/>
              </a:ext>
            </a:extLst>
          </p:cNvPr>
          <p:cNvSpPr txBox="1"/>
          <p:nvPr/>
        </p:nvSpPr>
        <p:spPr>
          <a:xfrm>
            <a:off x="6696076" y="2162175"/>
            <a:ext cx="5049896" cy="2186837"/>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函数功能为从当前位置出发计算距离最近的参考轨迹的点，返回参考索引</a:t>
            </a:r>
          </a:p>
        </p:txBody>
      </p:sp>
      <p:pic>
        <p:nvPicPr>
          <p:cNvPr id="6" name="图片 5">
            <a:extLst>
              <a:ext uri="{FF2B5EF4-FFF2-40B4-BE49-F238E27FC236}">
                <a16:creationId xmlns:a16="http://schemas.microsoft.com/office/drawing/2014/main" id="{54BAE7A3-1D84-D1D5-198F-F79501FBE81B}"/>
              </a:ext>
            </a:extLst>
          </p:cNvPr>
          <p:cNvPicPr>
            <a:picLocks noChangeAspect="1"/>
          </p:cNvPicPr>
          <p:nvPr/>
        </p:nvPicPr>
        <p:blipFill>
          <a:blip r:embed="rId5"/>
          <a:stretch>
            <a:fillRect/>
          </a:stretch>
        </p:blipFill>
        <p:spPr>
          <a:xfrm>
            <a:off x="872703" y="2304893"/>
            <a:ext cx="5515745" cy="2248214"/>
          </a:xfrm>
          <a:prstGeom prst="rect">
            <a:avLst/>
          </a:prstGeom>
        </p:spPr>
      </p:pic>
    </p:spTree>
    <p:extLst>
      <p:ext uri="{BB962C8B-B14F-4D97-AF65-F5344CB8AC3E}">
        <p14:creationId xmlns:p14="http://schemas.microsoft.com/office/powerpoint/2010/main" val="319065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4C27F-C9EC-BB66-B5A3-5C1B3733D004}"/>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C906F761-C701-8DC9-446D-0CA38F522BF6}"/>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65CE9147-575C-DB29-B6DC-E0C4001A9D2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1FD1F948-A486-0FF8-04E0-8AA6C1D4EF70}"/>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C1B8C0A9-1E28-8F1D-A3AA-3D37916D6CE5}"/>
              </a:ext>
            </a:extLst>
          </p:cNvPr>
          <p:cNvSpPr txBox="1"/>
          <p:nvPr/>
        </p:nvSpPr>
        <p:spPr>
          <a:xfrm>
            <a:off x="872703" y="1370518"/>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a:t>
            </a:r>
          </a:p>
        </p:txBody>
      </p:sp>
      <p:sp>
        <p:nvSpPr>
          <p:cNvPr id="10" name="内容占位符 33">
            <a:extLst>
              <a:ext uri="{FF2B5EF4-FFF2-40B4-BE49-F238E27FC236}">
                <a16:creationId xmlns:a16="http://schemas.microsoft.com/office/drawing/2014/main" id="{8EA919D1-A4DF-E6B1-5981-DCBE68B40034}"/>
              </a:ext>
            </a:extLst>
          </p:cNvPr>
          <p:cNvSpPr txBox="1"/>
          <p:nvPr/>
        </p:nvSpPr>
        <p:spPr>
          <a:xfrm>
            <a:off x="6696076" y="2162176"/>
            <a:ext cx="5049896" cy="95250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将状态和控制量拼接形成新的状态量</a:t>
            </a:r>
            <a:r>
              <a:rPr lang="en-US" altLang="zh-CN" dirty="0">
                <a:solidFill>
                  <a:srgbClr val="002060"/>
                </a:solidFill>
                <a:latin typeface="Arial" panose="020B0604020202020204" pitchFamily="34" charset="0"/>
              </a:rPr>
              <a:t>$\xi(k)$</a:t>
            </a:r>
            <a:r>
              <a:rPr lang="zh-CN" altLang="en-US" dirty="0">
                <a:solidFill>
                  <a:srgbClr val="002060"/>
                </a:solidFill>
                <a:latin typeface="Arial" panose="020B0604020202020204" pitchFamily="34" charset="0"/>
              </a:rPr>
              <a:t>，将控制量的增量作为新的控制量，即</a:t>
            </a:r>
          </a:p>
        </p:txBody>
      </p:sp>
      <p:pic>
        <p:nvPicPr>
          <p:cNvPr id="4" name="图片 3">
            <a:extLst>
              <a:ext uri="{FF2B5EF4-FFF2-40B4-BE49-F238E27FC236}">
                <a16:creationId xmlns:a16="http://schemas.microsoft.com/office/drawing/2014/main" id="{AF67192C-DC01-57E2-D6B5-E896E30D6AE3}"/>
              </a:ext>
            </a:extLst>
          </p:cNvPr>
          <p:cNvPicPr>
            <a:picLocks noChangeAspect="1"/>
          </p:cNvPicPr>
          <p:nvPr/>
        </p:nvPicPr>
        <p:blipFill>
          <a:blip r:embed="rId5"/>
          <a:stretch>
            <a:fillRect/>
          </a:stretch>
        </p:blipFill>
        <p:spPr>
          <a:xfrm>
            <a:off x="7213449" y="3114676"/>
            <a:ext cx="4105848" cy="771633"/>
          </a:xfrm>
          <a:prstGeom prst="rect">
            <a:avLst/>
          </a:prstGeom>
        </p:spPr>
      </p:pic>
      <p:sp>
        <p:nvSpPr>
          <p:cNvPr id="5" name="内容占位符 33">
            <a:extLst>
              <a:ext uri="{FF2B5EF4-FFF2-40B4-BE49-F238E27FC236}">
                <a16:creationId xmlns:a16="http://schemas.microsoft.com/office/drawing/2014/main" id="{A3CE441E-674C-B1E0-D880-E041A8374C3D}"/>
              </a:ext>
            </a:extLst>
          </p:cNvPr>
          <p:cNvSpPr txBox="1"/>
          <p:nvPr/>
        </p:nvSpPr>
        <p:spPr>
          <a:xfrm>
            <a:off x="6696076" y="3886309"/>
            <a:ext cx="5049896" cy="63026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则新的状态空间方程为</a:t>
            </a:r>
          </a:p>
        </p:txBody>
      </p:sp>
      <p:pic>
        <p:nvPicPr>
          <p:cNvPr id="8" name="图片 7">
            <a:extLst>
              <a:ext uri="{FF2B5EF4-FFF2-40B4-BE49-F238E27FC236}">
                <a16:creationId xmlns:a16="http://schemas.microsoft.com/office/drawing/2014/main" id="{942C1F42-0793-98C2-607F-63C461D1B2A1}"/>
              </a:ext>
            </a:extLst>
          </p:cNvPr>
          <p:cNvPicPr>
            <a:picLocks noChangeAspect="1"/>
          </p:cNvPicPr>
          <p:nvPr/>
        </p:nvPicPr>
        <p:blipFill>
          <a:blip r:embed="rId6"/>
          <a:stretch>
            <a:fillRect/>
          </a:stretch>
        </p:blipFill>
        <p:spPr>
          <a:xfrm>
            <a:off x="7975555" y="4376646"/>
            <a:ext cx="2581635" cy="504895"/>
          </a:xfrm>
          <a:prstGeom prst="rect">
            <a:avLst/>
          </a:prstGeom>
        </p:spPr>
      </p:pic>
      <p:pic>
        <p:nvPicPr>
          <p:cNvPr id="11" name="图片 10">
            <a:extLst>
              <a:ext uri="{FF2B5EF4-FFF2-40B4-BE49-F238E27FC236}">
                <a16:creationId xmlns:a16="http://schemas.microsoft.com/office/drawing/2014/main" id="{86C9C2B7-A2C0-BC54-ED83-05197CD73729}"/>
              </a:ext>
            </a:extLst>
          </p:cNvPr>
          <p:cNvPicPr>
            <a:picLocks noChangeAspect="1"/>
          </p:cNvPicPr>
          <p:nvPr/>
        </p:nvPicPr>
        <p:blipFill>
          <a:blip r:embed="rId7"/>
          <a:stretch>
            <a:fillRect/>
          </a:stretch>
        </p:blipFill>
        <p:spPr>
          <a:xfrm>
            <a:off x="7095812" y="5186308"/>
            <a:ext cx="4477375" cy="771633"/>
          </a:xfrm>
          <a:prstGeom prst="rect">
            <a:avLst/>
          </a:prstGeom>
        </p:spPr>
      </p:pic>
      <p:pic>
        <p:nvPicPr>
          <p:cNvPr id="12" name="图片 11">
            <a:extLst>
              <a:ext uri="{FF2B5EF4-FFF2-40B4-BE49-F238E27FC236}">
                <a16:creationId xmlns:a16="http://schemas.microsoft.com/office/drawing/2014/main" id="{11E69672-37F0-5ACE-C095-704B0FCBFBBD}"/>
              </a:ext>
            </a:extLst>
          </p:cNvPr>
          <p:cNvPicPr>
            <a:picLocks noChangeAspect="1"/>
          </p:cNvPicPr>
          <p:nvPr/>
        </p:nvPicPr>
        <p:blipFill>
          <a:blip r:embed="rId8"/>
          <a:stretch>
            <a:fillRect/>
          </a:stretch>
        </p:blipFill>
        <p:spPr>
          <a:xfrm>
            <a:off x="892697" y="1831918"/>
            <a:ext cx="5563376" cy="4848902"/>
          </a:xfrm>
          <a:prstGeom prst="rect">
            <a:avLst/>
          </a:prstGeom>
        </p:spPr>
      </p:pic>
    </p:spTree>
    <p:extLst>
      <p:ext uri="{BB962C8B-B14F-4D97-AF65-F5344CB8AC3E}">
        <p14:creationId xmlns:p14="http://schemas.microsoft.com/office/powerpoint/2010/main" val="373587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1"/>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横向控制典型方法</a:t>
            </a:r>
            <a:endParaRPr lang="zh-CN" altLang="en-US" b="1" dirty="0">
              <a:latin typeface="Arial" panose="020B0604020202020204" pitchFamily="34" charset="0"/>
              <a:cs typeface="Arial" panose="020B0604020202020204" pitchFamily="34" charset="0"/>
            </a:endParaRPr>
          </a:p>
        </p:txBody>
      </p:sp>
      <p:pic>
        <p:nvPicPr>
          <p:cNvPr id="3" name="图形 2">
            <a:extLst>
              <a:ext uri="{FF2B5EF4-FFF2-40B4-BE49-F238E27FC236}">
                <a16:creationId xmlns:a16="http://schemas.microsoft.com/office/drawing/2014/main" id="{9B4DFF8D-A243-1F97-F31B-8007EF781D4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5" name="文本框 4">
            <a:extLst>
              <a:ext uri="{FF2B5EF4-FFF2-40B4-BE49-F238E27FC236}">
                <a16:creationId xmlns:a16="http://schemas.microsoft.com/office/drawing/2014/main" id="{97CFA8A1-9730-E129-651A-3645D0CA55F7}"/>
              </a:ext>
            </a:extLst>
          </p:cNvPr>
          <p:cNvSpPr txBox="1"/>
          <p:nvPr/>
        </p:nvSpPr>
        <p:spPr>
          <a:xfrm>
            <a:off x="438150" y="942975"/>
            <a:ext cx="3717684" cy="461665"/>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b="1" dirty="0">
                <a:solidFill>
                  <a:srgbClr val="002060"/>
                </a:solidFill>
                <a:latin typeface="微软雅黑" panose="020B0503020204020204" pitchFamily="34" charset="-122"/>
                <a:ea typeface="微软雅黑" panose="020B0503020204020204" pitchFamily="34" charset="-122"/>
              </a:rPr>
              <a:t>模型预测控制（</a:t>
            </a:r>
            <a:r>
              <a:rPr lang="en-US" altLang="zh-CN" sz="2400" b="1" dirty="0">
                <a:solidFill>
                  <a:srgbClr val="002060"/>
                </a:solidFill>
                <a:latin typeface="微软雅黑" panose="020B0503020204020204" pitchFamily="34" charset="-122"/>
                <a:ea typeface="微软雅黑" panose="020B0503020204020204" pitchFamily="34" charset="-122"/>
              </a:rPr>
              <a:t>MPC</a:t>
            </a:r>
            <a:r>
              <a:rPr lang="zh-CN" altLang="en-US" sz="2400" b="1" dirty="0">
                <a:solidFill>
                  <a:srgbClr val="002060"/>
                </a:solidFill>
                <a:latin typeface="微软雅黑" panose="020B0503020204020204" pitchFamily="34" charset="-122"/>
                <a:ea typeface="微软雅黑" panose="020B0503020204020204" pitchFamily="34" charset="-122"/>
              </a:rPr>
              <a:t>）</a:t>
            </a:r>
          </a:p>
        </p:txBody>
      </p:sp>
      <p:sp>
        <p:nvSpPr>
          <p:cNvPr id="9" name="文本框 8">
            <a:extLst>
              <a:ext uri="{FF2B5EF4-FFF2-40B4-BE49-F238E27FC236}">
                <a16:creationId xmlns:a16="http://schemas.microsoft.com/office/drawing/2014/main" id="{7DF9B80D-CFB2-BCEC-3898-664F0A9DC0D0}"/>
              </a:ext>
            </a:extLst>
          </p:cNvPr>
          <p:cNvSpPr txBox="1"/>
          <p:nvPr/>
        </p:nvSpPr>
        <p:spPr>
          <a:xfrm>
            <a:off x="818187" y="1481910"/>
            <a:ext cx="7030413"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模型预测控制是经典且常见的控制算法，在控制领域应用广泛。</a:t>
            </a:r>
            <a:endParaRPr lang="en-US" altLang="zh-CN"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A973CB8-C915-9550-D97F-8313BCFFAFC4}"/>
              </a:ext>
            </a:extLst>
          </p:cNvPr>
          <p:cNvSpPr txBox="1"/>
          <p:nvPr/>
        </p:nvSpPr>
        <p:spPr>
          <a:xfrm>
            <a:off x="818187" y="2228356"/>
            <a:ext cx="5906463" cy="787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MPC</a:t>
            </a:r>
            <a:r>
              <a:rPr lang="zh-CN" altLang="en-US" sz="1600" dirty="0">
                <a:latin typeface="微软雅黑" panose="020B0503020204020204" pitchFamily="34" charset="-122"/>
                <a:ea typeface="微软雅黑" panose="020B0503020204020204" pitchFamily="34" charset="-122"/>
              </a:rPr>
              <a:t>通过对被控对象建模，从而能利用控制量预测得到输出结果</a:t>
            </a:r>
            <a:endParaRPr lang="en-US" altLang="zh-CN" sz="16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D1BFEE9-6BDB-59CA-2F34-5E39D561DFBB}"/>
              </a:ext>
            </a:extLst>
          </p:cNvPr>
          <p:cNvSpPr txBox="1"/>
          <p:nvPr/>
        </p:nvSpPr>
        <p:spPr>
          <a:xfrm>
            <a:off x="818187" y="4423522"/>
            <a:ext cx="5906463" cy="11568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通常求解得到的控制序列只取第一个时刻的值作为本轮优化迭代的结果进行输出，下一个时刻滚动优化，从而避免误差累积提高系统应对动态变化的能力</a:t>
            </a:r>
            <a:endParaRPr lang="en-US" altLang="zh-CN" sz="16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E8F3F8BB-4BE3-D712-E4C9-09D48ACC00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7655" y="1979538"/>
            <a:ext cx="5121807" cy="3191073"/>
          </a:xfrm>
          <a:prstGeom prst="rect">
            <a:avLst/>
          </a:prstGeom>
        </p:spPr>
      </p:pic>
      <p:sp>
        <p:nvSpPr>
          <p:cNvPr id="16" name="文本框 15">
            <a:extLst>
              <a:ext uri="{FF2B5EF4-FFF2-40B4-BE49-F238E27FC236}">
                <a16:creationId xmlns:a16="http://schemas.microsoft.com/office/drawing/2014/main" id="{067ADFC7-B2F9-2E4C-773E-2F7394889C3C}"/>
              </a:ext>
            </a:extLst>
          </p:cNvPr>
          <p:cNvSpPr txBox="1"/>
          <p:nvPr/>
        </p:nvSpPr>
        <p:spPr>
          <a:xfrm>
            <a:off x="8079364" y="5121752"/>
            <a:ext cx="2258388" cy="418191"/>
          </a:xfrm>
          <a:prstGeom prst="rect">
            <a:avLst/>
          </a:prstGeom>
          <a:noFill/>
        </p:spPr>
        <p:txBody>
          <a:bodyPr wrap="square" rtlCol="0">
            <a:spAutoFit/>
          </a:bodyPr>
          <a:lstStyle/>
          <a:p>
            <a:pPr algn="ctr">
              <a:lnSpc>
                <a:spcPct val="150000"/>
              </a:lnSpc>
            </a:pPr>
            <a:r>
              <a:rPr lang="en-US" altLang="zh-CN" sz="1600" dirty="0">
                <a:latin typeface="微软雅黑" panose="020B0503020204020204" pitchFamily="34" charset="-122"/>
                <a:ea typeface="微软雅黑" panose="020B0503020204020204" pitchFamily="34" charset="-122"/>
              </a:rPr>
              <a:t>MPC</a:t>
            </a:r>
            <a:r>
              <a:rPr lang="zh-CN" altLang="en-US" sz="1600" dirty="0">
                <a:latin typeface="微软雅黑" panose="020B0503020204020204" pitchFamily="34" charset="-122"/>
                <a:ea typeface="微软雅黑" panose="020B0503020204020204" pitchFamily="34" charset="-122"/>
              </a:rPr>
              <a:t>控制过程</a:t>
            </a:r>
          </a:p>
        </p:txBody>
      </p:sp>
      <p:sp>
        <p:nvSpPr>
          <p:cNvPr id="17" name="文本框 16">
            <a:extLst>
              <a:ext uri="{FF2B5EF4-FFF2-40B4-BE49-F238E27FC236}">
                <a16:creationId xmlns:a16="http://schemas.microsoft.com/office/drawing/2014/main" id="{0A60965D-9481-BAD2-96A8-6A10D10E0F9E}"/>
              </a:ext>
            </a:extLst>
          </p:cNvPr>
          <p:cNvSpPr txBox="1"/>
          <p:nvPr/>
        </p:nvSpPr>
        <p:spPr>
          <a:xfrm>
            <a:off x="818187" y="3325939"/>
            <a:ext cx="5906463" cy="787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通过以控制量为变量，构造控制量和控制误差的目标函数，从而转化成优化问题，进而求解出控制序列</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4076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2FE2F-1A75-B693-1601-1B32C9C89B58}"/>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A0A1F4CD-B968-0A5E-D6B6-5F75D5D40CB0}"/>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4340A194-8F6C-9A0C-7E91-EF54B7E3880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46433354-82F1-653F-E6D5-56D3CE997FE8}"/>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80F89A74-F3EC-B7C2-A369-A55AE308D58B}"/>
              </a:ext>
            </a:extLst>
          </p:cNvPr>
          <p:cNvSpPr txBox="1"/>
          <p:nvPr/>
        </p:nvSpPr>
        <p:spPr>
          <a:xfrm>
            <a:off x="872703" y="1370518"/>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a:t>
            </a:r>
          </a:p>
        </p:txBody>
      </p:sp>
      <p:sp>
        <p:nvSpPr>
          <p:cNvPr id="10" name="内容占位符 33">
            <a:extLst>
              <a:ext uri="{FF2B5EF4-FFF2-40B4-BE49-F238E27FC236}">
                <a16:creationId xmlns:a16="http://schemas.microsoft.com/office/drawing/2014/main" id="{B4D0FA53-2314-6DF0-E5A8-28BB0416A280}"/>
              </a:ext>
            </a:extLst>
          </p:cNvPr>
          <p:cNvSpPr txBox="1"/>
          <p:nvPr/>
        </p:nvSpPr>
        <p:spPr>
          <a:xfrm>
            <a:off x="6686549" y="2162176"/>
            <a:ext cx="5049896"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新的输出方程为</a:t>
            </a:r>
          </a:p>
        </p:txBody>
      </p:sp>
      <p:pic>
        <p:nvPicPr>
          <p:cNvPr id="13" name="图片 12">
            <a:extLst>
              <a:ext uri="{FF2B5EF4-FFF2-40B4-BE49-F238E27FC236}">
                <a16:creationId xmlns:a16="http://schemas.microsoft.com/office/drawing/2014/main" id="{CC999CFA-164C-43A9-27FB-149B4988DF82}"/>
              </a:ext>
            </a:extLst>
          </p:cNvPr>
          <p:cNvPicPr>
            <a:picLocks noChangeAspect="1"/>
          </p:cNvPicPr>
          <p:nvPr/>
        </p:nvPicPr>
        <p:blipFill>
          <a:blip r:embed="rId5"/>
          <a:stretch>
            <a:fillRect/>
          </a:stretch>
        </p:blipFill>
        <p:spPr>
          <a:xfrm>
            <a:off x="872703" y="1831918"/>
            <a:ext cx="5572903" cy="543001"/>
          </a:xfrm>
          <a:prstGeom prst="rect">
            <a:avLst/>
          </a:prstGeom>
        </p:spPr>
      </p:pic>
      <p:pic>
        <p:nvPicPr>
          <p:cNvPr id="14" name="图片 13">
            <a:extLst>
              <a:ext uri="{FF2B5EF4-FFF2-40B4-BE49-F238E27FC236}">
                <a16:creationId xmlns:a16="http://schemas.microsoft.com/office/drawing/2014/main" id="{69F74D59-1529-EA55-2F77-7F795AEACE54}"/>
              </a:ext>
            </a:extLst>
          </p:cNvPr>
          <p:cNvPicPr>
            <a:picLocks noChangeAspect="1"/>
          </p:cNvPicPr>
          <p:nvPr/>
        </p:nvPicPr>
        <p:blipFill>
          <a:blip r:embed="rId6"/>
          <a:srcRect b="74570"/>
          <a:stretch/>
        </p:blipFill>
        <p:spPr>
          <a:xfrm>
            <a:off x="872703" y="2338156"/>
            <a:ext cx="5563376" cy="1271820"/>
          </a:xfrm>
          <a:prstGeom prst="rect">
            <a:avLst/>
          </a:prstGeom>
        </p:spPr>
      </p:pic>
      <p:pic>
        <p:nvPicPr>
          <p:cNvPr id="15" name="图片 14">
            <a:extLst>
              <a:ext uri="{FF2B5EF4-FFF2-40B4-BE49-F238E27FC236}">
                <a16:creationId xmlns:a16="http://schemas.microsoft.com/office/drawing/2014/main" id="{9C837CFA-C21D-B991-80D3-B06A4B1F9B65}"/>
              </a:ext>
            </a:extLst>
          </p:cNvPr>
          <p:cNvPicPr>
            <a:picLocks noChangeAspect="1"/>
          </p:cNvPicPr>
          <p:nvPr/>
        </p:nvPicPr>
        <p:blipFill>
          <a:blip r:embed="rId6"/>
          <a:srcRect t="41563"/>
          <a:stretch/>
        </p:blipFill>
        <p:spPr>
          <a:xfrm>
            <a:off x="872703" y="3841694"/>
            <a:ext cx="5563376" cy="2922613"/>
          </a:xfrm>
          <a:prstGeom prst="rect">
            <a:avLst/>
          </a:prstGeom>
        </p:spPr>
      </p:pic>
      <p:pic>
        <p:nvPicPr>
          <p:cNvPr id="16" name="图片 15">
            <a:extLst>
              <a:ext uri="{FF2B5EF4-FFF2-40B4-BE49-F238E27FC236}">
                <a16:creationId xmlns:a16="http://schemas.microsoft.com/office/drawing/2014/main" id="{391F42F6-EDE8-A953-05D3-4F5C9E30C4C7}"/>
              </a:ext>
            </a:extLst>
          </p:cNvPr>
          <p:cNvPicPr>
            <a:picLocks noChangeAspect="1"/>
          </p:cNvPicPr>
          <p:nvPr/>
        </p:nvPicPr>
        <p:blipFill>
          <a:blip r:embed="rId6"/>
          <a:srcRect t="30875" b="63892"/>
          <a:stretch/>
        </p:blipFill>
        <p:spPr>
          <a:xfrm>
            <a:off x="872703" y="3579987"/>
            <a:ext cx="5563376" cy="261707"/>
          </a:xfrm>
          <a:prstGeom prst="rect">
            <a:avLst/>
          </a:prstGeom>
        </p:spPr>
      </p:pic>
      <p:pic>
        <p:nvPicPr>
          <p:cNvPr id="17" name="图片 16">
            <a:extLst>
              <a:ext uri="{FF2B5EF4-FFF2-40B4-BE49-F238E27FC236}">
                <a16:creationId xmlns:a16="http://schemas.microsoft.com/office/drawing/2014/main" id="{53BFDFF1-C066-A859-BC0E-A17CE787BB44}"/>
              </a:ext>
            </a:extLst>
          </p:cNvPr>
          <p:cNvPicPr>
            <a:picLocks noChangeAspect="1"/>
          </p:cNvPicPr>
          <p:nvPr/>
        </p:nvPicPr>
        <p:blipFill>
          <a:blip r:embed="rId7"/>
          <a:stretch>
            <a:fillRect/>
          </a:stretch>
        </p:blipFill>
        <p:spPr>
          <a:xfrm>
            <a:off x="8324685" y="2891773"/>
            <a:ext cx="1829055" cy="504895"/>
          </a:xfrm>
          <a:prstGeom prst="rect">
            <a:avLst/>
          </a:prstGeom>
        </p:spPr>
      </p:pic>
      <p:pic>
        <p:nvPicPr>
          <p:cNvPr id="18" name="图片 17">
            <a:extLst>
              <a:ext uri="{FF2B5EF4-FFF2-40B4-BE49-F238E27FC236}">
                <a16:creationId xmlns:a16="http://schemas.microsoft.com/office/drawing/2014/main" id="{72052830-04A4-3575-0820-404C7DE1C98C}"/>
              </a:ext>
            </a:extLst>
          </p:cNvPr>
          <p:cNvPicPr>
            <a:picLocks noChangeAspect="1"/>
          </p:cNvPicPr>
          <p:nvPr/>
        </p:nvPicPr>
        <p:blipFill>
          <a:blip r:embed="rId8"/>
          <a:srcRect l="1470" t="1733" r="-1"/>
          <a:stretch/>
        </p:blipFill>
        <p:spPr>
          <a:xfrm>
            <a:off x="8018980" y="3633991"/>
            <a:ext cx="2440465" cy="374450"/>
          </a:xfrm>
          <a:prstGeom prst="rect">
            <a:avLst/>
          </a:prstGeom>
        </p:spPr>
      </p:pic>
      <p:sp>
        <p:nvSpPr>
          <p:cNvPr id="19" name="内容占位符 33">
            <a:extLst>
              <a:ext uri="{FF2B5EF4-FFF2-40B4-BE49-F238E27FC236}">
                <a16:creationId xmlns:a16="http://schemas.microsoft.com/office/drawing/2014/main" id="{CA896AA9-63AA-D43A-62CA-8451590F5829}"/>
              </a:ext>
            </a:extLst>
          </p:cNvPr>
          <p:cNvSpPr txBox="1"/>
          <p:nvPr/>
        </p:nvSpPr>
        <p:spPr>
          <a:xfrm>
            <a:off x="6686549" y="4373555"/>
            <a:ext cx="5049896"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将系统的未来输出写成递推形式并整理得到</a:t>
            </a:r>
          </a:p>
        </p:txBody>
      </p:sp>
      <p:pic>
        <p:nvPicPr>
          <p:cNvPr id="20" name="图片 19">
            <a:extLst>
              <a:ext uri="{FF2B5EF4-FFF2-40B4-BE49-F238E27FC236}">
                <a16:creationId xmlns:a16="http://schemas.microsoft.com/office/drawing/2014/main" id="{446A0C74-9A2D-4BD4-A4BC-EC28A8B44571}"/>
              </a:ext>
            </a:extLst>
          </p:cNvPr>
          <p:cNvPicPr>
            <a:picLocks noChangeAspect="1"/>
          </p:cNvPicPr>
          <p:nvPr/>
        </p:nvPicPr>
        <p:blipFill>
          <a:blip r:embed="rId9"/>
          <a:stretch>
            <a:fillRect/>
          </a:stretch>
        </p:blipFill>
        <p:spPr>
          <a:xfrm>
            <a:off x="8138921" y="5116977"/>
            <a:ext cx="2200582" cy="533474"/>
          </a:xfrm>
          <a:prstGeom prst="rect">
            <a:avLst/>
          </a:prstGeom>
        </p:spPr>
      </p:pic>
    </p:spTree>
    <p:extLst>
      <p:ext uri="{BB962C8B-B14F-4D97-AF65-F5344CB8AC3E}">
        <p14:creationId xmlns:p14="http://schemas.microsoft.com/office/powerpoint/2010/main" val="1639606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323A1-A851-F467-BC85-3FC7F0AC325C}"/>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1F687C41-CC50-EC84-21B9-F2686D748F54}"/>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61E3C6F4-1CD3-E741-4E82-487BFED201C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46EB5197-29E1-5359-3C4B-8964A124BE55}"/>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A1313BFF-3865-A135-EC2D-519EAEA8CD9F}"/>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a:t>
            </a:r>
          </a:p>
        </p:txBody>
      </p:sp>
      <p:sp>
        <p:nvSpPr>
          <p:cNvPr id="10" name="内容占位符 33">
            <a:extLst>
              <a:ext uri="{FF2B5EF4-FFF2-40B4-BE49-F238E27FC236}">
                <a16:creationId xmlns:a16="http://schemas.microsoft.com/office/drawing/2014/main" id="{FAE39A61-8F64-E4B5-8628-6A26EB0B084D}"/>
              </a:ext>
            </a:extLst>
          </p:cNvPr>
          <p:cNvSpPr txBox="1"/>
          <p:nvPr/>
        </p:nvSpPr>
        <p:spPr>
          <a:xfrm>
            <a:off x="6657976" y="1693632"/>
            <a:ext cx="5049896" cy="581025"/>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计算二次型目标函数相关矩阵</a:t>
            </a:r>
          </a:p>
        </p:txBody>
      </p:sp>
      <p:pic>
        <p:nvPicPr>
          <p:cNvPr id="4" name="图片 3">
            <a:extLst>
              <a:ext uri="{FF2B5EF4-FFF2-40B4-BE49-F238E27FC236}">
                <a16:creationId xmlns:a16="http://schemas.microsoft.com/office/drawing/2014/main" id="{332B168D-84C9-A263-DDEB-81BEE4BC3107}"/>
              </a:ext>
            </a:extLst>
          </p:cNvPr>
          <p:cNvPicPr>
            <a:picLocks noChangeAspect="1"/>
          </p:cNvPicPr>
          <p:nvPr/>
        </p:nvPicPr>
        <p:blipFill>
          <a:blip r:embed="rId5"/>
          <a:stretch>
            <a:fillRect/>
          </a:stretch>
        </p:blipFill>
        <p:spPr>
          <a:xfrm>
            <a:off x="872703" y="2089519"/>
            <a:ext cx="5563376" cy="4382112"/>
          </a:xfrm>
          <a:prstGeom prst="rect">
            <a:avLst/>
          </a:prstGeom>
        </p:spPr>
      </p:pic>
      <p:sp>
        <p:nvSpPr>
          <p:cNvPr id="5" name="内容占位符 33">
            <a:extLst>
              <a:ext uri="{FF2B5EF4-FFF2-40B4-BE49-F238E27FC236}">
                <a16:creationId xmlns:a16="http://schemas.microsoft.com/office/drawing/2014/main" id="{D267CAC6-25A1-E210-D754-971109C592E5}"/>
              </a:ext>
            </a:extLst>
          </p:cNvPr>
          <p:cNvSpPr txBox="1"/>
          <p:nvPr/>
        </p:nvSpPr>
        <p:spPr>
          <a:xfrm>
            <a:off x="6657976" y="2237491"/>
            <a:ext cx="5049896" cy="581025"/>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控制器目标函数目标函数通常表示为</a:t>
            </a:r>
          </a:p>
        </p:txBody>
      </p:sp>
      <p:pic>
        <p:nvPicPr>
          <p:cNvPr id="8" name="图片 7">
            <a:extLst>
              <a:ext uri="{FF2B5EF4-FFF2-40B4-BE49-F238E27FC236}">
                <a16:creationId xmlns:a16="http://schemas.microsoft.com/office/drawing/2014/main" id="{8D03AFE1-11A0-138E-9C52-04883655478A}"/>
              </a:ext>
            </a:extLst>
          </p:cNvPr>
          <p:cNvPicPr>
            <a:picLocks noChangeAspect="1"/>
          </p:cNvPicPr>
          <p:nvPr/>
        </p:nvPicPr>
        <p:blipFill>
          <a:blip r:embed="rId6"/>
          <a:stretch>
            <a:fillRect/>
          </a:stretch>
        </p:blipFill>
        <p:spPr>
          <a:xfrm>
            <a:off x="6925655" y="2818516"/>
            <a:ext cx="4782217" cy="523948"/>
          </a:xfrm>
          <a:prstGeom prst="rect">
            <a:avLst/>
          </a:prstGeom>
        </p:spPr>
      </p:pic>
      <p:sp>
        <p:nvSpPr>
          <p:cNvPr id="12" name="内容占位符 33">
            <a:extLst>
              <a:ext uri="{FF2B5EF4-FFF2-40B4-BE49-F238E27FC236}">
                <a16:creationId xmlns:a16="http://schemas.microsoft.com/office/drawing/2014/main" id="{2C673EDD-A16E-8035-6DC8-54168A92A9ED}"/>
              </a:ext>
            </a:extLst>
          </p:cNvPr>
          <p:cNvSpPr txBox="1"/>
          <p:nvPr/>
        </p:nvSpPr>
        <p:spPr>
          <a:xfrm>
            <a:off x="6657976" y="3498561"/>
            <a:ext cx="5049896" cy="957321"/>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输出</a:t>
            </a:r>
            <a:r>
              <a:rPr lang="en-US" altLang="zh-CN" dirty="0">
                <a:solidFill>
                  <a:srgbClr val="002060"/>
                </a:solidFill>
                <a:latin typeface="Arial" panose="020B0604020202020204" pitchFamily="34" charset="0"/>
              </a:rPr>
              <a:t>Y</a:t>
            </a:r>
            <a:r>
              <a:rPr lang="zh-CN" altLang="en-US" dirty="0">
                <a:solidFill>
                  <a:srgbClr val="002060"/>
                </a:solidFill>
                <a:latin typeface="Arial" panose="020B0604020202020204" pitchFamily="34" charset="0"/>
              </a:rPr>
              <a:t>本质上也是输入</a:t>
            </a:r>
            <a:r>
              <a:rPr lang="en-US" altLang="zh-CN" dirty="0" err="1">
                <a:solidFill>
                  <a:srgbClr val="002060"/>
                </a:solidFill>
                <a:latin typeface="Arial" panose="020B0604020202020204" pitchFamily="34" charset="0"/>
              </a:rPr>
              <a:t>Δu</a:t>
            </a:r>
            <a:r>
              <a:rPr lang="zh-CN" altLang="en-US" dirty="0">
                <a:solidFill>
                  <a:srgbClr val="002060"/>
                </a:solidFill>
                <a:latin typeface="Arial" panose="020B0604020202020204" pitchFamily="34" charset="0"/>
              </a:rPr>
              <a:t>的表达式，因此可以整理成标准形式后为</a:t>
            </a:r>
          </a:p>
        </p:txBody>
      </p:sp>
      <p:pic>
        <p:nvPicPr>
          <p:cNvPr id="13" name="图片 12">
            <a:extLst>
              <a:ext uri="{FF2B5EF4-FFF2-40B4-BE49-F238E27FC236}">
                <a16:creationId xmlns:a16="http://schemas.microsoft.com/office/drawing/2014/main" id="{265D9C63-90FC-7ACB-5E5C-B95D7A77C905}"/>
              </a:ext>
            </a:extLst>
          </p:cNvPr>
          <p:cNvPicPr>
            <a:picLocks noChangeAspect="1"/>
          </p:cNvPicPr>
          <p:nvPr/>
        </p:nvPicPr>
        <p:blipFill>
          <a:blip r:embed="rId7"/>
          <a:stretch>
            <a:fillRect/>
          </a:stretch>
        </p:blipFill>
        <p:spPr>
          <a:xfrm>
            <a:off x="6436079" y="4349012"/>
            <a:ext cx="5639587" cy="790685"/>
          </a:xfrm>
          <a:prstGeom prst="rect">
            <a:avLst/>
          </a:prstGeom>
        </p:spPr>
      </p:pic>
      <p:sp>
        <p:nvSpPr>
          <p:cNvPr id="14" name="内容占位符 33">
            <a:extLst>
              <a:ext uri="{FF2B5EF4-FFF2-40B4-BE49-F238E27FC236}">
                <a16:creationId xmlns:a16="http://schemas.microsoft.com/office/drawing/2014/main" id="{83D3CF50-F749-17C2-0156-2F4DFE415DDE}"/>
              </a:ext>
            </a:extLst>
          </p:cNvPr>
          <p:cNvSpPr txBox="1"/>
          <p:nvPr/>
        </p:nvSpPr>
        <p:spPr>
          <a:xfrm>
            <a:off x="6657976" y="5200138"/>
            <a:ext cx="5049896" cy="48447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其中</a:t>
            </a:r>
          </a:p>
        </p:txBody>
      </p:sp>
      <p:pic>
        <p:nvPicPr>
          <p:cNvPr id="15" name="图片 14">
            <a:extLst>
              <a:ext uri="{FF2B5EF4-FFF2-40B4-BE49-F238E27FC236}">
                <a16:creationId xmlns:a16="http://schemas.microsoft.com/office/drawing/2014/main" id="{9723ECCD-8187-7DDD-7E6D-4B0FC2CA8ED0}"/>
              </a:ext>
            </a:extLst>
          </p:cNvPr>
          <p:cNvPicPr>
            <a:picLocks noChangeAspect="1"/>
          </p:cNvPicPr>
          <p:nvPr/>
        </p:nvPicPr>
        <p:blipFill>
          <a:blip r:embed="rId8"/>
          <a:stretch>
            <a:fillRect/>
          </a:stretch>
        </p:blipFill>
        <p:spPr>
          <a:xfrm>
            <a:off x="7244316" y="5671419"/>
            <a:ext cx="3877216" cy="800212"/>
          </a:xfrm>
          <a:prstGeom prst="rect">
            <a:avLst/>
          </a:prstGeom>
        </p:spPr>
      </p:pic>
    </p:spTree>
    <p:extLst>
      <p:ext uri="{BB962C8B-B14F-4D97-AF65-F5344CB8AC3E}">
        <p14:creationId xmlns:p14="http://schemas.microsoft.com/office/powerpoint/2010/main" val="2560669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5FFCA-9611-2B04-CC45-CDC5514A7C90}"/>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4BA18A75-21AF-C9AB-7C52-C6C048FD3D5E}"/>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B36A7EE8-A37F-4B5C-1922-D6DB5DF6168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5477FC10-F11B-73FE-3CEE-4241DC580193}"/>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4E502869-D1DC-CA1B-0A27-E445587EB9F8}"/>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a:t>
            </a:r>
          </a:p>
        </p:txBody>
      </p:sp>
      <p:sp>
        <p:nvSpPr>
          <p:cNvPr id="10" name="内容占位符 33">
            <a:extLst>
              <a:ext uri="{FF2B5EF4-FFF2-40B4-BE49-F238E27FC236}">
                <a16:creationId xmlns:a16="http://schemas.microsoft.com/office/drawing/2014/main" id="{053EBFFC-EF2A-6AFB-FA6C-BB5B9C71C673}"/>
              </a:ext>
            </a:extLst>
          </p:cNvPr>
          <p:cNvSpPr txBox="1"/>
          <p:nvPr/>
        </p:nvSpPr>
        <p:spPr>
          <a:xfrm>
            <a:off x="6638926" y="1729639"/>
            <a:ext cx="5049896" cy="581025"/>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计算约束条件相关矩阵</a:t>
            </a:r>
          </a:p>
        </p:txBody>
      </p:sp>
      <p:pic>
        <p:nvPicPr>
          <p:cNvPr id="6" name="图片 5">
            <a:extLst>
              <a:ext uri="{FF2B5EF4-FFF2-40B4-BE49-F238E27FC236}">
                <a16:creationId xmlns:a16="http://schemas.microsoft.com/office/drawing/2014/main" id="{E2D4F61B-54C7-0936-2399-220E9F565D26}"/>
              </a:ext>
            </a:extLst>
          </p:cNvPr>
          <p:cNvPicPr>
            <a:picLocks noChangeAspect="1"/>
          </p:cNvPicPr>
          <p:nvPr/>
        </p:nvPicPr>
        <p:blipFill>
          <a:blip r:embed="rId5"/>
          <a:stretch>
            <a:fillRect/>
          </a:stretch>
        </p:blipFill>
        <p:spPr>
          <a:xfrm>
            <a:off x="863176" y="2162175"/>
            <a:ext cx="5506218" cy="1495634"/>
          </a:xfrm>
          <a:prstGeom prst="rect">
            <a:avLst/>
          </a:prstGeom>
        </p:spPr>
      </p:pic>
      <p:pic>
        <p:nvPicPr>
          <p:cNvPr id="9" name="图片 8">
            <a:extLst>
              <a:ext uri="{FF2B5EF4-FFF2-40B4-BE49-F238E27FC236}">
                <a16:creationId xmlns:a16="http://schemas.microsoft.com/office/drawing/2014/main" id="{9A396ED0-C706-1CA0-1E8E-A6EF67DAB832}"/>
              </a:ext>
            </a:extLst>
          </p:cNvPr>
          <p:cNvPicPr>
            <a:picLocks noChangeAspect="1"/>
          </p:cNvPicPr>
          <p:nvPr/>
        </p:nvPicPr>
        <p:blipFill>
          <a:blip r:embed="rId6"/>
          <a:stretch>
            <a:fillRect/>
          </a:stretch>
        </p:blipFill>
        <p:spPr>
          <a:xfrm>
            <a:off x="863176" y="3943876"/>
            <a:ext cx="5515745" cy="1924319"/>
          </a:xfrm>
          <a:prstGeom prst="rect">
            <a:avLst/>
          </a:prstGeom>
        </p:spPr>
      </p:pic>
      <p:sp>
        <p:nvSpPr>
          <p:cNvPr id="11" name="内容占位符 33">
            <a:extLst>
              <a:ext uri="{FF2B5EF4-FFF2-40B4-BE49-F238E27FC236}">
                <a16:creationId xmlns:a16="http://schemas.microsoft.com/office/drawing/2014/main" id="{C67669F4-8898-71B8-3608-DB99094D8570}"/>
              </a:ext>
            </a:extLst>
          </p:cNvPr>
          <p:cNvSpPr txBox="1"/>
          <p:nvPr/>
        </p:nvSpPr>
        <p:spPr>
          <a:xfrm>
            <a:off x="6638926" y="2281239"/>
            <a:ext cx="5049896" cy="869443"/>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约束包括两部分，控制量扰动的量的约束和扰动量增量的约束</a:t>
            </a:r>
          </a:p>
        </p:txBody>
      </p:sp>
      <p:pic>
        <p:nvPicPr>
          <p:cNvPr id="16" name="图片 15">
            <a:extLst>
              <a:ext uri="{FF2B5EF4-FFF2-40B4-BE49-F238E27FC236}">
                <a16:creationId xmlns:a16="http://schemas.microsoft.com/office/drawing/2014/main" id="{B44BF302-98FF-5A10-DFD9-27C90F1A69EF}"/>
              </a:ext>
            </a:extLst>
          </p:cNvPr>
          <p:cNvPicPr>
            <a:picLocks noChangeAspect="1"/>
          </p:cNvPicPr>
          <p:nvPr/>
        </p:nvPicPr>
        <p:blipFill>
          <a:blip r:embed="rId7"/>
          <a:stretch>
            <a:fillRect/>
          </a:stretch>
        </p:blipFill>
        <p:spPr>
          <a:xfrm>
            <a:off x="7849239" y="3211366"/>
            <a:ext cx="2648320" cy="714475"/>
          </a:xfrm>
          <a:prstGeom prst="rect">
            <a:avLst/>
          </a:prstGeom>
        </p:spPr>
      </p:pic>
      <p:sp>
        <p:nvSpPr>
          <p:cNvPr id="17" name="内容占位符 33">
            <a:extLst>
              <a:ext uri="{FF2B5EF4-FFF2-40B4-BE49-F238E27FC236}">
                <a16:creationId xmlns:a16="http://schemas.microsoft.com/office/drawing/2014/main" id="{6C2481EE-9364-9522-BC22-D141FED8F9B4}"/>
              </a:ext>
            </a:extLst>
          </p:cNvPr>
          <p:cNvSpPr txBox="1"/>
          <p:nvPr/>
        </p:nvSpPr>
        <p:spPr>
          <a:xfrm>
            <a:off x="6638926" y="4022795"/>
            <a:ext cx="5049896" cy="556637"/>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因为控制量为增量，定义为</a:t>
            </a:r>
          </a:p>
        </p:txBody>
      </p:sp>
      <p:pic>
        <p:nvPicPr>
          <p:cNvPr id="18" name="图片 17">
            <a:extLst>
              <a:ext uri="{FF2B5EF4-FFF2-40B4-BE49-F238E27FC236}">
                <a16:creationId xmlns:a16="http://schemas.microsoft.com/office/drawing/2014/main" id="{6B91C1A7-77BD-9CB0-A757-78F705E90783}"/>
              </a:ext>
            </a:extLst>
          </p:cNvPr>
          <p:cNvPicPr>
            <a:picLocks noChangeAspect="1"/>
          </p:cNvPicPr>
          <p:nvPr/>
        </p:nvPicPr>
        <p:blipFill>
          <a:blip r:embed="rId8"/>
          <a:stretch>
            <a:fillRect/>
          </a:stretch>
        </p:blipFill>
        <p:spPr>
          <a:xfrm>
            <a:off x="8411290" y="4505820"/>
            <a:ext cx="1562318" cy="352474"/>
          </a:xfrm>
          <a:prstGeom prst="rect">
            <a:avLst/>
          </a:prstGeom>
        </p:spPr>
      </p:pic>
      <p:sp>
        <p:nvSpPr>
          <p:cNvPr id="19" name="内容占位符 33">
            <a:extLst>
              <a:ext uri="{FF2B5EF4-FFF2-40B4-BE49-F238E27FC236}">
                <a16:creationId xmlns:a16="http://schemas.microsoft.com/office/drawing/2014/main" id="{614B9C8B-B4E1-CFC9-8D3D-1DD35D07EBD4}"/>
              </a:ext>
            </a:extLst>
          </p:cNvPr>
          <p:cNvSpPr txBox="1"/>
          <p:nvPr/>
        </p:nvSpPr>
        <p:spPr>
          <a:xfrm>
            <a:off x="6638926" y="4820752"/>
            <a:ext cx="5049896" cy="556637"/>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因此约束可以整理为</a:t>
            </a:r>
          </a:p>
        </p:txBody>
      </p:sp>
      <p:pic>
        <p:nvPicPr>
          <p:cNvPr id="20" name="图片 19">
            <a:extLst>
              <a:ext uri="{FF2B5EF4-FFF2-40B4-BE49-F238E27FC236}">
                <a16:creationId xmlns:a16="http://schemas.microsoft.com/office/drawing/2014/main" id="{82DCEBC9-41D1-646A-ECBA-0B32C4EEACE9}"/>
              </a:ext>
            </a:extLst>
          </p:cNvPr>
          <p:cNvPicPr>
            <a:picLocks noChangeAspect="1"/>
          </p:cNvPicPr>
          <p:nvPr/>
        </p:nvPicPr>
        <p:blipFill>
          <a:blip r:embed="rId9"/>
          <a:stretch>
            <a:fillRect/>
          </a:stretch>
        </p:blipFill>
        <p:spPr>
          <a:xfrm>
            <a:off x="7896871" y="5303777"/>
            <a:ext cx="2553056" cy="1038370"/>
          </a:xfrm>
          <a:prstGeom prst="rect">
            <a:avLst/>
          </a:prstGeom>
        </p:spPr>
      </p:pic>
    </p:spTree>
    <p:extLst>
      <p:ext uri="{BB962C8B-B14F-4D97-AF65-F5344CB8AC3E}">
        <p14:creationId xmlns:p14="http://schemas.microsoft.com/office/powerpoint/2010/main" val="675735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90AA8-340D-44E1-E107-45A6FDCCCC1B}"/>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9D960268-EF80-D576-97EC-C9E8DBEE757D}"/>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523E8DD9-7048-7F61-BDD4-F848F43ED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1D8CD144-5F8C-4244-6A62-77E0179FF104}"/>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5E047E7A-7695-7D16-F7C6-F4845461B972}"/>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a:t>
            </a:r>
          </a:p>
        </p:txBody>
      </p:sp>
      <p:sp>
        <p:nvSpPr>
          <p:cNvPr id="10" name="内容占位符 33">
            <a:extLst>
              <a:ext uri="{FF2B5EF4-FFF2-40B4-BE49-F238E27FC236}">
                <a16:creationId xmlns:a16="http://schemas.microsoft.com/office/drawing/2014/main" id="{D4A6D9A2-CC9B-ACE2-2971-827B7C7D3141}"/>
              </a:ext>
            </a:extLst>
          </p:cNvPr>
          <p:cNvSpPr txBox="1"/>
          <p:nvPr/>
        </p:nvSpPr>
        <p:spPr>
          <a:xfrm>
            <a:off x="6629401" y="2162175"/>
            <a:ext cx="5049896" cy="581025"/>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用“</a:t>
            </a:r>
            <a:r>
              <a:rPr lang="en-US" altLang="zh-CN" dirty="0" err="1">
                <a:solidFill>
                  <a:srgbClr val="002060"/>
                </a:solidFill>
                <a:latin typeface="Arial" panose="020B0604020202020204" pitchFamily="34" charset="0"/>
              </a:rPr>
              <a:t>quadprog</a:t>
            </a:r>
            <a:r>
              <a:rPr lang="zh-CN" altLang="en-US" dirty="0">
                <a:solidFill>
                  <a:srgbClr val="002060"/>
                </a:solidFill>
                <a:latin typeface="Arial" panose="020B0604020202020204" pitchFamily="34" charset="0"/>
              </a:rPr>
              <a:t>”函数求解标准二次优化问题</a:t>
            </a:r>
          </a:p>
        </p:txBody>
      </p:sp>
      <p:pic>
        <p:nvPicPr>
          <p:cNvPr id="4" name="图片 3">
            <a:extLst>
              <a:ext uri="{FF2B5EF4-FFF2-40B4-BE49-F238E27FC236}">
                <a16:creationId xmlns:a16="http://schemas.microsoft.com/office/drawing/2014/main" id="{D05BF1B1-3B36-C64A-FE8B-E0B8519B9A0A}"/>
              </a:ext>
            </a:extLst>
          </p:cNvPr>
          <p:cNvPicPr>
            <a:picLocks noChangeAspect="1"/>
          </p:cNvPicPr>
          <p:nvPr/>
        </p:nvPicPr>
        <p:blipFill>
          <a:blip r:embed="rId5"/>
          <a:stretch>
            <a:fillRect/>
          </a:stretch>
        </p:blipFill>
        <p:spPr>
          <a:xfrm>
            <a:off x="872703" y="2162175"/>
            <a:ext cx="5591955" cy="1400370"/>
          </a:xfrm>
          <a:prstGeom prst="rect">
            <a:avLst/>
          </a:prstGeom>
        </p:spPr>
      </p:pic>
    </p:spTree>
    <p:extLst>
      <p:ext uri="{BB962C8B-B14F-4D97-AF65-F5344CB8AC3E}">
        <p14:creationId xmlns:p14="http://schemas.microsoft.com/office/powerpoint/2010/main" val="3701965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3497C-963B-03B9-EB15-A5CE55FBD154}"/>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D8869B9D-3AC7-FB73-4A4F-D48E573103E1}"/>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55F70862-7C14-F510-67ED-4F60293E2E0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5712E388-6016-B755-7E10-19B68938800D}"/>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dirty="0"/>
              <a:t>MPC</a:t>
            </a:r>
            <a:r>
              <a:rPr lang="zh-CN" altLang="en-US" sz="2400" cap="none" dirty="0"/>
              <a:t>控制算法</a:t>
            </a:r>
          </a:p>
        </p:txBody>
      </p:sp>
      <p:sp>
        <p:nvSpPr>
          <p:cNvPr id="7" name="内容占位符 33">
            <a:extLst>
              <a:ext uri="{FF2B5EF4-FFF2-40B4-BE49-F238E27FC236}">
                <a16:creationId xmlns:a16="http://schemas.microsoft.com/office/drawing/2014/main" id="{619D33D0-E09D-4141-6C09-28E28290643A}"/>
              </a:ext>
            </a:extLst>
          </p:cNvPr>
          <p:cNvSpPr txBox="1"/>
          <p:nvPr/>
        </p:nvSpPr>
        <p:spPr>
          <a:xfrm>
            <a:off x="872703" y="1589593"/>
            <a:ext cx="1794298"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MPC</a:t>
            </a:r>
            <a:r>
              <a:rPr lang="zh-CN" altLang="en-US" dirty="0">
                <a:solidFill>
                  <a:srgbClr val="002060"/>
                </a:solidFill>
                <a:latin typeface="Arial" panose="020B0604020202020204" pitchFamily="34" charset="0"/>
              </a:rPr>
              <a:t>控制器</a:t>
            </a:r>
          </a:p>
        </p:txBody>
      </p:sp>
      <mc:AlternateContent xmlns:mc="http://schemas.openxmlformats.org/markup-compatibility/2006" xmlns:a14="http://schemas.microsoft.com/office/drawing/2010/main">
        <mc:Choice Requires="a14">
          <p:sp>
            <p:nvSpPr>
              <p:cNvPr id="10" name="内容占位符 33">
                <a:extLst>
                  <a:ext uri="{FF2B5EF4-FFF2-40B4-BE49-F238E27FC236}">
                    <a16:creationId xmlns:a16="http://schemas.microsoft.com/office/drawing/2014/main" id="{2719DD66-F7F8-F7D3-4EC7-EA9598E640D7}"/>
                  </a:ext>
                </a:extLst>
              </p:cNvPr>
              <p:cNvSpPr txBox="1"/>
              <p:nvPr/>
            </p:nvSpPr>
            <p:spPr>
              <a:xfrm>
                <a:off x="6572251" y="2162175"/>
                <a:ext cx="5243512" cy="133350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求解得到的是控制量扰动的增量</a:t>
                </a:r>
                <a:r>
                  <a:rPr lang="en-US" altLang="zh-CN" dirty="0">
                    <a:solidFill>
                      <a:srgbClr val="002060"/>
                    </a:solidFill>
                    <a:latin typeface="Arial" panose="020B0604020202020204" pitchFamily="34" charset="0"/>
                  </a:rPr>
                  <a:t>Δ</a:t>
                </a:r>
                <a14:m>
                  <m:oMath xmlns:m="http://schemas.openxmlformats.org/officeDocument/2006/math">
                    <m:acc>
                      <m:accPr>
                        <m:chr m:val="̃"/>
                        <m:ctrlPr>
                          <a:rPr lang="en-US" altLang="zh-CN" i="1" smtClean="0">
                            <a:solidFill>
                              <a:srgbClr val="002060"/>
                            </a:solidFill>
                            <a:latin typeface="Cambria Math" panose="02040503050406030204" pitchFamily="18" charset="0"/>
                          </a:rPr>
                        </m:ctrlPr>
                      </m:accPr>
                      <m:e>
                        <m:r>
                          <a:rPr lang="en-US" altLang="zh-CN" b="0" i="1" smtClean="0">
                            <a:solidFill>
                              <a:srgbClr val="002060"/>
                            </a:solidFill>
                            <a:latin typeface="Cambria Math" panose="02040503050406030204" pitchFamily="18" charset="0"/>
                          </a:rPr>
                          <m:t>𝑢</m:t>
                        </m:r>
                      </m:e>
                    </m:acc>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𝑘</m:t>
                    </m:r>
                    <m:r>
                      <a:rPr lang="en-US" altLang="zh-CN" b="0" i="1" smtClean="0">
                        <a:solidFill>
                          <a:srgbClr val="002060"/>
                        </a:solidFill>
                        <a:latin typeface="Cambria Math" panose="02040503050406030204" pitchFamily="18" charset="0"/>
                      </a:rPr>
                      <m:t>)</m:t>
                    </m:r>
                  </m:oMath>
                </a14:m>
                <a:r>
                  <a:rPr lang="zh-CN" altLang="en-US" dirty="0">
                    <a:solidFill>
                      <a:srgbClr val="002060"/>
                    </a:solidFill>
                    <a:latin typeface="Arial" panose="020B0604020202020204" pitchFamily="34" charset="0"/>
                  </a:rPr>
                  <a:t>，首先将增量加到上一个时刻的控制量扰动</a:t>
                </a:r>
                <a14:m>
                  <m:oMath xmlns:m="http://schemas.openxmlformats.org/officeDocument/2006/math">
                    <m:r>
                      <a:rPr lang="en-US" altLang="zh-CN" b="0" i="1" smtClean="0">
                        <a:solidFill>
                          <a:srgbClr val="002060"/>
                        </a:solidFill>
                        <a:latin typeface="Cambria Math" panose="02040503050406030204" pitchFamily="18" charset="0"/>
                      </a:rPr>
                      <m:t>𝑢</m:t>
                    </m:r>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𝑘</m:t>
                    </m:r>
                    <m:r>
                      <a:rPr lang="en-US" altLang="zh-CN" b="0" i="1" smtClean="0">
                        <a:solidFill>
                          <a:srgbClr val="002060"/>
                        </a:solidFill>
                        <a:latin typeface="Cambria Math" panose="02040503050406030204" pitchFamily="18" charset="0"/>
                      </a:rPr>
                      <m:t>−1)</m:t>
                    </m:r>
                  </m:oMath>
                </a14:m>
                <a:r>
                  <a:rPr lang="zh-CN" altLang="en-US" dirty="0">
                    <a:solidFill>
                      <a:srgbClr val="002060"/>
                    </a:solidFill>
                    <a:latin typeface="Arial" panose="020B0604020202020204" pitchFamily="34" charset="0"/>
                  </a:rPr>
                  <a:t>上得该时刻的控制量扰动量</a:t>
                </a:r>
              </a:p>
            </p:txBody>
          </p:sp>
        </mc:Choice>
        <mc:Fallback xmlns="">
          <p:sp>
            <p:nvSpPr>
              <p:cNvPr id="10" name="内容占位符 33">
                <a:extLst>
                  <a:ext uri="{FF2B5EF4-FFF2-40B4-BE49-F238E27FC236}">
                    <a16:creationId xmlns:a16="http://schemas.microsoft.com/office/drawing/2014/main" id="{2719DD66-F7F8-F7D3-4EC7-EA9598E640D7}"/>
                  </a:ext>
                </a:extLst>
              </p:cNvPr>
              <p:cNvSpPr txBox="1">
                <a:spLocks noRot="1" noChangeAspect="1" noMove="1" noResize="1" noEditPoints="1" noAdjustHandles="1" noChangeArrowheads="1" noChangeShapeType="1" noTextEdit="1"/>
              </p:cNvSpPr>
              <p:nvPr/>
            </p:nvSpPr>
            <p:spPr>
              <a:xfrm>
                <a:off x="6572251" y="2162175"/>
                <a:ext cx="5243512" cy="1333500"/>
              </a:xfrm>
              <a:prstGeom prst="rect">
                <a:avLst/>
              </a:prstGeom>
              <a:blipFill>
                <a:blip r:embed="rId5"/>
                <a:stretch>
                  <a:fillRect l="-698" r="-814" b="-367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6A06B48-F583-D873-D637-A8C4B1D29A71}"/>
              </a:ext>
            </a:extLst>
          </p:cNvPr>
          <p:cNvPicPr>
            <a:picLocks noChangeAspect="1"/>
          </p:cNvPicPr>
          <p:nvPr/>
        </p:nvPicPr>
        <p:blipFill>
          <a:blip r:embed="rId6"/>
          <a:stretch>
            <a:fillRect/>
          </a:stretch>
        </p:blipFill>
        <p:spPr>
          <a:xfrm>
            <a:off x="872703" y="2209800"/>
            <a:ext cx="5572903" cy="3543795"/>
          </a:xfrm>
          <a:prstGeom prst="rect">
            <a:avLst/>
          </a:prstGeom>
        </p:spPr>
      </p:pic>
      <p:pic>
        <p:nvPicPr>
          <p:cNvPr id="9" name="图片 8">
            <a:extLst>
              <a:ext uri="{FF2B5EF4-FFF2-40B4-BE49-F238E27FC236}">
                <a16:creationId xmlns:a16="http://schemas.microsoft.com/office/drawing/2014/main" id="{49743E2D-ED2F-E86E-5CC6-CAE425CB8378}"/>
              </a:ext>
            </a:extLst>
          </p:cNvPr>
          <p:cNvPicPr>
            <a:picLocks noChangeAspect="1"/>
          </p:cNvPicPr>
          <p:nvPr/>
        </p:nvPicPr>
        <p:blipFill>
          <a:blip r:embed="rId7"/>
          <a:stretch>
            <a:fillRect/>
          </a:stretch>
        </p:blipFill>
        <p:spPr>
          <a:xfrm>
            <a:off x="7741262" y="3618003"/>
            <a:ext cx="2838846" cy="504895"/>
          </a:xfrm>
          <a:prstGeom prst="rect">
            <a:avLst/>
          </a:prstGeom>
        </p:spPr>
      </p:pic>
      <p:sp>
        <p:nvSpPr>
          <p:cNvPr id="11" name="内容占位符 33">
            <a:extLst>
              <a:ext uri="{FF2B5EF4-FFF2-40B4-BE49-F238E27FC236}">
                <a16:creationId xmlns:a16="http://schemas.microsoft.com/office/drawing/2014/main" id="{765F65B1-8B14-819E-E877-D9282839A32E}"/>
              </a:ext>
            </a:extLst>
          </p:cNvPr>
          <p:cNvSpPr txBox="1"/>
          <p:nvPr/>
        </p:nvSpPr>
        <p:spPr>
          <a:xfrm>
            <a:off x="6572250" y="4321241"/>
            <a:ext cx="5372099" cy="576335"/>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而实际的控制量为扰动量和该时刻的参考量之和</a:t>
            </a:r>
          </a:p>
        </p:txBody>
      </p:sp>
      <p:pic>
        <p:nvPicPr>
          <p:cNvPr id="12" name="图片 11">
            <a:extLst>
              <a:ext uri="{FF2B5EF4-FFF2-40B4-BE49-F238E27FC236}">
                <a16:creationId xmlns:a16="http://schemas.microsoft.com/office/drawing/2014/main" id="{B59216C0-B5BB-09FF-9F74-0899B660F4F7}"/>
              </a:ext>
            </a:extLst>
          </p:cNvPr>
          <p:cNvPicPr>
            <a:picLocks noChangeAspect="1"/>
          </p:cNvPicPr>
          <p:nvPr/>
        </p:nvPicPr>
        <p:blipFill>
          <a:blip r:embed="rId8"/>
          <a:stretch>
            <a:fillRect/>
          </a:stretch>
        </p:blipFill>
        <p:spPr>
          <a:xfrm>
            <a:off x="7993710" y="5010092"/>
            <a:ext cx="2333951" cy="495369"/>
          </a:xfrm>
          <a:prstGeom prst="rect">
            <a:avLst/>
          </a:prstGeom>
        </p:spPr>
      </p:pic>
    </p:spTree>
    <p:extLst>
      <p:ext uri="{BB962C8B-B14F-4D97-AF65-F5344CB8AC3E}">
        <p14:creationId xmlns:p14="http://schemas.microsoft.com/office/powerpoint/2010/main" val="3758305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1C4A8-6E1A-DCFF-0295-A5DD7D980021}"/>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A982D5DF-C2A2-F97D-924D-323C82B7DC84}"/>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DD1E06BE-65C7-917B-0395-06F5FE72201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14EC8988-A954-2400-D279-A00595C2723B}"/>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zh-CN" altLang="en-US" sz="2400" dirty="0"/>
              <a:t>可视化</a:t>
            </a:r>
            <a:endParaRPr lang="zh-CN" altLang="en-US" sz="2400" cap="none" dirty="0"/>
          </a:p>
        </p:txBody>
      </p:sp>
      <p:sp>
        <p:nvSpPr>
          <p:cNvPr id="10" name="内容占位符 33">
            <a:extLst>
              <a:ext uri="{FF2B5EF4-FFF2-40B4-BE49-F238E27FC236}">
                <a16:creationId xmlns:a16="http://schemas.microsoft.com/office/drawing/2014/main" id="{B90A695F-3416-5D39-D2EB-39DB6143A787}"/>
              </a:ext>
            </a:extLst>
          </p:cNvPr>
          <p:cNvSpPr txBox="1"/>
          <p:nvPr/>
        </p:nvSpPr>
        <p:spPr>
          <a:xfrm>
            <a:off x="657225" y="1489871"/>
            <a:ext cx="11029949" cy="100567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002060"/>
                </a:solidFill>
                <a:latin typeface="Arial" panose="020B0604020202020204" pitchFamily="34" charset="0"/>
              </a:rPr>
              <a:t>后处理程序需要用于可视化结果包括实际轨迹及误差的计算和绘制，轨迹跟踪效果动画，及车辆状态参数变化曲线等，具体代码比较简单不在赘述。轨迹控制效果动如下图所示</a:t>
            </a:r>
          </a:p>
        </p:txBody>
      </p:sp>
      <p:pic>
        <p:nvPicPr>
          <p:cNvPr id="8" name="图片 7">
            <a:extLst>
              <a:ext uri="{FF2B5EF4-FFF2-40B4-BE49-F238E27FC236}">
                <a16:creationId xmlns:a16="http://schemas.microsoft.com/office/drawing/2014/main" id="{E950CE37-ABB4-ECC1-0F2B-6387F37BA0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4706" y="2995616"/>
            <a:ext cx="9502588" cy="2019300"/>
          </a:xfrm>
          <a:prstGeom prst="rect">
            <a:avLst/>
          </a:prstGeom>
        </p:spPr>
      </p:pic>
    </p:spTree>
    <p:extLst>
      <p:ext uri="{BB962C8B-B14F-4D97-AF65-F5344CB8AC3E}">
        <p14:creationId xmlns:p14="http://schemas.microsoft.com/office/powerpoint/2010/main" val="1392784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B8E32-E50A-B80D-F7A6-B377D4F14D35}"/>
            </a:ext>
          </a:extLst>
        </p:cNvPr>
        <p:cNvGrpSpPr/>
        <p:nvPr/>
      </p:nvGrpSpPr>
      <p:grpSpPr>
        <a:xfrm>
          <a:off x="0" y="0"/>
          <a:ext cx="0" cy="0"/>
          <a:chOff x="0" y="0"/>
          <a:chExt cx="0" cy="0"/>
        </a:xfrm>
      </p:grpSpPr>
      <p:sp>
        <p:nvSpPr>
          <p:cNvPr id="32" name="Text Box 13">
            <a:extLst>
              <a:ext uri="{FF2B5EF4-FFF2-40B4-BE49-F238E27FC236}">
                <a16:creationId xmlns:a16="http://schemas.microsoft.com/office/drawing/2014/main" id="{7EEE52D3-3764-0B8B-FD82-068E229F9D9F}"/>
              </a:ext>
            </a:extLst>
          </p:cNvPr>
          <p:cNvSpPr txBox="1">
            <a:spLocks noChangeArrowheads="1"/>
          </p:cNvSpPr>
          <p:nvPr/>
        </p:nvSpPr>
        <p:spPr bwMode="auto">
          <a:xfrm>
            <a:off x="3314378" y="1871230"/>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lgn="ctr">
              <a:spcBef>
                <a:spcPct val="50000"/>
              </a:spcBef>
              <a:defRPr sz="2800" b="1">
                <a:solidFill>
                  <a:schemeClr val="bg1"/>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r>
              <a:rPr lang="zh-CN" altLang="en-US" dirty="0">
                <a:solidFill>
                  <a:srgbClr val="333F50"/>
                </a:solidFill>
              </a:rPr>
              <a:t>横向控制典型方法</a:t>
            </a:r>
          </a:p>
        </p:txBody>
      </p:sp>
      <p:pic>
        <p:nvPicPr>
          <p:cNvPr id="3" name="图形 2">
            <a:extLst>
              <a:ext uri="{FF2B5EF4-FFF2-40B4-BE49-F238E27FC236}">
                <a16:creationId xmlns:a16="http://schemas.microsoft.com/office/drawing/2014/main" id="{2FD90196-B643-BFD8-A63D-91C7FBFB928E}"/>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6" name="Text Box 13">
            <a:extLst>
              <a:ext uri="{FF2B5EF4-FFF2-40B4-BE49-F238E27FC236}">
                <a16:creationId xmlns:a16="http://schemas.microsoft.com/office/drawing/2014/main" id="{4F441499-85D0-3BB6-CFE1-50667612E98F}"/>
              </a:ext>
            </a:extLst>
          </p:cNvPr>
          <p:cNvSpPr txBox="1">
            <a:spLocks noChangeArrowheads="1"/>
          </p:cNvSpPr>
          <p:nvPr/>
        </p:nvSpPr>
        <p:spPr bwMode="auto">
          <a:xfrm>
            <a:off x="3314378" y="2924862"/>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rgbClr val="333F50"/>
                </a:solidFill>
              </a:rPr>
              <a:t>示例模型介绍</a:t>
            </a:r>
          </a:p>
        </p:txBody>
      </p:sp>
      <p:sp>
        <p:nvSpPr>
          <p:cNvPr id="4" name="Text Box 13">
            <a:extLst>
              <a:ext uri="{FF2B5EF4-FFF2-40B4-BE49-F238E27FC236}">
                <a16:creationId xmlns:a16="http://schemas.microsoft.com/office/drawing/2014/main" id="{79BF8C22-3420-F945-40E0-FB488F5E84EA}"/>
              </a:ext>
            </a:extLst>
          </p:cNvPr>
          <p:cNvSpPr txBox="1">
            <a:spLocks noChangeArrowheads="1"/>
          </p:cNvSpPr>
          <p:nvPr/>
        </p:nvSpPr>
        <p:spPr bwMode="auto">
          <a:xfrm>
            <a:off x="3314378" y="3978494"/>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rgbClr val="333F50"/>
                </a:solidFill>
              </a:rPr>
              <a:t>代码解析</a:t>
            </a:r>
          </a:p>
        </p:txBody>
      </p:sp>
      <p:sp>
        <p:nvSpPr>
          <p:cNvPr id="5" name="Text Box 13">
            <a:extLst>
              <a:ext uri="{FF2B5EF4-FFF2-40B4-BE49-F238E27FC236}">
                <a16:creationId xmlns:a16="http://schemas.microsoft.com/office/drawing/2014/main" id="{7180DE6D-9E4B-D486-5C6A-B89F1AEBF7D3}"/>
              </a:ext>
            </a:extLst>
          </p:cNvPr>
          <p:cNvSpPr txBox="1">
            <a:spLocks noChangeArrowheads="1"/>
          </p:cNvSpPr>
          <p:nvPr/>
        </p:nvSpPr>
        <p:spPr bwMode="auto">
          <a:xfrm>
            <a:off x="3314378" y="5032126"/>
            <a:ext cx="5563244" cy="509881"/>
          </a:xfrm>
          <a:prstGeom prst="rect">
            <a:avLst/>
          </a:prstGeom>
          <a:solidFill>
            <a:srgbClr val="002060"/>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chemeClr val="bg1"/>
                </a:solidFill>
              </a:rPr>
              <a:t>课后实践</a:t>
            </a:r>
          </a:p>
        </p:txBody>
      </p:sp>
    </p:spTree>
    <p:extLst>
      <p:ext uri="{BB962C8B-B14F-4D97-AF65-F5344CB8AC3E}">
        <p14:creationId xmlns:p14="http://schemas.microsoft.com/office/powerpoint/2010/main" val="1320635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F8AAF-D8A3-4BCE-C76A-2CB0E1ECF6E0}"/>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823546E2-36DF-BCDC-EC2E-EEA561ADEB86}"/>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课后实践</a:t>
            </a:r>
          </a:p>
        </p:txBody>
      </p:sp>
      <p:pic>
        <p:nvPicPr>
          <p:cNvPr id="3" name="图形 2">
            <a:extLst>
              <a:ext uri="{FF2B5EF4-FFF2-40B4-BE49-F238E27FC236}">
                <a16:creationId xmlns:a16="http://schemas.microsoft.com/office/drawing/2014/main" id="{B2331920-4A0A-D62F-4AD4-7A2EF70BEB9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42FC27AF-458F-0BA2-10E2-EE219949B713}"/>
              </a:ext>
            </a:extLst>
          </p:cNvPr>
          <p:cNvSpPr>
            <a:spLocks noGrp="1"/>
          </p:cNvSpPr>
          <p:nvPr>
            <p:ph type="title"/>
          </p:nvPr>
        </p:nvSpPr>
        <p:spPr>
          <a:xfrm>
            <a:off x="522847" y="1198149"/>
            <a:ext cx="7715304" cy="500066"/>
          </a:xfrm>
        </p:spPr>
        <p:txBody>
          <a:bodyPr>
            <a:normAutofit/>
          </a:bodyPr>
          <a:lstStyle/>
          <a:p>
            <a:pPr marL="342900" indent="-342900">
              <a:buFont typeface="Wingdings" panose="05000000000000000000" pitchFamily="2" charset="2"/>
              <a:buChar char="p"/>
            </a:pPr>
            <a:r>
              <a:rPr lang="zh-CN" altLang="en-US" sz="2400" dirty="0"/>
              <a:t>理论提升</a:t>
            </a:r>
          </a:p>
        </p:txBody>
      </p:sp>
      <p:sp>
        <p:nvSpPr>
          <p:cNvPr id="15" name="文本框 14">
            <a:extLst>
              <a:ext uri="{FF2B5EF4-FFF2-40B4-BE49-F238E27FC236}">
                <a16:creationId xmlns:a16="http://schemas.microsoft.com/office/drawing/2014/main" id="{8DF49540-343D-D2A4-3103-99B22000B0A8}"/>
              </a:ext>
            </a:extLst>
          </p:cNvPr>
          <p:cNvSpPr txBox="1"/>
          <p:nvPr/>
        </p:nvSpPr>
        <p:spPr>
          <a:xfrm>
            <a:off x="1086316" y="1655387"/>
            <a:ext cx="10002231" cy="2184973"/>
          </a:xfrm>
          <a:prstGeom prst="rect">
            <a:avLst/>
          </a:prstGeom>
        </p:spPr>
        <p:txBody>
          <a:bodyPr>
            <a:noAutofit/>
          </a:bodyPr>
          <a:lstStyle>
            <a:defPPr>
              <a:defRPr lang="zh-CN"/>
            </a:defPPr>
            <a:lvl1pPr marL="285750" indent="-285750">
              <a:lnSpc>
                <a:spcPct val="150000"/>
              </a:lnSpc>
              <a:spcBef>
                <a:spcPts val="0"/>
              </a:spcBef>
              <a:buFont typeface="Arial" panose="020B0604020202020204" pitchFamily="34" charset="0"/>
              <a:buChar char="•"/>
              <a:defRPr>
                <a:solidFill>
                  <a:srgbClr val="002060"/>
                </a:solidFill>
                <a:latin typeface="Arial" panose="020B060402020202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600"/>
              </a:spcBef>
            </a:pPr>
            <a:r>
              <a:rPr lang="zh-CN" altLang="en-US" dirty="0"/>
              <a:t>尝试解释预测时域、控制时域与权重矩阵在车辆横向控制中的作用</a:t>
            </a:r>
            <a:endParaRPr lang="en-US" altLang="zh-CN" dirty="0"/>
          </a:p>
          <a:p>
            <a:pPr>
              <a:spcBef>
                <a:spcPts val="600"/>
              </a:spcBef>
            </a:pPr>
            <a:r>
              <a:rPr lang="zh-CN" altLang="en-US" dirty="0"/>
              <a:t>探究权重矩阵（状态量 </a:t>
            </a:r>
            <a:r>
              <a:rPr lang="en-US" altLang="zh-CN" dirty="0"/>
              <a:t>vs. </a:t>
            </a:r>
            <a:r>
              <a:rPr lang="zh-CN" altLang="en-US" dirty="0"/>
              <a:t>控制量）对路径跟踪精度和方向盘抖动的影响规律</a:t>
            </a:r>
            <a:endParaRPr lang="en-US" altLang="zh-CN" dirty="0"/>
          </a:p>
          <a:p>
            <a:pPr>
              <a:spcBef>
                <a:spcPts val="600"/>
              </a:spcBef>
            </a:pPr>
            <a:r>
              <a:rPr lang="zh-CN" altLang="en-US" dirty="0"/>
              <a:t>从计算效率、约束处理能力等角度分析</a:t>
            </a:r>
            <a:r>
              <a:rPr lang="en-US" altLang="zh-CN" dirty="0"/>
              <a:t>MPC</a:t>
            </a:r>
            <a:r>
              <a:rPr lang="zh-CN" altLang="en-US" dirty="0"/>
              <a:t>与</a:t>
            </a:r>
            <a:r>
              <a:rPr lang="en-US" altLang="zh-CN" dirty="0"/>
              <a:t>PID</a:t>
            </a:r>
            <a:r>
              <a:rPr lang="zh-CN" altLang="en-US" dirty="0"/>
              <a:t>在横向控制中的优劣</a:t>
            </a:r>
            <a:endParaRPr lang="en-US" altLang="zh-CN" dirty="0"/>
          </a:p>
          <a:p>
            <a:pPr>
              <a:spcBef>
                <a:spcPts val="600"/>
              </a:spcBef>
            </a:pPr>
            <a:r>
              <a:rPr lang="zh-CN" altLang="en-US" dirty="0"/>
              <a:t>探讨传感器</a:t>
            </a:r>
            <a:r>
              <a:rPr lang="en-US" altLang="zh-CN" dirty="0"/>
              <a:t>/</a:t>
            </a:r>
            <a:r>
              <a:rPr lang="zh-CN" altLang="en-US" dirty="0"/>
              <a:t>执行器延迟对</a:t>
            </a:r>
            <a:r>
              <a:rPr lang="en-US" altLang="zh-CN" dirty="0"/>
              <a:t>MPC</a:t>
            </a:r>
            <a:r>
              <a:rPr lang="zh-CN" altLang="en-US" dirty="0"/>
              <a:t>预测模型的影响及补偿方法（如状态预估）</a:t>
            </a:r>
          </a:p>
        </p:txBody>
      </p:sp>
      <p:sp>
        <p:nvSpPr>
          <p:cNvPr id="4" name="标题 2">
            <a:extLst>
              <a:ext uri="{FF2B5EF4-FFF2-40B4-BE49-F238E27FC236}">
                <a16:creationId xmlns:a16="http://schemas.microsoft.com/office/drawing/2014/main" id="{3A9DEB06-B66B-BAC5-2DFC-CA9037BA018C}"/>
              </a:ext>
            </a:extLst>
          </p:cNvPr>
          <p:cNvSpPr txBox="1">
            <a:spLocks/>
          </p:cNvSpPr>
          <p:nvPr/>
        </p:nvSpPr>
        <p:spPr>
          <a:xfrm>
            <a:off x="522847" y="3984747"/>
            <a:ext cx="7715304" cy="5000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p"/>
            </a:pPr>
            <a:r>
              <a:rPr lang="zh-CN" altLang="en-US" sz="2400" dirty="0"/>
              <a:t>动手实践</a:t>
            </a:r>
          </a:p>
        </p:txBody>
      </p:sp>
      <p:sp>
        <p:nvSpPr>
          <p:cNvPr id="5" name="文本框 4">
            <a:extLst>
              <a:ext uri="{FF2B5EF4-FFF2-40B4-BE49-F238E27FC236}">
                <a16:creationId xmlns:a16="http://schemas.microsoft.com/office/drawing/2014/main" id="{0CCFD0B8-B2B2-1A8D-90AB-5764839E8769}"/>
              </a:ext>
            </a:extLst>
          </p:cNvPr>
          <p:cNvSpPr txBox="1"/>
          <p:nvPr/>
        </p:nvSpPr>
        <p:spPr>
          <a:xfrm>
            <a:off x="1086316" y="4514901"/>
            <a:ext cx="10627265" cy="1604022"/>
          </a:xfrm>
          <a:prstGeom prst="rect">
            <a:avLst/>
          </a:prstGeom>
        </p:spPr>
        <p:txBody>
          <a:bodyPr>
            <a:noAutofit/>
          </a:bodyPr>
          <a:lstStyle>
            <a:defPPr>
              <a:defRPr lang="zh-CN"/>
            </a:defPPr>
            <a:lvl1pPr marL="285750" indent="-285750">
              <a:lnSpc>
                <a:spcPct val="150000"/>
              </a:lnSpc>
              <a:spcBef>
                <a:spcPts val="600"/>
              </a:spcBef>
              <a:buFont typeface="Arial" panose="020B0604020202020204" pitchFamily="34" charset="0"/>
              <a:buChar char="•"/>
              <a:defRPr>
                <a:solidFill>
                  <a:srgbClr val="002060"/>
                </a:solidFill>
                <a:latin typeface="Arial" panose="020B060402020202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在</a:t>
            </a:r>
            <a:r>
              <a:rPr lang="en-US" altLang="zh-CN" dirty="0"/>
              <a:t>Simulink</a:t>
            </a:r>
            <a:r>
              <a:rPr lang="zh-CN" altLang="en-US" dirty="0"/>
              <a:t>中调整</a:t>
            </a:r>
            <a:r>
              <a:rPr lang="en-US" altLang="zh-CN" dirty="0"/>
              <a:t>MPC</a:t>
            </a:r>
            <a:r>
              <a:rPr lang="zh-CN" altLang="en-US" dirty="0"/>
              <a:t>权重参数，实现双移线场景下的高精度路径跟踪（误差</a:t>
            </a:r>
            <a:r>
              <a:rPr lang="en-US" altLang="zh-CN" dirty="0"/>
              <a:t>&lt;0.1m</a:t>
            </a:r>
            <a:r>
              <a:rPr lang="zh-CN" altLang="en-US" dirty="0"/>
              <a:t>）</a:t>
            </a:r>
            <a:endParaRPr lang="en-US" altLang="zh-CN" dirty="0"/>
          </a:p>
          <a:p>
            <a:r>
              <a:rPr lang="zh-CN" altLang="en-US" dirty="0"/>
              <a:t>将线性车辆模型替换为非线性模型（如自行车模型</a:t>
            </a:r>
            <a:r>
              <a:rPr lang="en-US" altLang="zh-CN" dirty="0"/>
              <a:t>+</a:t>
            </a:r>
            <a:r>
              <a:rPr lang="zh-CN" altLang="en-US" dirty="0"/>
              <a:t>魔术公式轮胎），观察</a:t>
            </a:r>
            <a:r>
              <a:rPr lang="en-US" altLang="zh-CN" dirty="0"/>
              <a:t>MPC</a:t>
            </a:r>
            <a:r>
              <a:rPr lang="zh-CN" altLang="en-US" dirty="0"/>
              <a:t>性能变化。</a:t>
            </a:r>
            <a:endParaRPr lang="en-US" altLang="zh-CN" dirty="0"/>
          </a:p>
          <a:p>
            <a:r>
              <a:rPr lang="zh-CN" altLang="en-US" dirty="0"/>
              <a:t>在</a:t>
            </a:r>
            <a:r>
              <a:rPr lang="en-US" altLang="zh-CN" dirty="0"/>
              <a:t>Simulink</a:t>
            </a:r>
            <a:r>
              <a:rPr lang="zh-CN" altLang="en-US" dirty="0"/>
              <a:t>中限制</a:t>
            </a:r>
            <a:r>
              <a:rPr lang="en-US" altLang="zh-CN" dirty="0"/>
              <a:t>MPC</a:t>
            </a:r>
            <a:r>
              <a:rPr lang="zh-CN" altLang="en-US" dirty="0"/>
              <a:t>求解器计算步长（如≤</a:t>
            </a:r>
            <a:r>
              <a:rPr lang="en-US" altLang="zh-CN" dirty="0"/>
              <a:t>50ms</a:t>
            </a:r>
            <a:r>
              <a:rPr lang="zh-CN" altLang="en-US" dirty="0"/>
              <a:t>），分析控制频率对跟踪效果的影响。</a:t>
            </a:r>
            <a:endParaRPr lang="en-US" altLang="zh-CN" dirty="0"/>
          </a:p>
        </p:txBody>
      </p:sp>
    </p:spTree>
    <p:extLst>
      <p:ext uri="{BB962C8B-B14F-4D97-AF65-F5344CB8AC3E}">
        <p14:creationId xmlns:p14="http://schemas.microsoft.com/office/powerpoint/2010/main" val="4053209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1806701"/>
            <a:ext cx="9525000" cy="2232248"/>
          </a:xfrm>
        </p:spPr>
        <p:txBody>
          <a:bodyPr/>
          <a:lstStyle/>
          <a:p>
            <a:pPr algn="ctr">
              <a:lnSpc>
                <a:spcPct val="150000"/>
              </a:lnSpc>
            </a:pPr>
            <a:r>
              <a:rPr lang="zh-CN" altLang="en-US" sz="2600" dirty="0"/>
              <a:t>感谢对</a:t>
            </a:r>
            <a:r>
              <a:rPr lang="en-US" altLang="zh-CN" sz="2600" dirty="0"/>
              <a:t>Onsite</a:t>
            </a:r>
            <a:r>
              <a:rPr lang="zh-CN" altLang="en-US" sz="2600" dirty="0"/>
              <a:t>自动驾驶公共测试服务平台建设的支持！</a:t>
            </a:r>
            <a:br>
              <a:rPr lang="en-US" altLang="zh-CN" sz="2600" dirty="0"/>
            </a:br>
            <a:r>
              <a:rPr lang="zh-CN" altLang="en-US" sz="2600" dirty="0"/>
              <a:t>感谢对</a:t>
            </a:r>
            <a:r>
              <a:rPr lang="en-US" altLang="zh-CN" sz="2600" dirty="0"/>
              <a:t>Onsite</a:t>
            </a:r>
            <a:r>
              <a:rPr lang="zh-CN" altLang="en-US" sz="2600" dirty="0"/>
              <a:t>自动驾驶算法挑战赛的支持！</a:t>
            </a:r>
            <a:br>
              <a:rPr lang="en-US" altLang="zh-CN" sz="2600" dirty="0"/>
            </a:br>
            <a:r>
              <a:rPr lang="zh-CN" altLang="en-US" sz="4800" dirty="0"/>
              <a:t>敬请批评指正！</a:t>
            </a:r>
            <a:endParaRPr lang="en-US" sz="4800" dirty="0"/>
          </a:p>
        </p:txBody>
      </p:sp>
      <p:sp>
        <p:nvSpPr>
          <p:cNvPr id="8" name="文本占位符 3">
            <a:extLst>
              <a:ext uri="{FF2B5EF4-FFF2-40B4-BE49-F238E27FC236}">
                <a16:creationId xmlns:a16="http://schemas.microsoft.com/office/drawing/2014/main" id="{266E664D-8F8E-4C46-A9A7-C84FAE9B5024}"/>
              </a:ext>
            </a:extLst>
          </p:cNvPr>
          <p:cNvSpPr txBox="1">
            <a:spLocks/>
          </p:cNvSpPr>
          <p:nvPr/>
        </p:nvSpPr>
        <p:spPr>
          <a:xfrm>
            <a:off x="1204342" y="4740196"/>
            <a:ext cx="6916202" cy="1765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latin typeface="微软雅黑" panose="020B0503020204020204" pitchFamily="34" charset="-122"/>
                <a:ea typeface="微软雅黑" panose="020B0503020204020204" pitchFamily="34" charset="-122"/>
              </a:rPr>
              <a:t>     孙   剑</a:t>
            </a:r>
            <a:endParaRPr lang="en-US" altLang="zh-CN" b="1" dirty="0">
              <a:latin typeface="微软雅黑" panose="020B0503020204020204" pitchFamily="34" charset="-122"/>
              <a:ea typeface="微软雅黑" panose="020B0503020204020204" pitchFamily="34" charset="-122"/>
            </a:endParaRPr>
          </a:p>
          <a:p>
            <a:pPr marL="0" indent="0" algn="ctr" defTabSz="1097105">
              <a:buNone/>
              <a:defRPr/>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网站：</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onsite.com.cn</a:t>
            </a:r>
          </a:p>
          <a:p>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90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5989F-AD1F-EEBF-56B1-3A0F785B86F9}"/>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FEC61363-3A5F-1754-B586-90CE8413C5F5}"/>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横向控制典型方法</a:t>
            </a:r>
            <a:endParaRPr lang="zh-CN" altLang="en-US" b="1" dirty="0">
              <a:latin typeface="Arial" panose="020B0604020202020204" pitchFamily="34" charset="0"/>
              <a:cs typeface="Arial" panose="020B0604020202020204" pitchFamily="34" charset="0"/>
            </a:endParaRPr>
          </a:p>
        </p:txBody>
      </p:sp>
      <p:pic>
        <p:nvPicPr>
          <p:cNvPr id="3" name="图形 2">
            <a:extLst>
              <a:ext uri="{FF2B5EF4-FFF2-40B4-BE49-F238E27FC236}">
                <a16:creationId xmlns:a16="http://schemas.microsoft.com/office/drawing/2014/main" id="{E9CFEA7F-6DAE-6A59-51EE-0B43FC40ABC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5" name="文本框 4">
            <a:extLst>
              <a:ext uri="{FF2B5EF4-FFF2-40B4-BE49-F238E27FC236}">
                <a16:creationId xmlns:a16="http://schemas.microsoft.com/office/drawing/2014/main" id="{24E7439D-B49C-93F3-B8A4-681BEE0DFCD3}"/>
              </a:ext>
            </a:extLst>
          </p:cNvPr>
          <p:cNvSpPr txBox="1"/>
          <p:nvPr/>
        </p:nvSpPr>
        <p:spPr>
          <a:xfrm>
            <a:off x="438150" y="942975"/>
            <a:ext cx="3717684" cy="461665"/>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b="1" dirty="0">
                <a:solidFill>
                  <a:srgbClr val="002060"/>
                </a:solidFill>
                <a:latin typeface="微软雅黑" panose="020B0503020204020204" pitchFamily="34" charset="-122"/>
                <a:ea typeface="微软雅黑" panose="020B0503020204020204" pitchFamily="34" charset="-122"/>
              </a:rPr>
              <a:t>模型预测控制（</a:t>
            </a:r>
            <a:r>
              <a:rPr lang="en-US" altLang="zh-CN" sz="2400" b="1" dirty="0">
                <a:solidFill>
                  <a:srgbClr val="002060"/>
                </a:solidFill>
                <a:latin typeface="微软雅黑" panose="020B0503020204020204" pitchFamily="34" charset="-122"/>
                <a:ea typeface="微软雅黑" panose="020B0503020204020204" pitchFamily="34" charset="-122"/>
              </a:rPr>
              <a:t>MPC</a:t>
            </a:r>
            <a:r>
              <a:rPr lang="zh-CN" altLang="en-US" sz="2400" b="1" dirty="0">
                <a:solidFill>
                  <a:srgbClr val="002060"/>
                </a:solidFill>
                <a:latin typeface="微软雅黑" panose="020B0503020204020204" pitchFamily="34" charset="-122"/>
                <a:ea typeface="微软雅黑" panose="020B0503020204020204" pitchFamily="34" charset="-122"/>
              </a:rPr>
              <a:t>）</a:t>
            </a:r>
          </a:p>
        </p:txBody>
      </p:sp>
      <p:sp>
        <p:nvSpPr>
          <p:cNvPr id="9" name="文本框 8">
            <a:extLst>
              <a:ext uri="{FF2B5EF4-FFF2-40B4-BE49-F238E27FC236}">
                <a16:creationId xmlns:a16="http://schemas.microsoft.com/office/drawing/2014/main" id="{9D4394C1-1145-047E-63AD-34CF13C32E5F}"/>
              </a:ext>
            </a:extLst>
          </p:cNvPr>
          <p:cNvSpPr txBox="1"/>
          <p:nvPr/>
        </p:nvSpPr>
        <p:spPr>
          <a:xfrm>
            <a:off x="818187" y="1481910"/>
            <a:ext cx="5906463" cy="418191"/>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MPC</a:t>
            </a:r>
            <a:r>
              <a:rPr lang="zh-CN" altLang="en-US" sz="1600" b="1" dirty="0">
                <a:latin typeface="微软雅黑" panose="020B0503020204020204" pitchFamily="34" charset="-122"/>
                <a:ea typeface="微软雅黑" panose="020B0503020204020204" pitchFamily="34" charset="-122"/>
              </a:rPr>
              <a:t>基本控制原理：</a:t>
            </a:r>
            <a:endParaRPr lang="en-US" altLang="zh-CN" sz="16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FC49630-3618-EC36-9640-09B8EE3726CD}"/>
              </a:ext>
            </a:extLst>
          </p:cNvPr>
          <p:cNvSpPr txBox="1"/>
          <p:nvPr/>
        </p:nvSpPr>
        <p:spPr>
          <a:xfrm>
            <a:off x="818186" y="1900101"/>
            <a:ext cx="5506413" cy="18955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滚动优化：基于当前状态预测未来多步行为，求解最优控制序列，仅执行第一步。</a:t>
            </a:r>
          </a:p>
          <a:p>
            <a:pPr>
              <a:lnSpc>
                <a:spcPct val="150000"/>
              </a:lnSpc>
            </a:pP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反馈校正：每个控制周期更新状态并重新优化，适应动态变化（如路径曲率突变等）</a:t>
            </a:r>
            <a:endParaRPr lang="en-US" altLang="zh-CN" sz="16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5496DDB-56C0-9485-A208-905F70357E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599" y="2058973"/>
            <a:ext cx="5121807" cy="3191073"/>
          </a:xfrm>
          <a:prstGeom prst="rect">
            <a:avLst/>
          </a:prstGeom>
        </p:spPr>
      </p:pic>
      <p:sp>
        <p:nvSpPr>
          <p:cNvPr id="11" name="文本框 10">
            <a:extLst>
              <a:ext uri="{FF2B5EF4-FFF2-40B4-BE49-F238E27FC236}">
                <a16:creationId xmlns:a16="http://schemas.microsoft.com/office/drawing/2014/main" id="{C3AB8F48-E883-48E8-EFFC-277D72DBAB7A}"/>
              </a:ext>
            </a:extLst>
          </p:cNvPr>
          <p:cNvSpPr txBox="1"/>
          <p:nvPr/>
        </p:nvSpPr>
        <p:spPr>
          <a:xfrm>
            <a:off x="7381634" y="5250046"/>
            <a:ext cx="3007736" cy="418191"/>
          </a:xfrm>
          <a:prstGeom prst="rect">
            <a:avLst/>
          </a:prstGeom>
          <a:noFill/>
        </p:spPr>
        <p:txBody>
          <a:bodyPr wrap="square" rtlCol="0">
            <a:spAutoFit/>
          </a:bodyPr>
          <a:lstStyle/>
          <a:p>
            <a:pPr algn="ctr">
              <a:lnSpc>
                <a:spcPct val="150000"/>
              </a:lnSpc>
            </a:pPr>
            <a:r>
              <a:rPr lang="en-US" altLang="zh-CN" sz="1600" dirty="0">
                <a:latin typeface="微软雅黑" panose="020B0503020204020204" pitchFamily="34" charset="-122"/>
                <a:ea typeface="微软雅黑" panose="020B0503020204020204" pitchFamily="34" charset="-122"/>
              </a:rPr>
              <a:t>MPC</a:t>
            </a:r>
            <a:r>
              <a:rPr lang="zh-CN" altLang="en-US" sz="1600" dirty="0">
                <a:latin typeface="微软雅黑" panose="020B0503020204020204" pitchFamily="34" charset="-122"/>
                <a:ea typeface="微软雅黑" panose="020B0503020204020204" pitchFamily="34" charset="-122"/>
              </a:rPr>
              <a:t>控制过程</a:t>
            </a:r>
          </a:p>
        </p:txBody>
      </p:sp>
      <p:sp>
        <p:nvSpPr>
          <p:cNvPr id="12" name="文本框 11">
            <a:extLst>
              <a:ext uri="{FF2B5EF4-FFF2-40B4-BE49-F238E27FC236}">
                <a16:creationId xmlns:a16="http://schemas.microsoft.com/office/drawing/2014/main" id="{2B3751BF-9755-5170-BBCF-7F0D9ED8D0E8}"/>
              </a:ext>
            </a:extLst>
          </p:cNvPr>
          <p:cNvSpPr txBox="1"/>
          <p:nvPr/>
        </p:nvSpPr>
        <p:spPr>
          <a:xfrm>
            <a:off x="818186" y="4486953"/>
            <a:ext cx="5506413" cy="152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优势：显式处理多变量、约束（如方向盘转角限制）、前馈扰动（如侧风）。</a:t>
            </a:r>
          </a:p>
          <a:p>
            <a:pPr marL="285750" indent="-285750">
              <a:lnSpc>
                <a:spcPct val="150000"/>
              </a:lnSpc>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劣势：计算复杂度高，依赖精确模型</a:t>
            </a:r>
            <a:endParaRPr lang="en-US" altLang="zh-CN" sz="16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DD5F7E2A-7DFE-50F8-F9D5-077390A44F13}"/>
              </a:ext>
            </a:extLst>
          </p:cNvPr>
          <p:cNvSpPr txBox="1"/>
          <p:nvPr/>
        </p:nvSpPr>
        <p:spPr>
          <a:xfrm>
            <a:off x="818187" y="3989325"/>
            <a:ext cx="5906463" cy="418191"/>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MPC</a:t>
            </a:r>
            <a:r>
              <a:rPr lang="zh-CN" altLang="en-US" sz="1600" b="1" dirty="0">
                <a:latin typeface="微软雅黑" panose="020B0503020204020204" pitchFamily="34" charset="-122"/>
                <a:ea typeface="微软雅黑" panose="020B0503020204020204" pitchFamily="34" charset="-122"/>
              </a:rPr>
              <a:t>与</a:t>
            </a:r>
            <a:r>
              <a:rPr lang="en-US" altLang="zh-CN" sz="1600" b="1" dirty="0">
                <a:latin typeface="微软雅黑" panose="020B0503020204020204" pitchFamily="34" charset="-122"/>
                <a:ea typeface="微软雅黑" panose="020B0503020204020204" pitchFamily="34" charset="-122"/>
              </a:rPr>
              <a:t>PID</a:t>
            </a:r>
            <a:r>
              <a:rPr lang="zh-CN" altLang="en-US" sz="1600" b="1" dirty="0">
                <a:latin typeface="微软雅黑" panose="020B0503020204020204" pitchFamily="34" charset="-122"/>
                <a:ea typeface="微软雅黑" panose="020B0503020204020204" pitchFamily="34" charset="-122"/>
              </a:rPr>
              <a:t>对比：</a:t>
            </a:r>
            <a:endParaRPr lang="en-US" altLang="zh-CN"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75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14728-60A5-EA35-E8F1-0D73541431BD}"/>
            </a:ext>
          </a:extLst>
        </p:cNvPr>
        <p:cNvGrpSpPr/>
        <p:nvPr/>
      </p:nvGrpSpPr>
      <p:grpSpPr>
        <a:xfrm>
          <a:off x="0" y="0"/>
          <a:ext cx="0" cy="0"/>
          <a:chOff x="0" y="0"/>
          <a:chExt cx="0" cy="0"/>
        </a:xfrm>
      </p:grpSpPr>
      <p:pic>
        <p:nvPicPr>
          <p:cNvPr id="8" name="图片 7">
            <a:extLst>
              <a:ext uri="{FF2B5EF4-FFF2-40B4-BE49-F238E27FC236}">
                <a16:creationId xmlns:a16="http://schemas.microsoft.com/office/drawing/2014/main" id="{6DC870B8-C53A-FDAD-798C-696CC5097665}"/>
              </a:ext>
            </a:extLst>
          </p:cNvPr>
          <p:cNvPicPr>
            <a:picLocks noChangeAspect="1"/>
          </p:cNvPicPr>
          <p:nvPr/>
        </p:nvPicPr>
        <p:blipFill>
          <a:blip r:embed="rId3">
            <a:extLst>
              <a:ext uri="{28A0092B-C50C-407E-A947-70E740481C1C}">
                <a14:useLocalDpi xmlns:a14="http://schemas.microsoft.com/office/drawing/2010/main" val="0"/>
              </a:ext>
            </a:extLst>
          </a:blip>
          <a:srcRect t="22778"/>
          <a:stretch/>
        </p:blipFill>
        <p:spPr>
          <a:xfrm>
            <a:off x="2876025" y="1699857"/>
            <a:ext cx="6039374" cy="3037188"/>
          </a:xfrm>
          <a:prstGeom prst="rect">
            <a:avLst/>
          </a:prstGeom>
        </p:spPr>
      </p:pic>
      <p:sp>
        <p:nvSpPr>
          <p:cNvPr id="70" name="Title 11">
            <a:extLst>
              <a:ext uri="{FF2B5EF4-FFF2-40B4-BE49-F238E27FC236}">
                <a16:creationId xmlns:a16="http://schemas.microsoft.com/office/drawing/2014/main" id="{99A7CAF1-8809-1A0E-54CA-4D9596688AF2}"/>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横向控制典型方法</a:t>
            </a:r>
            <a:endParaRPr lang="zh-CN" altLang="en-US" b="1" dirty="0">
              <a:latin typeface="Arial" panose="020B0604020202020204" pitchFamily="34" charset="0"/>
              <a:cs typeface="Arial" panose="020B0604020202020204" pitchFamily="34" charset="0"/>
            </a:endParaRPr>
          </a:p>
        </p:txBody>
      </p:sp>
      <p:pic>
        <p:nvPicPr>
          <p:cNvPr id="3" name="图形 2">
            <a:extLst>
              <a:ext uri="{FF2B5EF4-FFF2-40B4-BE49-F238E27FC236}">
                <a16:creationId xmlns:a16="http://schemas.microsoft.com/office/drawing/2014/main" id="{CB3E548A-1DE1-52B4-A549-245878DA1C69}"/>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372" y="39051"/>
            <a:ext cx="1498541" cy="721223"/>
          </a:xfrm>
          <a:prstGeom prst="rect">
            <a:avLst/>
          </a:prstGeom>
        </p:spPr>
      </p:pic>
      <p:sp>
        <p:nvSpPr>
          <p:cNvPr id="5" name="文本框 4">
            <a:extLst>
              <a:ext uri="{FF2B5EF4-FFF2-40B4-BE49-F238E27FC236}">
                <a16:creationId xmlns:a16="http://schemas.microsoft.com/office/drawing/2014/main" id="{8D019A47-82D6-4423-4776-0F339320F26E}"/>
              </a:ext>
            </a:extLst>
          </p:cNvPr>
          <p:cNvSpPr txBox="1"/>
          <p:nvPr/>
        </p:nvSpPr>
        <p:spPr>
          <a:xfrm>
            <a:off x="438150" y="942975"/>
            <a:ext cx="4641014" cy="461665"/>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b="1" dirty="0">
                <a:solidFill>
                  <a:srgbClr val="002060"/>
                </a:solidFill>
                <a:latin typeface="微软雅黑" panose="020B0503020204020204" pitchFamily="34" charset="-122"/>
                <a:ea typeface="微软雅黑" panose="020B0503020204020204" pitchFamily="34" charset="-122"/>
              </a:rPr>
              <a:t>基于</a:t>
            </a:r>
            <a:r>
              <a:rPr lang="en-US" altLang="zh-CN" sz="2400" b="1" dirty="0">
                <a:solidFill>
                  <a:srgbClr val="002060"/>
                </a:solidFill>
                <a:latin typeface="微软雅黑" panose="020B0503020204020204" pitchFamily="34" charset="-122"/>
                <a:ea typeface="微软雅黑" panose="020B0503020204020204" pitchFamily="34" charset="-122"/>
              </a:rPr>
              <a:t>MPC</a:t>
            </a:r>
            <a:r>
              <a:rPr lang="zh-CN" altLang="en-US" sz="2400" b="1" dirty="0">
                <a:solidFill>
                  <a:srgbClr val="002060"/>
                </a:solidFill>
                <a:latin typeface="微软雅黑" panose="020B0503020204020204" pitchFamily="34" charset="-122"/>
                <a:ea typeface="微软雅黑" panose="020B0503020204020204" pitchFamily="34" charset="-122"/>
              </a:rPr>
              <a:t>的车辆横向控制结构</a:t>
            </a:r>
          </a:p>
        </p:txBody>
      </p:sp>
      <p:sp>
        <p:nvSpPr>
          <p:cNvPr id="2" name="文本框 1">
            <a:extLst>
              <a:ext uri="{FF2B5EF4-FFF2-40B4-BE49-F238E27FC236}">
                <a16:creationId xmlns:a16="http://schemas.microsoft.com/office/drawing/2014/main" id="{EE18D1C6-DC49-6820-81C9-4FCB885C01CC}"/>
              </a:ext>
            </a:extLst>
          </p:cNvPr>
          <p:cNvSpPr txBox="1"/>
          <p:nvPr/>
        </p:nvSpPr>
        <p:spPr>
          <a:xfrm>
            <a:off x="818187" y="1375874"/>
            <a:ext cx="11183313"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车辆横向控制：</a:t>
            </a:r>
            <a:r>
              <a:rPr lang="zh-CN" altLang="en-US" dirty="0">
                <a:latin typeface="微软雅黑" panose="020B0503020204020204" pitchFamily="34" charset="-122"/>
                <a:ea typeface="微软雅黑" panose="020B0503020204020204" pitchFamily="34" charset="-122"/>
              </a:rPr>
              <a:t>车辆完成路径跟踪任务，能实现车辆的换道，输出为方向盘转角或前轮转角。</a:t>
            </a:r>
          </a:p>
        </p:txBody>
      </p:sp>
      <p:sp>
        <p:nvSpPr>
          <p:cNvPr id="10" name="文本框 9">
            <a:extLst>
              <a:ext uri="{FF2B5EF4-FFF2-40B4-BE49-F238E27FC236}">
                <a16:creationId xmlns:a16="http://schemas.microsoft.com/office/drawing/2014/main" id="{7999C351-FDF3-4E2D-4A54-79614026165E}"/>
              </a:ext>
            </a:extLst>
          </p:cNvPr>
          <p:cNvSpPr txBox="1"/>
          <p:nvPr/>
        </p:nvSpPr>
        <p:spPr>
          <a:xfrm>
            <a:off x="1075362" y="4334373"/>
            <a:ext cx="10421313" cy="2274790"/>
          </a:xfrm>
          <a:prstGeom prst="rect">
            <a:avLst/>
          </a:prstGeom>
          <a:noFill/>
        </p:spPr>
        <p:txBody>
          <a:bodyPr wrap="square">
            <a:spAutoFit/>
          </a:bodyPr>
          <a:lstStyle/>
          <a:p>
            <a:pPr marL="285750" indent="-285750" algn="l">
              <a:lnSpc>
                <a:spcPct val="150000"/>
              </a:lnSpc>
              <a:spcBef>
                <a:spcPts val="300"/>
              </a:spcBef>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输入</a:t>
            </a:r>
            <a:r>
              <a:rPr lang="zh-CN" altLang="en-US" b="0" i="0" dirty="0">
                <a:effectLst/>
                <a:latin typeface="微软雅黑" panose="020B0503020204020204" pitchFamily="34" charset="-122"/>
                <a:ea typeface="微软雅黑" panose="020B0503020204020204" pitchFamily="34" charset="-122"/>
              </a:rPr>
              <a:t>：参考路径（坐标</a:t>
            </a:r>
            <a:r>
              <a:rPr lang="en-US" altLang="zh-CN" b="0" i="0" dirty="0">
                <a:effectLst/>
                <a:latin typeface="微软雅黑" panose="020B0503020204020204" pitchFamily="34" charset="-122"/>
                <a:ea typeface="微软雅黑" panose="020B0503020204020204" pitchFamily="34" charset="-122"/>
              </a:rPr>
              <a:t>+</a:t>
            </a:r>
            <a:r>
              <a:rPr lang="zh-CN" altLang="en-US" b="0" i="0" dirty="0">
                <a:effectLst/>
                <a:latin typeface="微软雅黑" panose="020B0503020204020204" pitchFamily="34" charset="-122"/>
                <a:ea typeface="微软雅黑" panose="020B0503020204020204" pitchFamily="34" charset="-122"/>
              </a:rPr>
              <a:t>曲率）、车辆状态（位置、横摆角、速度）</a:t>
            </a:r>
          </a:p>
          <a:p>
            <a:pPr marL="285750" indent="-285750" algn="l">
              <a:lnSpc>
                <a:spcPct val="150000"/>
              </a:lnSpc>
              <a:spcBef>
                <a:spcPts val="300"/>
              </a:spcBef>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输出</a:t>
            </a:r>
            <a:r>
              <a:rPr lang="zh-CN" altLang="en-US" b="0" i="0" dirty="0">
                <a:effectLst/>
                <a:latin typeface="微软雅黑" panose="020B0503020204020204" pitchFamily="34" charset="-122"/>
                <a:ea typeface="微软雅黑" panose="020B0503020204020204" pitchFamily="34" charset="-122"/>
              </a:rPr>
              <a:t>：前轮转角指令（或方向盘转角）</a:t>
            </a:r>
            <a:endParaRPr lang="en-US" altLang="zh-CN" b="0" i="0" dirty="0">
              <a:effectLst/>
              <a:latin typeface="微软雅黑" panose="020B0503020204020204" pitchFamily="34" charset="-122"/>
              <a:ea typeface="微软雅黑" panose="020B0503020204020204" pitchFamily="34" charset="-122"/>
            </a:endParaRPr>
          </a:p>
          <a:p>
            <a:pPr marL="285750" indent="-285750" algn="l">
              <a:lnSpc>
                <a:spcPct val="150000"/>
              </a:lnSpc>
              <a:spcBef>
                <a:spcPts val="300"/>
              </a:spcBef>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预测模型：</a:t>
            </a:r>
            <a:r>
              <a:rPr lang="zh-CN" altLang="en-US" dirty="0">
                <a:latin typeface="微软雅黑" panose="020B0503020204020204" pitchFamily="34" charset="-122"/>
                <a:ea typeface="微软雅黑" panose="020B0503020204020204" pitchFamily="34" charset="-122"/>
              </a:rPr>
              <a:t>车辆运动学模型</a:t>
            </a:r>
            <a:endParaRPr lang="en-US" altLang="zh-CN" dirty="0">
              <a:latin typeface="微软雅黑" panose="020B0503020204020204" pitchFamily="34" charset="-122"/>
              <a:ea typeface="微软雅黑" panose="020B0503020204020204" pitchFamily="34" charset="-122"/>
            </a:endParaRPr>
          </a:p>
          <a:p>
            <a:pPr marL="285750" indent="-285750" algn="l">
              <a:lnSpc>
                <a:spcPct val="150000"/>
              </a:lnSpc>
              <a:spcBef>
                <a:spcPts val="300"/>
              </a:spcBef>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优化目标：</a:t>
            </a:r>
            <a:r>
              <a:rPr lang="zh-CN" altLang="en-US" b="0" i="0" dirty="0">
                <a:effectLst/>
                <a:latin typeface="微软雅黑" panose="020B0503020204020204" pitchFamily="34" charset="-122"/>
                <a:ea typeface="微软雅黑" panose="020B0503020204020204" pitchFamily="34" charset="-122"/>
              </a:rPr>
              <a:t>最小化路径偏差等</a:t>
            </a:r>
            <a:endParaRPr lang="en-US" altLang="zh-CN" b="0" i="0" dirty="0">
              <a:effectLst/>
              <a:latin typeface="微软雅黑" panose="020B0503020204020204" pitchFamily="34" charset="-122"/>
              <a:ea typeface="微软雅黑" panose="020B0503020204020204" pitchFamily="34" charset="-122"/>
            </a:endParaRPr>
          </a:p>
          <a:p>
            <a:pPr marL="285750" indent="-285750" algn="l">
              <a:lnSpc>
                <a:spcPct val="150000"/>
              </a:lnSpc>
              <a:spcBef>
                <a:spcPts val="300"/>
              </a:spcBef>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约束条件：</a:t>
            </a:r>
            <a:r>
              <a:rPr lang="zh-CN" altLang="en-US" dirty="0">
                <a:latin typeface="微软雅黑" panose="020B0503020204020204" pitchFamily="34" charset="-122"/>
                <a:ea typeface="微软雅黑" panose="020B0503020204020204" pitchFamily="34" charset="-122"/>
              </a:rPr>
              <a:t>方向盘转角范围、转角速率限制、轮胎侧偏角安全阈值等</a:t>
            </a:r>
            <a:endParaRPr lang="zh-CN" altLang="en-US" b="0" i="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92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12B1A-5F54-C10B-1870-F7AF20DA4776}"/>
            </a:ext>
          </a:extLst>
        </p:cNvPr>
        <p:cNvGrpSpPr/>
        <p:nvPr/>
      </p:nvGrpSpPr>
      <p:grpSpPr>
        <a:xfrm>
          <a:off x="0" y="0"/>
          <a:ext cx="0" cy="0"/>
          <a:chOff x="0" y="0"/>
          <a:chExt cx="0" cy="0"/>
        </a:xfrm>
      </p:grpSpPr>
      <p:sp>
        <p:nvSpPr>
          <p:cNvPr id="32" name="Text Box 13">
            <a:extLst>
              <a:ext uri="{FF2B5EF4-FFF2-40B4-BE49-F238E27FC236}">
                <a16:creationId xmlns:a16="http://schemas.microsoft.com/office/drawing/2014/main" id="{131490D7-C9E8-C87F-A534-636D9876CE48}"/>
              </a:ext>
            </a:extLst>
          </p:cNvPr>
          <p:cNvSpPr txBox="1">
            <a:spLocks noChangeArrowheads="1"/>
          </p:cNvSpPr>
          <p:nvPr/>
        </p:nvSpPr>
        <p:spPr bwMode="auto">
          <a:xfrm>
            <a:off x="3314378" y="1871230"/>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lgn="ctr">
              <a:spcBef>
                <a:spcPct val="50000"/>
              </a:spcBef>
              <a:defRPr sz="2800" b="1">
                <a:solidFill>
                  <a:schemeClr val="bg1"/>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r>
              <a:rPr lang="zh-CN" altLang="en-US" dirty="0">
                <a:solidFill>
                  <a:srgbClr val="333F50"/>
                </a:solidFill>
              </a:rPr>
              <a:t>横向控制典型方法</a:t>
            </a:r>
          </a:p>
        </p:txBody>
      </p:sp>
      <p:pic>
        <p:nvPicPr>
          <p:cNvPr id="3" name="图形 2">
            <a:extLst>
              <a:ext uri="{FF2B5EF4-FFF2-40B4-BE49-F238E27FC236}">
                <a16:creationId xmlns:a16="http://schemas.microsoft.com/office/drawing/2014/main" id="{C6CCA799-C3C7-9485-BF2B-5E3A7BDB056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6" name="Text Box 13">
            <a:extLst>
              <a:ext uri="{FF2B5EF4-FFF2-40B4-BE49-F238E27FC236}">
                <a16:creationId xmlns:a16="http://schemas.microsoft.com/office/drawing/2014/main" id="{FF386BCB-F843-EBEE-A33D-7D570A1F9FA3}"/>
              </a:ext>
            </a:extLst>
          </p:cNvPr>
          <p:cNvSpPr txBox="1">
            <a:spLocks noChangeArrowheads="1"/>
          </p:cNvSpPr>
          <p:nvPr/>
        </p:nvSpPr>
        <p:spPr bwMode="auto">
          <a:xfrm>
            <a:off x="3314378" y="2924862"/>
            <a:ext cx="5563244" cy="509881"/>
          </a:xfrm>
          <a:prstGeom prst="rect">
            <a:avLst/>
          </a:prstGeom>
          <a:solidFill>
            <a:srgbClr val="002060"/>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chemeClr val="bg1"/>
                </a:solidFill>
              </a:rPr>
              <a:t>示例模型介绍</a:t>
            </a:r>
          </a:p>
        </p:txBody>
      </p:sp>
      <p:sp>
        <p:nvSpPr>
          <p:cNvPr id="4" name="Text Box 13">
            <a:extLst>
              <a:ext uri="{FF2B5EF4-FFF2-40B4-BE49-F238E27FC236}">
                <a16:creationId xmlns:a16="http://schemas.microsoft.com/office/drawing/2014/main" id="{9D123265-E96F-2BEA-7B06-58CB830C3F89}"/>
              </a:ext>
            </a:extLst>
          </p:cNvPr>
          <p:cNvSpPr txBox="1">
            <a:spLocks noChangeArrowheads="1"/>
          </p:cNvSpPr>
          <p:nvPr/>
        </p:nvSpPr>
        <p:spPr bwMode="auto">
          <a:xfrm>
            <a:off x="3314378" y="3978494"/>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代码解析</a:t>
            </a:r>
          </a:p>
        </p:txBody>
      </p:sp>
      <p:sp>
        <p:nvSpPr>
          <p:cNvPr id="5" name="Text Box 13">
            <a:extLst>
              <a:ext uri="{FF2B5EF4-FFF2-40B4-BE49-F238E27FC236}">
                <a16:creationId xmlns:a16="http://schemas.microsoft.com/office/drawing/2014/main" id="{4946641C-4961-959A-218F-50B835135F30}"/>
              </a:ext>
            </a:extLst>
          </p:cNvPr>
          <p:cNvSpPr txBox="1">
            <a:spLocks noChangeArrowheads="1"/>
          </p:cNvSpPr>
          <p:nvPr/>
        </p:nvSpPr>
        <p:spPr bwMode="auto">
          <a:xfrm>
            <a:off x="3314378" y="5032126"/>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课后实践</a:t>
            </a:r>
          </a:p>
        </p:txBody>
      </p:sp>
    </p:spTree>
    <p:extLst>
      <p:ext uri="{BB962C8B-B14F-4D97-AF65-F5344CB8AC3E}">
        <p14:creationId xmlns:p14="http://schemas.microsoft.com/office/powerpoint/2010/main" val="273274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CCEA2-A31B-2805-184F-60EA18D9D588}"/>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E37E238D-8CAD-5959-5CA6-2583250D3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565" y="2156096"/>
            <a:ext cx="8121406" cy="4092304"/>
          </a:xfrm>
          <a:prstGeom prst="rect">
            <a:avLst/>
          </a:prstGeom>
        </p:spPr>
      </p:pic>
      <p:sp>
        <p:nvSpPr>
          <p:cNvPr id="70" name="Title 11">
            <a:extLst>
              <a:ext uri="{FF2B5EF4-FFF2-40B4-BE49-F238E27FC236}">
                <a16:creationId xmlns:a16="http://schemas.microsoft.com/office/drawing/2014/main" id="{C56B7398-CE68-7B0C-1551-9D971692DD83}"/>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示例模型介绍</a:t>
            </a:r>
          </a:p>
        </p:txBody>
      </p:sp>
      <p:pic>
        <p:nvPicPr>
          <p:cNvPr id="3" name="图形 2">
            <a:extLst>
              <a:ext uri="{FF2B5EF4-FFF2-40B4-BE49-F238E27FC236}">
                <a16:creationId xmlns:a16="http://schemas.microsoft.com/office/drawing/2014/main" id="{D8AE7092-481B-F5A0-7C26-DA70C4210EA1}"/>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372" y="39051"/>
            <a:ext cx="1498541" cy="721223"/>
          </a:xfrm>
          <a:prstGeom prst="rect">
            <a:avLst/>
          </a:prstGeom>
        </p:spPr>
      </p:pic>
      <p:sp>
        <p:nvSpPr>
          <p:cNvPr id="212" name="标题 2">
            <a:extLst>
              <a:ext uri="{FF2B5EF4-FFF2-40B4-BE49-F238E27FC236}">
                <a16:creationId xmlns:a16="http://schemas.microsoft.com/office/drawing/2014/main" id="{6E7369B7-EB3E-7DD1-6055-E1F65506EC73}"/>
              </a:ext>
            </a:extLst>
          </p:cNvPr>
          <p:cNvSpPr>
            <a:spLocks noGrp="1"/>
          </p:cNvSpPr>
          <p:nvPr>
            <p:ph type="title"/>
          </p:nvPr>
        </p:nvSpPr>
        <p:spPr>
          <a:xfrm>
            <a:off x="571472" y="971698"/>
            <a:ext cx="7715304" cy="500066"/>
          </a:xfrm>
        </p:spPr>
        <p:txBody>
          <a:bodyPr>
            <a:normAutofit/>
          </a:bodyPr>
          <a:lstStyle/>
          <a:p>
            <a:pPr marL="342900" indent="-342900">
              <a:buFont typeface="Wingdings" panose="05000000000000000000" pitchFamily="2" charset="2"/>
              <a:buChar char="p"/>
            </a:pPr>
            <a:r>
              <a:rPr lang="zh-CN" altLang="en-US" sz="2400" cap="none" dirty="0"/>
              <a:t>基于</a:t>
            </a:r>
            <a:r>
              <a:rPr lang="en-US" altLang="zh-CN" sz="2400" cap="none" dirty="0"/>
              <a:t>MPC</a:t>
            </a:r>
            <a:r>
              <a:rPr lang="zh-CN" altLang="en-US" sz="2400" dirty="0"/>
              <a:t>的横向控制</a:t>
            </a:r>
            <a:r>
              <a:rPr lang="zh-CN" altLang="en-US" sz="2400" cap="none" dirty="0"/>
              <a:t>模型</a:t>
            </a:r>
          </a:p>
        </p:txBody>
      </p:sp>
      <p:sp>
        <p:nvSpPr>
          <p:cNvPr id="213" name="文本占位符 4">
            <a:extLst>
              <a:ext uri="{FF2B5EF4-FFF2-40B4-BE49-F238E27FC236}">
                <a16:creationId xmlns:a16="http://schemas.microsoft.com/office/drawing/2014/main" id="{CCC2EBD8-E1DA-8C4D-D223-2F60B71463E4}"/>
              </a:ext>
            </a:extLst>
          </p:cNvPr>
          <p:cNvSpPr txBox="1">
            <a:spLocks/>
          </p:cNvSpPr>
          <p:nvPr/>
        </p:nvSpPr>
        <p:spPr>
          <a:xfrm>
            <a:off x="897250" y="1531235"/>
            <a:ext cx="10837549" cy="9201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1800" dirty="0">
                <a:solidFill>
                  <a:srgbClr val="002060"/>
                </a:solidFill>
                <a:latin typeface="微软雅黑" panose="020B0503020204020204" pitchFamily="34" charset="-122"/>
                <a:ea typeface="微软雅黑" panose="020B0503020204020204" pitchFamily="34" charset="-122"/>
              </a:rPr>
              <a:t>仿真模型分成控制器和被控对象两部分。控制器由</a:t>
            </a:r>
            <a:r>
              <a:rPr lang="en-US" altLang="zh-CN" sz="1800" dirty="0">
                <a:solidFill>
                  <a:srgbClr val="002060"/>
                </a:solidFill>
                <a:latin typeface="微软雅黑" panose="020B0503020204020204" pitchFamily="34" charset="-122"/>
                <a:ea typeface="微软雅黑" panose="020B0503020204020204" pitchFamily="34" charset="-122"/>
              </a:rPr>
              <a:t>s-</a:t>
            </a:r>
            <a:r>
              <a:rPr lang="zh-CN" altLang="en-US" sz="1800" dirty="0">
                <a:solidFill>
                  <a:srgbClr val="002060"/>
                </a:solidFill>
                <a:latin typeface="微软雅黑" panose="020B0503020204020204" pitchFamily="34" charset="-122"/>
                <a:ea typeface="微软雅黑" panose="020B0503020204020204" pitchFamily="34" charset="-122"/>
              </a:rPr>
              <a:t>函数编写而成，被控车辆是</a:t>
            </a:r>
            <a:r>
              <a:rPr lang="en-US" altLang="zh-CN" sz="1800" dirty="0">
                <a:solidFill>
                  <a:srgbClr val="002060"/>
                </a:solidFill>
                <a:latin typeface="微软雅黑" panose="020B0503020204020204" pitchFamily="34" charset="-122"/>
                <a:ea typeface="微软雅黑" panose="020B0503020204020204" pitchFamily="34" charset="-122"/>
              </a:rPr>
              <a:t>MATLAB</a:t>
            </a:r>
            <a:r>
              <a:rPr lang="zh-CN" altLang="en-US" sz="1800" dirty="0">
                <a:solidFill>
                  <a:srgbClr val="002060"/>
                </a:solidFill>
                <a:latin typeface="微软雅黑" panose="020B0503020204020204" pitchFamily="34" charset="-122"/>
                <a:ea typeface="微软雅黑" panose="020B0503020204020204" pitchFamily="34" charset="-122"/>
              </a:rPr>
              <a:t>提供的三自由度车辆模型，模型框图如下</a:t>
            </a:r>
          </a:p>
        </p:txBody>
      </p:sp>
      <p:sp>
        <p:nvSpPr>
          <p:cNvPr id="7" name="文本占位符 4">
            <a:extLst>
              <a:ext uri="{FF2B5EF4-FFF2-40B4-BE49-F238E27FC236}">
                <a16:creationId xmlns:a16="http://schemas.microsoft.com/office/drawing/2014/main" id="{D7605CFE-BFFB-12CB-6CB4-975C7B886EAA}"/>
              </a:ext>
            </a:extLst>
          </p:cNvPr>
          <p:cNvSpPr txBox="1">
            <a:spLocks/>
          </p:cNvSpPr>
          <p:nvPr/>
        </p:nvSpPr>
        <p:spPr>
          <a:xfrm>
            <a:off x="8915399" y="5027430"/>
            <a:ext cx="2522226" cy="92013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2000" dirty="0">
                <a:solidFill>
                  <a:srgbClr val="C00000"/>
                </a:solidFill>
                <a:latin typeface="微软雅黑" panose="020B0503020204020204" pitchFamily="34" charset="-122"/>
                <a:ea typeface="微软雅黑" panose="020B0503020204020204" pitchFamily="34" charset="-122"/>
                <a:sym typeface="Wingdings 2" panose="05020102010507070707" pitchFamily="18" charset="2"/>
              </a:rPr>
              <a:t> </a:t>
            </a:r>
            <a:r>
              <a:rPr lang="zh-CN" altLang="en-US" sz="1800" dirty="0">
                <a:solidFill>
                  <a:srgbClr val="C00000"/>
                </a:solidFill>
                <a:latin typeface="微软雅黑" panose="020B0503020204020204" pitchFamily="34" charset="-122"/>
                <a:ea typeface="微软雅黑" panose="020B0503020204020204" pitchFamily="34" charset="-122"/>
              </a:rPr>
              <a:t>被控对象</a:t>
            </a:r>
            <a:endParaRPr lang="en-US" altLang="zh-CN" sz="1800" dirty="0">
              <a:solidFill>
                <a:srgbClr val="C00000"/>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000" dirty="0">
                <a:solidFill>
                  <a:srgbClr val="C00000"/>
                </a:solidFill>
                <a:latin typeface="微软雅黑" panose="020B0503020204020204" pitchFamily="34" charset="-122"/>
                <a:ea typeface="微软雅黑" panose="020B0503020204020204" pitchFamily="34" charset="-122"/>
                <a:sym typeface="Wingdings 2" panose="05020102010507070707" pitchFamily="18" charset="2"/>
              </a:rPr>
              <a:t> </a:t>
            </a:r>
            <a:r>
              <a:rPr lang="en-US" altLang="zh-CN" sz="1800" dirty="0">
                <a:solidFill>
                  <a:srgbClr val="C00000"/>
                </a:solidFill>
                <a:latin typeface="微软雅黑" panose="020B0503020204020204" pitchFamily="34" charset="-122"/>
                <a:ea typeface="微软雅黑" panose="020B0503020204020204" pitchFamily="34" charset="-122"/>
                <a:sym typeface="Wingdings 2" panose="05020102010507070707" pitchFamily="18" charset="2"/>
              </a:rPr>
              <a:t>MPC</a:t>
            </a:r>
            <a:r>
              <a:rPr lang="zh-CN" altLang="en-US" sz="1800" dirty="0">
                <a:solidFill>
                  <a:srgbClr val="C00000"/>
                </a:solidFill>
                <a:latin typeface="微软雅黑" panose="020B0503020204020204" pitchFamily="34" charset="-122"/>
                <a:ea typeface="微软雅黑" panose="020B0503020204020204" pitchFamily="34" charset="-122"/>
                <a:sym typeface="Wingdings 2" panose="05020102010507070707" pitchFamily="18" charset="2"/>
              </a:rPr>
              <a:t>控制器</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37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74EA6-8698-6470-4120-FECBFF1788A7}"/>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5E327227-6B33-3823-97D9-414AB8E2CAEC}"/>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示例模型介绍</a:t>
            </a:r>
          </a:p>
        </p:txBody>
      </p:sp>
      <p:pic>
        <p:nvPicPr>
          <p:cNvPr id="3" name="图形 2">
            <a:extLst>
              <a:ext uri="{FF2B5EF4-FFF2-40B4-BE49-F238E27FC236}">
                <a16:creationId xmlns:a16="http://schemas.microsoft.com/office/drawing/2014/main" id="{B05EC9BD-FABB-690E-AC36-FCE276AD2DB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12" name="标题 2">
            <a:extLst>
              <a:ext uri="{FF2B5EF4-FFF2-40B4-BE49-F238E27FC236}">
                <a16:creationId xmlns:a16="http://schemas.microsoft.com/office/drawing/2014/main" id="{2C1CAF43-8BE3-FA00-E817-6BDEE183D490}"/>
              </a:ext>
            </a:extLst>
          </p:cNvPr>
          <p:cNvSpPr>
            <a:spLocks noGrp="1"/>
          </p:cNvSpPr>
          <p:nvPr>
            <p:ph type="title"/>
          </p:nvPr>
        </p:nvSpPr>
        <p:spPr>
          <a:xfrm>
            <a:off x="571472" y="971698"/>
            <a:ext cx="7715304" cy="500066"/>
          </a:xfrm>
        </p:spPr>
        <p:txBody>
          <a:bodyPr>
            <a:normAutofit/>
          </a:bodyPr>
          <a:lstStyle/>
          <a:p>
            <a:pPr marL="342900" indent="-342900">
              <a:buFont typeface="Wingdings" panose="05000000000000000000" pitchFamily="2" charset="2"/>
              <a:buChar char="p"/>
            </a:pPr>
            <a:r>
              <a:rPr lang="zh-CN" altLang="en-US" sz="2400" dirty="0"/>
              <a:t>本地运行准备</a:t>
            </a:r>
            <a:endParaRPr lang="zh-CN" altLang="en-US" sz="2400" cap="none" dirty="0"/>
          </a:p>
        </p:txBody>
      </p:sp>
      <p:sp>
        <p:nvSpPr>
          <p:cNvPr id="213" name="文本占位符 4">
            <a:extLst>
              <a:ext uri="{FF2B5EF4-FFF2-40B4-BE49-F238E27FC236}">
                <a16:creationId xmlns:a16="http://schemas.microsoft.com/office/drawing/2014/main" id="{691334AA-5A6E-709E-5540-8A17B66A3163}"/>
              </a:ext>
            </a:extLst>
          </p:cNvPr>
          <p:cNvSpPr txBox="1">
            <a:spLocks/>
          </p:cNvSpPr>
          <p:nvPr/>
        </p:nvSpPr>
        <p:spPr>
          <a:xfrm>
            <a:off x="897250" y="1531235"/>
            <a:ext cx="10837549" cy="4949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1800" dirty="0">
                <a:solidFill>
                  <a:srgbClr val="002060"/>
                </a:solidFill>
                <a:latin typeface="微软雅黑" panose="020B0503020204020204" pitchFamily="34" charset="-122"/>
                <a:ea typeface="微软雅黑" panose="020B0503020204020204" pitchFamily="34" charset="-122"/>
              </a:rPr>
              <a:t>本项目可运行在</a:t>
            </a:r>
            <a:r>
              <a:rPr lang="en-US" altLang="zh-CN" sz="1800" dirty="0">
                <a:solidFill>
                  <a:srgbClr val="002060"/>
                </a:solidFill>
                <a:latin typeface="微软雅黑" panose="020B0503020204020204" pitchFamily="34" charset="-122"/>
                <a:ea typeface="微软雅黑" panose="020B0503020204020204" pitchFamily="34" charset="-122"/>
              </a:rPr>
              <a:t>MATLAB R2022a</a:t>
            </a:r>
            <a:r>
              <a:rPr lang="zh-CN" altLang="en-US" sz="1800" dirty="0">
                <a:solidFill>
                  <a:srgbClr val="002060"/>
                </a:solidFill>
                <a:latin typeface="微软雅黑" panose="020B0503020204020204" pitchFamily="34" charset="-122"/>
                <a:ea typeface="微软雅黑" panose="020B0503020204020204" pitchFamily="34" charset="-122"/>
              </a:rPr>
              <a:t>及以上版本，需安装完整的</a:t>
            </a:r>
            <a:r>
              <a:rPr lang="en-US" altLang="zh-CN" sz="1800" dirty="0">
                <a:solidFill>
                  <a:srgbClr val="002060"/>
                </a:solidFill>
                <a:latin typeface="微软雅黑" panose="020B0503020204020204" pitchFamily="34" charset="-122"/>
                <a:ea typeface="微软雅黑" panose="020B0503020204020204" pitchFamily="34" charset="-122"/>
              </a:rPr>
              <a:t>Simulink</a:t>
            </a:r>
            <a:r>
              <a:rPr lang="zh-CN" altLang="en-US" sz="1800" dirty="0">
                <a:solidFill>
                  <a:srgbClr val="002060"/>
                </a:solidFill>
                <a:latin typeface="微软雅黑" panose="020B0503020204020204" pitchFamily="34" charset="-122"/>
                <a:ea typeface="微软雅黑" panose="020B0503020204020204" pitchFamily="34" charset="-122"/>
              </a:rPr>
              <a:t>工具箱。</a:t>
            </a:r>
          </a:p>
        </p:txBody>
      </p:sp>
      <p:sp>
        <p:nvSpPr>
          <p:cNvPr id="2" name="文本占位符 4">
            <a:extLst>
              <a:ext uri="{FF2B5EF4-FFF2-40B4-BE49-F238E27FC236}">
                <a16:creationId xmlns:a16="http://schemas.microsoft.com/office/drawing/2014/main" id="{612AC611-32A6-127B-C929-43D588960B1B}"/>
              </a:ext>
            </a:extLst>
          </p:cNvPr>
          <p:cNvSpPr txBox="1">
            <a:spLocks/>
          </p:cNvSpPr>
          <p:nvPr/>
        </p:nvSpPr>
        <p:spPr>
          <a:xfrm>
            <a:off x="897250" y="2107777"/>
            <a:ext cx="1579250" cy="4949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1800" b="1" dirty="0">
                <a:solidFill>
                  <a:srgbClr val="002060"/>
                </a:solidFill>
                <a:latin typeface="微软雅黑" panose="020B0503020204020204" pitchFamily="34" charset="-122"/>
                <a:ea typeface="微软雅黑" panose="020B0503020204020204" pitchFamily="34" charset="-122"/>
              </a:rPr>
              <a:t>文件说明：</a:t>
            </a:r>
          </a:p>
        </p:txBody>
      </p:sp>
      <p:sp>
        <p:nvSpPr>
          <p:cNvPr id="7" name="文本框 6">
            <a:extLst>
              <a:ext uri="{FF2B5EF4-FFF2-40B4-BE49-F238E27FC236}">
                <a16:creationId xmlns:a16="http://schemas.microsoft.com/office/drawing/2014/main" id="{95462A8D-4DEC-97F8-2A2E-6EF45F03EA8C}"/>
              </a:ext>
            </a:extLst>
          </p:cNvPr>
          <p:cNvSpPr txBox="1"/>
          <p:nvPr/>
        </p:nvSpPr>
        <p:spPr>
          <a:xfrm>
            <a:off x="1330067" y="2684319"/>
            <a:ext cx="953186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reference.mat</a:t>
            </a:r>
            <a:r>
              <a:rPr lang="zh-CN" altLang="en-US" dirty="0">
                <a:solidFill>
                  <a:srgbClr val="002060"/>
                </a:solidFill>
                <a:latin typeface="微软雅黑" panose="020B0503020204020204" pitchFamily="34" charset="-122"/>
                <a:ea typeface="微软雅黑" panose="020B0503020204020204" pitchFamily="34" charset="-122"/>
              </a:rPr>
              <a:t>”为参考轨迹数据，包含时间戳“</a:t>
            </a:r>
            <a:r>
              <a:rPr lang="en-US" altLang="zh-CN" dirty="0" err="1">
                <a:solidFill>
                  <a:srgbClr val="002060"/>
                </a:solidFill>
                <a:latin typeface="微软雅黑" panose="020B0503020204020204" pitchFamily="34" charset="-122"/>
                <a:ea typeface="微软雅黑" panose="020B0503020204020204" pitchFamily="34" charset="-122"/>
              </a:rPr>
              <a:t>t_ref</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a:t>
            </a:r>
            <a:r>
              <a:rPr lang="zh-CN" altLang="en-US" dirty="0">
                <a:solidFill>
                  <a:srgbClr val="002060"/>
                </a:solidFill>
                <a:latin typeface="微软雅黑" panose="020B0503020204020204" pitchFamily="34" charset="-122"/>
                <a:ea typeface="微软雅黑" panose="020B0503020204020204" pitchFamily="34" charset="-122"/>
              </a:rPr>
              <a:t>坐标“</a:t>
            </a:r>
            <a:r>
              <a:rPr lang="en-US" altLang="zh-CN" dirty="0" err="1">
                <a:solidFill>
                  <a:srgbClr val="002060"/>
                </a:solidFill>
                <a:latin typeface="微软雅黑" panose="020B0503020204020204" pitchFamily="34" charset="-122"/>
                <a:ea typeface="微软雅黑" panose="020B0503020204020204" pitchFamily="34" charset="-122"/>
              </a:rPr>
              <a:t>x_ref</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y</a:t>
            </a:r>
            <a:r>
              <a:rPr lang="zh-CN" altLang="en-US" dirty="0">
                <a:solidFill>
                  <a:srgbClr val="002060"/>
                </a:solidFill>
                <a:latin typeface="微软雅黑" panose="020B0503020204020204" pitchFamily="34" charset="-122"/>
                <a:ea typeface="微软雅黑" panose="020B0503020204020204" pitchFamily="34" charset="-122"/>
              </a:rPr>
              <a:t>坐标“</a:t>
            </a:r>
            <a:r>
              <a:rPr lang="en-US" altLang="zh-CN" dirty="0" err="1">
                <a:solidFill>
                  <a:srgbClr val="002060"/>
                </a:solidFill>
                <a:latin typeface="微软雅黑" panose="020B0503020204020204" pitchFamily="34" charset="-122"/>
                <a:ea typeface="微软雅黑" panose="020B0503020204020204" pitchFamily="34" charset="-122"/>
              </a:rPr>
              <a:t>y_ref</a:t>
            </a:r>
            <a:r>
              <a:rPr lang="zh-CN" altLang="en-US" dirty="0">
                <a:solidFill>
                  <a:srgbClr val="002060"/>
                </a:solidFill>
                <a:latin typeface="微软雅黑" panose="020B0503020204020204" pitchFamily="34" charset="-122"/>
                <a:ea typeface="微软雅黑" panose="020B0503020204020204" pitchFamily="34" charset="-122"/>
              </a:rPr>
              <a:t>”三个变量。参考轨迹通常由上游决策规划模块生成。</a:t>
            </a:r>
          </a:p>
        </p:txBody>
      </p:sp>
      <p:sp>
        <p:nvSpPr>
          <p:cNvPr id="10" name="文本框 9">
            <a:extLst>
              <a:ext uri="{FF2B5EF4-FFF2-40B4-BE49-F238E27FC236}">
                <a16:creationId xmlns:a16="http://schemas.microsoft.com/office/drawing/2014/main" id="{F8F0CAE5-2B98-D008-E5A3-819B1F5116D7}"/>
              </a:ext>
            </a:extLst>
          </p:cNvPr>
          <p:cNvSpPr txBox="1"/>
          <p:nvPr/>
        </p:nvSpPr>
        <p:spPr>
          <a:xfrm>
            <a:off x="1330067" y="3574850"/>
            <a:ext cx="953186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Sim_Demo.slx</a:t>
            </a:r>
            <a:r>
              <a:rPr lang="zh-CN" altLang="en-US" dirty="0">
                <a:solidFill>
                  <a:srgbClr val="002060"/>
                </a:solidFill>
                <a:latin typeface="微软雅黑" panose="020B0503020204020204" pitchFamily="34" charset="-122"/>
                <a:ea typeface="微软雅黑" panose="020B0503020204020204" pitchFamily="34" charset="-122"/>
              </a:rPr>
              <a:t>”为</a:t>
            </a:r>
            <a:r>
              <a:rPr lang="en-US" altLang="zh-CN" dirty="0">
                <a:solidFill>
                  <a:srgbClr val="002060"/>
                </a:solidFill>
                <a:latin typeface="微软雅黑" panose="020B0503020204020204" pitchFamily="34" charset="-122"/>
                <a:ea typeface="微软雅黑" panose="020B0503020204020204" pitchFamily="34" charset="-122"/>
              </a:rPr>
              <a:t>Simulink</a:t>
            </a:r>
            <a:r>
              <a:rPr lang="zh-CN" altLang="en-US" dirty="0">
                <a:solidFill>
                  <a:srgbClr val="002060"/>
                </a:solidFill>
                <a:latin typeface="微软雅黑" panose="020B0503020204020204" pitchFamily="34" charset="-122"/>
                <a:ea typeface="微软雅黑" panose="020B0503020204020204" pitchFamily="34" charset="-122"/>
              </a:rPr>
              <a:t>文件，用于图形化编程及仿真运行。主要包括整体控制框架和被控对象模型等。</a:t>
            </a:r>
          </a:p>
        </p:txBody>
      </p:sp>
      <p:sp>
        <p:nvSpPr>
          <p:cNvPr id="11" name="文本框 10">
            <a:extLst>
              <a:ext uri="{FF2B5EF4-FFF2-40B4-BE49-F238E27FC236}">
                <a16:creationId xmlns:a16="http://schemas.microsoft.com/office/drawing/2014/main" id="{675342F4-66E8-30EC-BD31-026747C96DC8}"/>
              </a:ext>
            </a:extLst>
          </p:cNvPr>
          <p:cNvSpPr txBox="1"/>
          <p:nvPr/>
        </p:nvSpPr>
        <p:spPr>
          <a:xfrm>
            <a:off x="1330067" y="4465381"/>
            <a:ext cx="8608447"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MPC_sFunction.m</a:t>
            </a:r>
            <a:r>
              <a:rPr lang="zh-CN" altLang="en-US" dirty="0">
                <a:solidFill>
                  <a:srgbClr val="002060"/>
                </a:solidFill>
                <a:latin typeface="微软雅黑" panose="020B0503020204020204" pitchFamily="34" charset="-122"/>
                <a:ea typeface="微软雅黑" panose="020B0503020204020204" pitchFamily="34" charset="-122"/>
              </a:rPr>
              <a:t>”控制器</a:t>
            </a:r>
            <a:r>
              <a:rPr lang="en-US" altLang="zh-CN" dirty="0">
                <a:solidFill>
                  <a:srgbClr val="002060"/>
                </a:solidFill>
                <a:latin typeface="微软雅黑" panose="020B0503020204020204" pitchFamily="34" charset="-122"/>
                <a:ea typeface="微软雅黑" panose="020B0503020204020204" pitchFamily="34" charset="-122"/>
              </a:rPr>
              <a:t>s</a:t>
            </a:r>
            <a:r>
              <a:rPr lang="zh-CN" altLang="en-US" dirty="0">
                <a:solidFill>
                  <a:srgbClr val="002060"/>
                </a:solidFill>
                <a:latin typeface="微软雅黑" panose="020B0503020204020204" pitchFamily="34" charset="-122"/>
                <a:ea typeface="微软雅黑" panose="020B0503020204020204" pitchFamily="34" charset="-122"/>
              </a:rPr>
              <a:t>函数文件，</a:t>
            </a:r>
            <a:r>
              <a:rPr lang="en-US" altLang="zh-CN" dirty="0">
                <a:solidFill>
                  <a:srgbClr val="002060"/>
                </a:solidFill>
                <a:latin typeface="微软雅黑" panose="020B0503020204020204" pitchFamily="34" charset="-122"/>
                <a:ea typeface="微软雅黑" panose="020B0503020204020204" pitchFamily="34" charset="-122"/>
              </a:rPr>
              <a:t>MPC</a:t>
            </a:r>
            <a:r>
              <a:rPr lang="zh-CN" altLang="en-US" dirty="0">
                <a:solidFill>
                  <a:srgbClr val="002060"/>
                </a:solidFill>
                <a:latin typeface="微软雅黑" panose="020B0503020204020204" pitchFamily="34" charset="-122"/>
                <a:ea typeface="微软雅黑" panose="020B0503020204020204" pitchFamily="34" charset="-122"/>
              </a:rPr>
              <a:t>控制算法代码编写在该文件中。</a:t>
            </a:r>
          </a:p>
        </p:txBody>
      </p:sp>
      <p:sp>
        <p:nvSpPr>
          <p:cNvPr id="12" name="文本框 11">
            <a:extLst>
              <a:ext uri="{FF2B5EF4-FFF2-40B4-BE49-F238E27FC236}">
                <a16:creationId xmlns:a16="http://schemas.microsoft.com/office/drawing/2014/main" id="{C377286C-3B0E-6560-D86A-ED49FB851099}"/>
              </a:ext>
            </a:extLst>
          </p:cNvPr>
          <p:cNvSpPr txBox="1"/>
          <p:nvPr/>
        </p:nvSpPr>
        <p:spPr>
          <a:xfrm>
            <a:off x="1330067" y="5078914"/>
            <a:ext cx="953186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evaluator.mlx</a:t>
            </a:r>
            <a:r>
              <a:rPr lang="zh-CN" altLang="en-US" dirty="0">
                <a:solidFill>
                  <a:srgbClr val="002060"/>
                </a:solidFill>
                <a:latin typeface="微软雅黑" panose="020B0503020204020204" pitchFamily="34" charset="-122"/>
                <a:ea typeface="微软雅黑" panose="020B0503020204020204" pitchFamily="34" charset="-122"/>
              </a:rPr>
              <a:t>”后处理部分代码在该文件中，包括轨迹、误差、车辆状态参数曲线的绘制，动画演示。</a:t>
            </a:r>
          </a:p>
        </p:txBody>
      </p:sp>
    </p:spTree>
    <p:extLst>
      <p:ext uri="{BB962C8B-B14F-4D97-AF65-F5344CB8AC3E}">
        <p14:creationId xmlns:p14="http://schemas.microsoft.com/office/powerpoint/2010/main" val="346510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D7385-1C2E-1B5E-B6F1-1FD0266D85BB}"/>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0BC09FE7-04D8-EE9C-282B-2DEAB3569AE3}"/>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示例模型介绍</a:t>
            </a:r>
          </a:p>
        </p:txBody>
      </p:sp>
      <p:pic>
        <p:nvPicPr>
          <p:cNvPr id="3" name="图形 2">
            <a:extLst>
              <a:ext uri="{FF2B5EF4-FFF2-40B4-BE49-F238E27FC236}">
                <a16:creationId xmlns:a16="http://schemas.microsoft.com/office/drawing/2014/main" id="{187DA9ED-1CE1-2F64-CD81-A6AF7B5E4F3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12" name="标题 2">
            <a:extLst>
              <a:ext uri="{FF2B5EF4-FFF2-40B4-BE49-F238E27FC236}">
                <a16:creationId xmlns:a16="http://schemas.microsoft.com/office/drawing/2014/main" id="{7F728B79-87F7-9BE1-94DD-3EDD03C13C56}"/>
              </a:ext>
            </a:extLst>
          </p:cNvPr>
          <p:cNvSpPr>
            <a:spLocks noGrp="1"/>
          </p:cNvSpPr>
          <p:nvPr>
            <p:ph type="title"/>
          </p:nvPr>
        </p:nvSpPr>
        <p:spPr>
          <a:xfrm>
            <a:off x="571472" y="971698"/>
            <a:ext cx="7715304" cy="500066"/>
          </a:xfrm>
        </p:spPr>
        <p:txBody>
          <a:bodyPr>
            <a:normAutofit/>
          </a:bodyPr>
          <a:lstStyle/>
          <a:p>
            <a:pPr marL="342900" indent="-342900">
              <a:buFont typeface="Wingdings" panose="05000000000000000000" pitchFamily="2" charset="2"/>
              <a:buChar char="p"/>
            </a:pPr>
            <a:r>
              <a:rPr lang="zh-CN" altLang="en-US" sz="2400" dirty="0"/>
              <a:t>本地运行准备</a:t>
            </a:r>
            <a:endParaRPr lang="zh-CN" altLang="en-US" sz="2400" cap="none" dirty="0"/>
          </a:p>
        </p:txBody>
      </p:sp>
      <p:sp>
        <p:nvSpPr>
          <p:cNvPr id="2" name="文本占位符 4">
            <a:extLst>
              <a:ext uri="{FF2B5EF4-FFF2-40B4-BE49-F238E27FC236}">
                <a16:creationId xmlns:a16="http://schemas.microsoft.com/office/drawing/2014/main" id="{B05C7480-5E6B-97C1-F097-8E889F07CA55}"/>
              </a:ext>
            </a:extLst>
          </p:cNvPr>
          <p:cNvSpPr txBox="1">
            <a:spLocks/>
          </p:cNvSpPr>
          <p:nvPr/>
        </p:nvSpPr>
        <p:spPr>
          <a:xfrm>
            <a:off x="897250" y="1591785"/>
            <a:ext cx="1579250" cy="4949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1800" b="1" dirty="0">
                <a:solidFill>
                  <a:srgbClr val="002060"/>
                </a:solidFill>
                <a:latin typeface="微软雅黑" panose="020B0503020204020204" pitchFamily="34" charset="-122"/>
                <a:ea typeface="微软雅黑" panose="020B0503020204020204" pitchFamily="34" charset="-122"/>
              </a:rPr>
              <a:t>运行步骤：</a:t>
            </a:r>
          </a:p>
        </p:txBody>
      </p:sp>
      <p:sp>
        <p:nvSpPr>
          <p:cNvPr id="7" name="文本框 6">
            <a:extLst>
              <a:ext uri="{FF2B5EF4-FFF2-40B4-BE49-F238E27FC236}">
                <a16:creationId xmlns:a16="http://schemas.microsoft.com/office/drawing/2014/main" id="{750DDD3F-1D1C-9D78-C045-E1B82FC3AAC7}"/>
              </a:ext>
            </a:extLst>
          </p:cNvPr>
          <p:cNvSpPr txBox="1"/>
          <p:nvPr/>
        </p:nvSpPr>
        <p:spPr>
          <a:xfrm>
            <a:off x="1330067" y="2168327"/>
            <a:ext cx="7118607"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下载项目并解压，将</a:t>
            </a:r>
            <a:r>
              <a:rPr lang="en-US" altLang="zh-CN" dirty="0">
                <a:solidFill>
                  <a:srgbClr val="002060"/>
                </a:solidFill>
                <a:latin typeface="微软雅黑" panose="020B0503020204020204" pitchFamily="34" charset="-122"/>
                <a:ea typeface="微软雅黑" panose="020B0503020204020204" pitchFamily="34" charset="-122"/>
              </a:rPr>
              <a:t>MATLAB</a:t>
            </a:r>
            <a:r>
              <a:rPr lang="zh-CN" altLang="en-US" dirty="0">
                <a:solidFill>
                  <a:srgbClr val="002060"/>
                </a:solidFill>
                <a:latin typeface="微软雅黑" panose="020B0503020204020204" pitchFamily="34" charset="-122"/>
                <a:ea typeface="微软雅黑" panose="020B0503020204020204" pitchFamily="34" charset="-122"/>
              </a:rPr>
              <a:t>的工作路径设置为该文件夹，或将文件夹中的文件复制到当前文件夹下</a:t>
            </a:r>
          </a:p>
        </p:txBody>
      </p:sp>
      <p:sp>
        <p:nvSpPr>
          <p:cNvPr id="10" name="文本框 9">
            <a:extLst>
              <a:ext uri="{FF2B5EF4-FFF2-40B4-BE49-F238E27FC236}">
                <a16:creationId xmlns:a16="http://schemas.microsoft.com/office/drawing/2014/main" id="{9176B0C2-39B9-073A-6CC2-88707D02AEDC}"/>
              </a:ext>
            </a:extLst>
          </p:cNvPr>
          <p:cNvSpPr txBox="1"/>
          <p:nvPr/>
        </p:nvSpPr>
        <p:spPr>
          <a:xfrm>
            <a:off x="1330068" y="2950457"/>
            <a:ext cx="5713424"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双击“</a:t>
            </a:r>
            <a:r>
              <a:rPr lang="en-US" altLang="zh-CN" dirty="0" err="1">
                <a:solidFill>
                  <a:srgbClr val="002060"/>
                </a:solidFill>
                <a:latin typeface="微软雅黑" panose="020B0503020204020204" pitchFamily="34" charset="-122"/>
                <a:ea typeface="微软雅黑" panose="020B0503020204020204" pitchFamily="34" charset="-122"/>
              </a:rPr>
              <a:t>Sim_Demo.slx</a:t>
            </a:r>
            <a:r>
              <a:rPr lang="zh-CN" altLang="en-US" dirty="0">
                <a:solidFill>
                  <a:srgbClr val="002060"/>
                </a:solidFill>
                <a:latin typeface="微软雅黑" panose="020B0503020204020204" pitchFamily="34" charset="-122"/>
                <a:ea typeface="微软雅黑" panose="020B0503020204020204" pitchFamily="34" charset="-122"/>
              </a:rPr>
              <a:t>”文件，并等待启动</a:t>
            </a:r>
            <a:r>
              <a:rPr lang="en-US" altLang="zh-CN" dirty="0">
                <a:solidFill>
                  <a:srgbClr val="002060"/>
                </a:solidFill>
                <a:latin typeface="微软雅黑" panose="020B0503020204020204" pitchFamily="34" charset="-122"/>
                <a:ea typeface="微软雅黑" panose="020B0503020204020204" pitchFamily="34" charset="-122"/>
              </a:rPr>
              <a:t>Simulink</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3A7AC35-39D7-EB17-814F-F863EA1C0E89}"/>
              </a:ext>
            </a:extLst>
          </p:cNvPr>
          <p:cNvSpPr txBox="1"/>
          <p:nvPr/>
        </p:nvSpPr>
        <p:spPr>
          <a:xfrm>
            <a:off x="1330068" y="3455589"/>
            <a:ext cx="3243196"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点击“运行”按钮开始仿真</a:t>
            </a:r>
          </a:p>
        </p:txBody>
      </p:sp>
      <p:sp>
        <p:nvSpPr>
          <p:cNvPr id="12" name="文本框 11">
            <a:extLst>
              <a:ext uri="{FF2B5EF4-FFF2-40B4-BE49-F238E27FC236}">
                <a16:creationId xmlns:a16="http://schemas.microsoft.com/office/drawing/2014/main" id="{0D73E55E-C739-416B-64F5-DF50642A7437}"/>
              </a:ext>
            </a:extLst>
          </p:cNvPr>
          <p:cNvSpPr txBox="1"/>
          <p:nvPr/>
        </p:nvSpPr>
        <p:spPr>
          <a:xfrm>
            <a:off x="1330068" y="4962972"/>
            <a:ext cx="1027138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运行结束后，后在工作目录下会生成“</a:t>
            </a:r>
            <a:r>
              <a:rPr lang="en-US" altLang="zh-CN" dirty="0" err="1">
                <a:solidFill>
                  <a:srgbClr val="002060"/>
                </a:solidFill>
                <a:latin typeface="微软雅黑" panose="020B0503020204020204" pitchFamily="34" charset="-122"/>
                <a:ea typeface="微软雅黑" panose="020B0503020204020204" pitchFamily="34" charset="-122"/>
              </a:rPr>
              <a:t>reference_processed.mat</a:t>
            </a:r>
            <a:r>
              <a:rPr lang="zh-CN" altLang="en-US" dirty="0">
                <a:solidFill>
                  <a:srgbClr val="002060"/>
                </a:solidFill>
                <a:latin typeface="微软雅黑" panose="020B0503020204020204" pitchFamily="34" charset="-122"/>
                <a:ea typeface="微软雅黑" panose="020B0503020204020204" pitchFamily="34" charset="-122"/>
              </a:rPr>
              <a:t>”和 “</a:t>
            </a:r>
            <a:r>
              <a:rPr lang="en-US" altLang="zh-CN" dirty="0" err="1">
                <a:solidFill>
                  <a:srgbClr val="002060"/>
                </a:solidFill>
                <a:latin typeface="微软雅黑" panose="020B0503020204020204" pitchFamily="34" charset="-122"/>
                <a:ea typeface="微软雅黑" panose="020B0503020204020204" pitchFamily="34" charset="-122"/>
              </a:rPr>
              <a:t>Sim_result.mat</a:t>
            </a:r>
            <a:r>
              <a:rPr lang="zh-CN" altLang="en-US" dirty="0">
                <a:solidFill>
                  <a:srgbClr val="002060"/>
                </a:solidFill>
                <a:latin typeface="微软雅黑" panose="020B0503020204020204" pitchFamily="34" charset="-122"/>
                <a:ea typeface="微软雅黑" panose="020B0503020204020204" pitchFamily="34" charset="-122"/>
              </a:rPr>
              <a:t>”两个数据文件。“</a:t>
            </a:r>
            <a:r>
              <a:rPr lang="en-US" altLang="zh-CN" dirty="0" err="1">
                <a:solidFill>
                  <a:srgbClr val="002060"/>
                </a:solidFill>
                <a:latin typeface="微软雅黑" panose="020B0503020204020204" pitchFamily="34" charset="-122"/>
                <a:ea typeface="微软雅黑" panose="020B0503020204020204" pitchFamily="34" charset="-122"/>
              </a:rPr>
              <a:t>reference_processed.mat</a:t>
            </a:r>
            <a:r>
              <a:rPr lang="zh-CN" altLang="en-US" dirty="0">
                <a:solidFill>
                  <a:srgbClr val="002060"/>
                </a:solidFill>
                <a:latin typeface="微软雅黑" panose="020B0503020204020204" pitchFamily="34" charset="-122"/>
                <a:ea typeface="微软雅黑" panose="020B0503020204020204" pitchFamily="34" charset="-122"/>
              </a:rPr>
              <a:t>”为仿真时控制器为减少重复计算，初始化计算产生的中间数据。</a:t>
            </a:r>
            <a:r>
              <a:rPr lang="en-US" altLang="zh-CN"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Sim_result.mat</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为仿真结果数据</a:t>
            </a:r>
          </a:p>
        </p:txBody>
      </p:sp>
      <p:pic>
        <p:nvPicPr>
          <p:cNvPr id="19" name="图片 18">
            <a:extLst>
              <a:ext uri="{FF2B5EF4-FFF2-40B4-BE49-F238E27FC236}">
                <a16:creationId xmlns:a16="http://schemas.microsoft.com/office/drawing/2014/main" id="{E363BEC9-DEF5-5BE6-1CE0-1CBB76590D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399" y="1931983"/>
            <a:ext cx="1575591" cy="923330"/>
          </a:xfrm>
          <a:prstGeom prst="rect">
            <a:avLst/>
          </a:prstGeom>
        </p:spPr>
      </p:pic>
      <p:pic>
        <p:nvPicPr>
          <p:cNvPr id="21" name="图片 20">
            <a:extLst>
              <a:ext uri="{FF2B5EF4-FFF2-40B4-BE49-F238E27FC236}">
                <a16:creationId xmlns:a16="http://schemas.microsoft.com/office/drawing/2014/main" id="{4E88B1B7-D1D4-D12D-2B5E-93F02F6C5E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3210" y="3929451"/>
            <a:ext cx="6686550" cy="881322"/>
          </a:xfrm>
          <a:prstGeom prst="rect">
            <a:avLst/>
          </a:prstGeom>
        </p:spPr>
      </p:pic>
    </p:spTree>
    <p:extLst>
      <p:ext uri="{BB962C8B-B14F-4D97-AF65-F5344CB8AC3E}">
        <p14:creationId xmlns:p14="http://schemas.microsoft.com/office/powerpoint/2010/main" val="4256517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436.25,&quot;left&quot;:24.3,&quot;top&quot;:80.7,&quot;width&quot;:520.75}"/>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436.25,&quot;left&quot;:24.3,&quot;top&quot;:80.7,&quot;width&quot;:520.7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436.25,&quot;left&quot;:24.3,&quot;top&quot;:80.7,&quot;width&quot;:520.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2456</Words>
  <Application>Microsoft Office PowerPoint</Application>
  <PresentationFormat>宽屏</PresentationFormat>
  <Paragraphs>269</Paragraphs>
  <Slides>38</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等线</vt:lpstr>
      <vt:lpstr>等线 Light</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基于MPC的横向控制模型</vt:lpstr>
      <vt:lpstr>本地运行准备</vt:lpstr>
      <vt:lpstr>本地运行准备</vt:lpstr>
      <vt:lpstr>本地运行准备</vt:lpstr>
      <vt:lpstr>PowerPoint 演示文稿</vt:lpstr>
      <vt:lpstr>项目结构</vt:lpstr>
      <vt:lpstr>车辆模型</vt:lpstr>
      <vt:lpstr>车辆模型</vt:lpstr>
      <vt:lpstr>车辆模型</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MPC控制算法</vt:lpstr>
      <vt:lpstr>可视化</vt:lpstr>
      <vt:lpstr>PowerPoint 演示文稿</vt:lpstr>
      <vt:lpstr>理论提升</vt:lpstr>
      <vt:lpstr>感谢对Onsite自动驾驶公共测试服务平台建设的支持！ 感谢对Onsite自动驾驶算法挑战赛的支持！ 敬请批评指正！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xk 刘</dc:creator>
  <cp:lastModifiedBy>kong_123ww@163.com</cp:lastModifiedBy>
  <cp:revision>140</cp:revision>
  <dcterms:created xsi:type="dcterms:W3CDTF">2025-02-12T07:24:10Z</dcterms:created>
  <dcterms:modified xsi:type="dcterms:W3CDTF">2025-02-16T10:39:25Z</dcterms:modified>
</cp:coreProperties>
</file>