
<file path=[Content_Types].xml><?xml version="1.0" encoding="utf-8"?>
<Types xmlns="http://schemas.openxmlformats.org/package/2006/content-types">
  <Default Extension="emf" ContentType="image/x-emf"/>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64" r:id="rId2"/>
    <p:sldId id="9797" r:id="rId3"/>
    <p:sldId id="9857" r:id="rId4"/>
    <p:sldId id="12326" r:id="rId5"/>
    <p:sldId id="12312" r:id="rId6"/>
    <p:sldId id="12311" r:id="rId7"/>
    <p:sldId id="12327" r:id="rId8"/>
    <p:sldId id="12323" r:id="rId9"/>
    <p:sldId id="12328" r:id="rId10"/>
    <p:sldId id="12314" r:id="rId11"/>
    <p:sldId id="12283" r:id="rId12"/>
    <p:sldId id="12288" r:id="rId13"/>
    <p:sldId id="12329" r:id="rId14"/>
    <p:sldId id="12317" r:id="rId15"/>
    <p:sldId id="12330" r:id="rId16"/>
    <p:sldId id="12352" r:id="rId17"/>
    <p:sldId id="12348" r:id="rId18"/>
    <p:sldId id="12349" r:id="rId19"/>
    <p:sldId id="12350" r:id="rId20"/>
    <p:sldId id="12351" r:id="rId21"/>
    <p:sldId id="12353" r:id="rId22"/>
    <p:sldId id="12354" r:id="rId23"/>
    <p:sldId id="12355" r:id="rId24"/>
    <p:sldId id="12356" r:id="rId25"/>
    <p:sldId id="12357" r:id="rId26"/>
    <p:sldId id="12358" r:id="rId27"/>
    <p:sldId id="12359" r:id="rId28"/>
    <p:sldId id="12360" r:id="rId29"/>
    <p:sldId id="12361" r:id="rId30"/>
    <p:sldId id="12362" r:id="rId31"/>
    <p:sldId id="12315" r:id="rId32"/>
    <p:sldId id="12305" r:id="rId33"/>
    <p:sldId id="9811"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94660"/>
  </p:normalViewPr>
  <p:slideViewPr>
    <p:cSldViewPr snapToGrid="0">
      <p:cViewPr varScale="1">
        <p:scale>
          <a:sx n="83" d="100"/>
          <a:sy n="83" d="100"/>
        </p:scale>
        <p:origin x="470"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E06020-F871-4132-B464-A348B9F58189}" type="datetimeFigureOut">
              <a:rPr lang="zh-CN" altLang="en-US" smtClean="0"/>
              <a:t>2025/2/26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8B82A5-F80B-4CAB-80F8-F7E06A55F6B9}" type="slidenum">
              <a:rPr lang="zh-CN" altLang="en-US" smtClean="0"/>
              <a:t>‹#›</a:t>
            </a:fld>
            <a:endParaRPr lang="zh-CN" altLang="en-US"/>
          </a:p>
        </p:txBody>
      </p:sp>
    </p:spTree>
    <p:extLst>
      <p:ext uri="{BB962C8B-B14F-4D97-AF65-F5344CB8AC3E}">
        <p14:creationId xmlns:p14="http://schemas.microsoft.com/office/powerpoint/2010/main" val="414898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48D88796-4A11-4739-A9E8-C664A55066AD}" type="slidenum">
              <a:rPr lang="en-US" smtClean="0"/>
              <a:t>1</a:t>
            </a:fld>
            <a:endParaRPr lang="en-US"/>
          </a:p>
        </p:txBody>
      </p:sp>
    </p:spTree>
    <p:extLst>
      <p:ext uri="{BB962C8B-B14F-4D97-AF65-F5344CB8AC3E}">
        <p14:creationId xmlns:p14="http://schemas.microsoft.com/office/powerpoint/2010/main" val="4167518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B81BC-6468-7850-E105-813EBF0B7E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3AC172-5004-1864-AFC5-1FA3099295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90B88BC-D04B-63A8-1058-0E5CC170B84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241E60D-8016-D03B-E9E6-DC20F2B5235A}"/>
              </a:ext>
            </a:extLst>
          </p:cNvPr>
          <p:cNvSpPr>
            <a:spLocks noGrp="1"/>
          </p:cNvSpPr>
          <p:nvPr>
            <p:ph type="sldNum" sz="quarter" idx="5"/>
          </p:nvPr>
        </p:nvSpPr>
        <p:spPr/>
        <p:txBody>
          <a:bodyPr/>
          <a:lstStyle/>
          <a:p>
            <a:fld id="{AD61D50C-2A46-49BA-857E-9A3D9C20A6EE}" type="slidenum">
              <a:rPr lang="zh-CN" altLang="en-US" smtClean="0"/>
              <a:t>10</a:t>
            </a:fld>
            <a:endParaRPr lang="zh-CN" altLang="en-US"/>
          </a:p>
        </p:txBody>
      </p:sp>
    </p:spTree>
    <p:extLst>
      <p:ext uri="{BB962C8B-B14F-4D97-AF65-F5344CB8AC3E}">
        <p14:creationId xmlns:p14="http://schemas.microsoft.com/office/powerpoint/2010/main" val="4215979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2714A-FF5F-7E46-159F-821C15DA74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CDA59-BCF4-E0F6-D7F0-194BE598D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F58C37-F7ED-B8E9-53E1-83A859D925C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8422585F-F391-6F1E-7C26-71875AE735C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7324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12617-20AC-7044-80DE-FDFE5E7873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7795A-744F-B5F1-4F6F-1B95696A7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04FA0-C102-1B42-5183-CB1310C56E64}"/>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33A1F25-DC28-E3B1-21FF-05E83EC1A0C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125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9D666-24F0-C43F-F6B7-D62AE4170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89F03-A7FF-6D74-C98C-1F1F6524F7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B769-6A1A-8715-058A-D7ED0684F216}"/>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FE1C2CA-A1F4-788A-0FBD-C44AE6F5BCE3}"/>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1683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6D006-7C0C-A458-D6DA-158A2B5AE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2D2CC6-40D6-C4A2-EC2E-8BE650F60C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B419F4-A24C-1AFA-33C4-CA5D9CED9F5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B737E4F-949E-30AF-5E9E-FC5673CF7930}"/>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4156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C0DFE-EDF9-6469-8C2C-ED627BCECA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859657-49FA-58F9-7CCE-C1EBE786DA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5014D0-E33B-6862-615B-FD21A88CC1D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722FEC9-AFEB-69B0-E283-8C78A74E053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6508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2AC9A-7016-9B6A-1D66-3AD9F9B67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54E05A-90DB-068F-8838-7F7AAF785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2D63D9-A925-5E42-8F4B-161208972B20}"/>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4874EF9-DBAB-00C7-2EC1-722992F91573}"/>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67550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DE803-98D5-5123-B64D-F1725ED803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72712C-6080-C5F3-FE3F-5548D15C5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8A31E-12B5-9832-29A2-2204CA98C9E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FC39E7E-70E3-6BF9-AC99-E347F99606B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5078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DA4C5-1AA1-AAE8-1DB6-DD2E22FB12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38F38-EDC6-A3C4-AD0D-AFD326F1E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7E184-319C-2EA9-38F7-2148DE317DF0}"/>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2EB7273-437A-E1C3-DB5C-BFC96F702A13}"/>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04854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E5143-4AEB-9501-84A3-6E53A7EA1E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B43A00-6DB7-3A81-A061-1333284FC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22564A-E676-3102-9A47-4A4C66FFC472}"/>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F155B37-CB16-8121-6F15-28B6E2F3A31B}"/>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5100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D61D50C-2A46-49BA-857E-9A3D9C20A6EE}" type="slidenum">
              <a:rPr lang="zh-CN" altLang="en-US" smtClean="0"/>
              <a:t>2</a:t>
            </a:fld>
            <a:endParaRPr lang="zh-CN" altLang="en-US"/>
          </a:p>
        </p:txBody>
      </p:sp>
    </p:spTree>
    <p:extLst>
      <p:ext uri="{BB962C8B-B14F-4D97-AF65-F5344CB8AC3E}">
        <p14:creationId xmlns:p14="http://schemas.microsoft.com/office/powerpoint/2010/main" val="308612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76F8D-8B82-AD8C-2B52-63AAC3C66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6A1985-F4E4-4524-4410-8268A4475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D1C22B-B192-3709-6AE1-56041DF41E8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FB84519B-8935-DED1-9F5D-8C7CE0B966A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54811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09BA6-1A18-598C-2F87-0B38C42599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2140A0-8D87-A979-6271-DE1097D80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AEF62-7E13-617D-1FD8-2506CE0CCDE7}"/>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D942A90D-B734-730F-215D-38F80C71474F}"/>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3685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66EFD-5307-271E-D509-37E73CE45B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3087D-6A5C-4886-FAE5-F1AEDFD3D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AA1EE-3121-3C00-568C-8DA87E4A3014}"/>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29CA044-7AF9-488A-8F07-C07810F02A5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89528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33672-FBF7-4445-FD86-22C79B7A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D7D8D1-C009-DF0E-63DC-4911E63CCB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DCF181-1CFD-7D7A-894E-B539FA874C9F}"/>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10F7BE7-871E-43D0-3709-14F92E9C51D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62880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9192F-AFA0-EDA5-AEEE-9BA3A4276D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1AA74-9586-C952-884C-2D665C91DF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23783-FC33-B197-2B7B-F26450D926E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29F92A6-195A-1912-A4FB-05B344CBCD69}"/>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714922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81457-B3D5-45D1-C073-038F61E71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EEE5B-4D3F-2349-CF84-6DB42EBD0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6E3A3B-C36F-6557-EA8B-57ECAE8AC905}"/>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46951BA8-0A98-8BD8-15F3-0BCF05AE291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718046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0E3E8-E098-D8F7-CD02-7318B96E9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5E031-CBD4-D127-9148-EFB6B68A6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99731E-6A2E-DCD6-E018-81252FFC354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2F415891-2EED-BEAD-8B20-E8B1FB93CA8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81469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D30AC-6A13-388E-20C6-003C66820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1E8BE-DD45-19EA-FA5B-22BCB068BC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AFE95-A85D-710A-6292-CAAFE6496F9B}"/>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30D3C3F0-306A-76AC-2BB0-CAC67028C96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78058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74F0D-56A8-3F57-DAE7-8E9116858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5A3B8F-D0C2-90F6-D52E-42BC1152D7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A6DBB7-332C-540D-B4A5-42F6F86E1EB3}"/>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F292DBF9-FBAF-DFFE-8A0D-BD9B97CF550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8703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374-E0A4-2A09-2F40-012952B31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EA312-8118-C116-13CC-996B04A9C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B5A640-81CF-87CE-9202-BE8CBB885846}"/>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219E866F-E951-1F6E-9016-157AC7EB04E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963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836415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5E0A4-B19D-6C1D-6B97-AA5FAD0A2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909688-AA51-BAFA-45F6-FAC69B6B27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45A78-B963-FB78-67A9-682A57293F9F}"/>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61013B0C-3C41-FD85-A23C-76982A340317}"/>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8145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966A0-2AD8-19BE-EA9B-AF857F9D0B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DAE9CC-385F-1C4F-421A-6D631CB0683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9050DB-D4BF-C2D4-C748-3DBC7C3774E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D84D6B3-ACCB-02B4-2E22-DFE62D9D557A}"/>
              </a:ext>
            </a:extLst>
          </p:cNvPr>
          <p:cNvSpPr>
            <a:spLocks noGrp="1"/>
          </p:cNvSpPr>
          <p:nvPr>
            <p:ph type="sldNum" sz="quarter" idx="5"/>
          </p:nvPr>
        </p:nvSpPr>
        <p:spPr/>
        <p:txBody>
          <a:bodyPr/>
          <a:lstStyle/>
          <a:p>
            <a:fld id="{AD61D50C-2A46-49BA-857E-9A3D9C20A6EE}" type="slidenum">
              <a:rPr lang="zh-CN" altLang="en-US" smtClean="0"/>
              <a:t>31</a:t>
            </a:fld>
            <a:endParaRPr lang="zh-CN" altLang="en-US"/>
          </a:p>
        </p:txBody>
      </p:sp>
    </p:spTree>
    <p:extLst>
      <p:ext uri="{BB962C8B-B14F-4D97-AF65-F5344CB8AC3E}">
        <p14:creationId xmlns:p14="http://schemas.microsoft.com/office/powerpoint/2010/main" val="953005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4D39-E1A7-0AEB-4775-60641CB276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43D637-AFB6-0C3D-E1F0-D12294EF9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EB93F-DC18-97E6-27D3-C69530A5479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88B2B2B-7719-6F88-C65A-98279197701D}"/>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4185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B02DA9-F637-CB4D-BC72-92066AEB9C9A}" type="slidenum">
              <a:rPr lang="en-US" smtClean="0"/>
              <a:t>33</a:t>
            </a:fld>
            <a:endParaRPr lang="en-US"/>
          </a:p>
        </p:txBody>
      </p:sp>
    </p:spTree>
    <p:extLst>
      <p:ext uri="{BB962C8B-B14F-4D97-AF65-F5344CB8AC3E}">
        <p14:creationId xmlns:p14="http://schemas.microsoft.com/office/powerpoint/2010/main" val="88687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0EDE7-A7A3-6CCB-BA99-2696E9342A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A84C3-3EDE-BB49-7E88-CA12C0DE88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FF0B0-B1F3-D0E3-A8EC-D077DF71386C}"/>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56D2F9A-F6F5-9B4D-D47D-34AD092757C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426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DB261-7D3E-7E13-C9A3-784774005F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174756-14E6-39F4-4B59-9C2FCA4814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31FD75-C92C-61B0-13E9-CAA02BAC216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B9CC243-4F98-B578-3EB9-62EF7AE818DA}"/>
              </a:ext>
            </a:extLst>
          </p:cNvPr>
          <p:cNvSpPr>
            <a:spLocks noGrp="1"/>
          </p:cNvSpPr>
          <p:nvPr>
            <p:ph type="sldNum" sz="quarter" idx="5"/>
          </p:nvPr>
        </p:nvSpPr>
        <p:spPr/>
        <p:txBody>
          <a:bodyPr/>
          <a:lstStyle/>
          <a:p>
            <a:fld id="{AD61D50C-2A46-49BA-857E-9A3D9C20A6EE}" type="slidenum">
              <a:rPr lang="zh-CN" altLang="en-US" smtClean="0"/>
              <a:t>5</a:t>
            </a:fld>
            <a:endParaRPr lang="zh-CN" altLang="en-US"/>
          </a:p>
        </p:txBody>
      </p:sp>
    </p:spTree>
    <p:extLst>
      <p:ext uri="{BB962C8B-B14F-4D97-AF65-F5344CB8AC3E}">
        <p14:creationId xmlns:p14="http://schemas.microsoft.com/office/powerpoint/2010/main" val="2548815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FA4B6-15FC-1DA2-1C1D-BAD4BAB8BD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78132-145C-6F60-7B52-46A339F18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515D4-F511-31EB-F53D-2C286284E727}"/>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5343729D-7758-6D51-9F6C-14228135163E}"/>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1086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6DEF2-04A2-275D-2B68-5927A43C2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02815-274F-B967-09EB-6D9CE86FB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A759D6-4B55-AE7A-1561-116812AEDB70}"/>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FD2C4C4A-AA58-D29B-7351-6905F4E9B3D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59177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E718C-4314-B037-FCB1-C1E89B95A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55958-FEEE-DBFC-44F0-427D37901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B93D93-39CE-BE97-E6C2-7A2D379EC1D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3342193-8D26-5A7A-4D7B-A6F27DEE9D5A}"/>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4209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DF0DF-3FEE-1E05-DE95-0F193F88F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3E90C-B646-6206-8BF6-EF03CCC287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23932-9C29-1C37-AB1D-D1A602E86E7D}"/>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B1043E8A-DE9D-B5A5-7EC4-5EBC8DB548E5}"/>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D61D50C-2A46-49BA-857E-9A3D9C20A6E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4727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02E9E-FD61-FE3F-AFE4-0E9F3FA1E4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267ED9-33C3-AE31-EE15-77E63D6F70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A52F5B-4727-C2CA-8524-245A4B2C7113}"/>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0637BE23-8D9F-60D2-62F5-3BCEFD7594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94DBF6-7F70-C9E7-8E3A-19129D2EF5F0}"/>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8966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25B86-EED2-5D75-EF4E-0D28908B8AA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C15151-BD98-2BA8-4B98-F861A0D9840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69CE8A-6C20-AC34-899D-E345B2300EBB}"/>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E6559FD6-6067-8A0C-4903-63C3E0B502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74F58A-5D1A-7317-DB58-0394AFE47DA2}"/>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52430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CE94867-C929-1E45-1592-9A2D6BF476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2480BB0-8B98-51AD-2987-8D3CCA8AF5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91E536-643A-1131-C369-1BE89F03C752}"/>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6E799E19-DCF4-85E6-F822-A4A5365445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A82A9A-2897-2B05-9B10-6D40BF86EB01}"/>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424430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9" name="Rectangle 89">
            <a:extLst>
              <a:ext uri="{FF2B5EF4-FFF2-40B4-BE49-F238E27FC236}">
                <a16:creationId xmlns:a16="http://schemas.microsoft.com/office/drawing/2014/main" id="{89F27633-41CF-4FA5-B194-7BC95FB2DB67}"/>
              </a:ext>
            </a:extLst>
          </p:cNvPr>
          <p:cNvSpPr>
            <a:spLocks noChangeArrowheads="1"/>
          </p:cNvSpPr>
          <p:nvPr userDrawn="1"/>
        </p:nvSpPr>
        <p:spPr bwMode="auto">
          <a:xfrm>
            <a:off x="0" y="1"/>
            <a:ext cx="12192000" cy="797839"/>
          </a:xfrm>
          <a:prstGeom prst="rect">
            <a:avLst/>
          </a:prstGeom>
          <a:gradFill>
            <a:gsLst>
              <a:gs pos="0">
                <a:schemeClr val="bg1"/>
              </a:gs>
              <a:gs pos="100000">
                <a:schemeClr val="accent1">
                  <a:lumMod val="40000"/>
                  <a:lumOff val="60000"/>
                </a:schemeClr>
              </a:gs>
            </a:gsLst>
            <a:lin ang="4200000" scaled="0"/>
          </a:gradFill>
          <a:ln>
            <a:noFill/>
          </a:ln>
        </p:spPr>
        <p:txBody>
          <a:bodyPr wrap="none" anchor="ctr"/>
          <a:lstStyle/>
          <a:p>
            <a:pPr eaLnBrk="1" hangingPunct="1"/>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en-US" sz="2800" b="1" dirty="0">
                <a:solidFill>
                  <a:srgbClr val="002060"/>
                </a:solidFill>
                <a:latin typeface="微软雅黑" panose="020B0503020204020204" pitchFamily="34" charset="-122"/>
                <a:ea typeface="微软雅黑" panose="020B0503020204020204" pitchFamily="34" charset="-122"/>
              </a:rPr>
              <a:t>目录</a:t>
            </a:r>
          </a:p>
        </p:txBody>
      </p:sp>
      <p:sp>
        <p:nvSpPr>
          <p:cNvPr id="28" name="灯片编号占位符 5">
            <a:extLst>
              <a:ext uri="{FF2B5EF4-FFF2-40B4-BE49-F238E27FC236}">
                <a16:creationId xmlns:a16="http://schemas.microsoft.com/office/drawing/2014/main" id="{F523A4FC-AA41-4DA4-981B-696EDCE10891}"/>
              </a:ext>
            </a:extLst>
          </p:cNvPr>
          <p:cNvSpPr>
            <a:spLocks noGrp="1"/>
          </p:cNvSpPr>
          <p:nvPr>
            <p:ph type="sldNum" sz="quarter" idx="4"/>
          </p:nvPr>
        </p:nvSpPr>
        <p:spPr>
          <a:xfrm>
            <a:off x="11553826" y="6453824"/>
            <a:ext cx="638175" cy="365125"/>
          </a:xfrm>
          <a:prstGeom prst="rect">
            <a:avLst/>
          </a:prstGeom>
        </p:spPr>
        <p:txBody>
          <a:bodyPr vert="horz" lIns="91440" tIns="45720" rIns="91440" bIns="45720" rtlCol="0" anchor="ctr"/>
          <a:lstStyle>
            <a:lvl1pPr algn="r">
              <a:defRPr sz="1350" b="1">
                <a:solidFill>
                  <a:srgbClr val="002060"/>
                </a:solidFill>
                <a:latin typeface="微软雅黑" panose="020B0503020204020204" pitchFamily="34" charset="-122"/>
                <a:ea typeface="微软雅黑" panose="020B0503020204020204" pitchFamily="34" charset="-122"/>
              </a:defRPr>
            </a:lvl1pPr>
          </a:lstStyle>
          <a:p>
            <a:fld id="{683E12FC-B727-46EE-A3F4-36BAB21DAD93}" type="slidenum">
              <a:rPr lang="zh-CN" altLang="en-US" smtClean="0"/>
              <a:pPr/>
              <a:t>‹#›</a:t>
            </a:fld>
            <a:endParaRPr lang="zh-CN" altLang="en-US"/>
          </a:p>
        </p:txBody>
      </p:sp>
      <p:sp>
        <p:nvSpPr>
          <p:cNvPr id="23" name="矩形 22">
            <a:extLst>
              <a:ext uri="{FF2B5EF4-FFF2-40B4-BE49-F238E27FC236}">
                <a16:creationId xmlns:a16="http://schemas.microsoft.com/office/drawing/2014/main" id="{F68F1D1B-911D-4117-ADF6-4C31DAC9F8DB}"/>
              </a:ext>
            </a:extLst>
          </p:cNvPr>
          <p:cNvSpPr/>
          <p:nvPr userDrawn="1"/>
        </p:nvSpPr>
        <p:spPr>
          <a:xfrm>
            <a:off x="-1968500" y="1764859"/>
            <a:ext cx="1727200" cy="11176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accent2"/>
                </a:solidFill>
                <a:latin typeface="微软雅黑" panose="020B0503020204020204" pitchFamily="34" charset="-122"/>
                <a:ea typeface="微软雅黑" panose="020B0503020204020204" pitchFamily="34" charset="-122"/>
              </a:rPr>
              <a:t>标准</a:t>
            </a:r>
            <a:r>
              <a:rPr lang="zh-CN" altLang="en-US" sz="1350" b="1" dirty="0">
                <a:solidFill>
                  <a:schemeClr val="bg1"/>
                </a:solidFill>
                <a:latin typeface="微软雅黑" panose="020B0503020204020204" pitchFamily="34" charset="-122"/>
                <a:ea typeface="微软雅黑" panose="020B0503020204020204" pitchFamily="34" charset="-122"/>
              </a:rPr>
              <a:t>字体颜色</a:t>
            </a:r>
          </a:p>
        </p:txBody>
      </p:sp>
      <p:cxnSp>
        <p:nvCxnSpPr>
          <p:cNvPr id="22" name="直接连接符 21">
            <a:extLst>
              <a:ext uri="{FF2B5EF4-FFF2-40B4-BE49-F238E27FC236}">
                <a16:creationId xmlns:a16="http://schemas.microsoft.com/office/drawing/2014/main" id="{E9F60132-E7B8-4BAC-93C6-C1A4FA9CC562}"/>
              </a:ext>
            </a:extLst>
          </p:cNvPr>
          <p:cNvCxnSpPr>
            <a:cxnSpLocks/>
          </p:cNvCxnSpPr>
          <p:nvPr userDrawn="1"/>
        </p:nvCxnSpPr>
        <p:spPr>
          <a:xfrm>
            <a:off x="0" y="797846"/>
            <a:ext cx="121920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8241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7" name="灯片编号占位符 5">
            <a:extLst>
              <a:ext uri="{FF2B5EF4-FFF2-40B4-BE49-F238E27FC236}">
                <a16:creationId xmlns:a16="http://schemas.microsoft.com/office/drawing/2014/main" id="{CC783243-048E-4582-AF9C-0B37148A8D41}"/>
              </a:ext>
            </a:extLst>
          </p:cNvPr>
          <p:cNvSpPr>
            <a:spLocks noGrp="1"/>
          </p:cNvSpPr>
          <p:nvPr>
            <p:ph type="sldNum" sz="quarter" idx="4"/>
          </p:nvPr>
        </p:nvSpPr>
        <p:spPr>
          <a:xfrm>
            <a:off x="10954872" y="6453824"/>
            <a:ext cx="1237129" cy="365125"/>
          </a:xfrm>
          <a:prstGeom prst="rect">
            <a:avLst/>
          </a:prstGeom>
        </p:spPr>
        <p:txBody>
          <a:bodyPr vert="horz" lIns="91440" tIns="45720" rIns="91440" bIns="45720" rtlCol="0" anchor="ctr"/>
          <a:lstStyle>
            <a:lvl1pPr algn="r">
              <a:defRPr sz="1350" b="1">
                <a:solidFill>
                  <a:srgbClr val="002060"/>
                </a:solidFill>
                <a:latin typeface="微软雅黑" panose="020B0503020204020204" pitchFamily="34" charset="-122"/>
                <a:ea typeface="微软雅黑" panose="020B0503020204020204" pitchFamily="34" charset="-122"/>
              </a:defRPr>
            </a:lvl1pPr>
          </a:lstStyle>
          <a:p>
            <a:fld id="{683E12FC-B727-46EE-A3F4-36BAB21DAD93}" type="slidenum">
              <a:rPr lang="zh-CN" altLang="en-US" smtClean="0"/>
              <a:pPr/>
              <a:t>‹#›</a:t>
            </a:fld>
            <a:endParaRPr lang="zh-CN" altLang="en-US" dirty="0"/>
          </a:p>
        </p:txBody>
      </p:sp>
      <p:sp>
        <p:nvSpPr>
          <p:cNvPr id="17" name="矩形 16">
            <a:extLst>
              <a:ext uri="{FF2B5EF4-FFF2-40B4-BE49-F238E27FC236}">
                <a16:creationId xmlns:a16="http://schemas.microsoft.com/office/drawing/2014/main" id="{5348A0D0-4970-42C7-812D-4330E4ED12E4}"/>
              </a:ext>
            </a:extLst>
          </p:cNvPr>
          <p:cNvSpPr/>
          <p:nvPr userDrawn="1"/>
        </p:nvSpPr>
        <p:spPr>
          <a:xfrm>
            <a:off x="-1968500" y="2870200"/>
            <a:ext cx="1727200" cy="1117600"/>
          </a:xfrm>
          <a:prstGeom prst="rect">
            <a:avLst/>
          </a:prstGeom>
          <a:solidFill>
            <a:srgbClr val="00206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accent2"/>
                </a:solidFill>
                <a:latin typeface="微软雅黑" panose="020B0503020204020204" pitchFamily="34" charset="-122"/>
                <a:ea typeface="微软雅黑" panose="020B0503020204020204" pitchFamily="34" charset="-122"/>
              </a:rPr>
              <a:t>标准</a:t>
            </a:r>
            <a:r>
              <a:rPr lang="zh-CN" altLang="en-US" sz="1350" b="1" dirty="0">
                <a:solidFill>
                  <a:schemeClr val="bg1"/>
                </a:solidFill>
                <a:latin typeface="微软雅黑" panose="020B0503020204020204" pitchFamily="34" charset="-122"/>
                <a:ea typeface="微软雅黑" panose="020B0503020204020204" pitchFamily="34" charset="-122"/>
              </a:rPr>
              <a:t>字体颜色</a:t>
            </a:r>
          </a:p>
        </p:txBody>
      </p:sp>
      <p:sp>
        <p:nvSpPr>
          <p:cNvPr id="28" name="矩形 27">
            <a:extLst>
              <a:ext uri="{FF2B5EF4-FFF2-40B4-BE49-F238E27FC236}">
                <a16:creationId xmlns:a16="http://schemas.microsoft.com/office/drawing/2014/main" id="{45228799-A5EE-4BC3-8D27-08C6FE8DD273}"/>
              </a:ext>
            </a:extLst>
          </p:cNvPr>
          <p:cNvSpPr/>
          <p:nvPr userDrawn="1"/>
        </p:nvSpPr>
        <p:spPr>
          <a:xfrm>
            <a:off x="12394790" y="1473880"/>
            <a:ext cx="8340876" cy="370137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928F5BBB-9EA5-4000-A713-9D299700E4C5}"/>
              </a:ext>
            </a:extLst>
          </p:cNvPr>
          <p:cNvSpPr/>
          <p:nvPr userDrawn="1"/>
        </p:nvSpPr>
        <p:spPr>
          <a:xfrm>
            <a:off x="12464143" y="1473880"/>
            <a:ext cx="7610324" cy="3046988"/>
          </a:xfrm>
          <a:prstGeom prst="rect">
            <a:avLst/>
          </a:prstGeom>
        </p:spPr>
        <p:txBody>
          <a:bodyPr wrap="square">
            <a:spAutoFit/>
          </a:bodyPr>
          <a:lstStyle/>
          <a:p>
            <a:pPr indent="-285750">
              <a:buFont typeface="Wingdings" panose="05000000000000000000" pitchFamily="2" charset="2"/>
              <a:buChar char="Ø"/>
              <a:defRPr/>
            </a:pPr>
            <a:r>
              <a:rPr lang="zh-CN" altLang="en-US" sz="1800" dirty="0">
                <a:solidFill>
                  <a:srgbClr val="002060"/>
                </a:solidFill>
                <a:latin typeface="微软雅黑" panose="020B0503020204020204" pitchFamily="34" charset="-122"/>
                <a:ea typeface="微软雅黑" panose="020B0503020204020204" pitchFamily="34" charset="-122"/>
              </a:rPr>
              <a:t>页二级标题（</a:t>
            </a:r>
            <a:r>
              <a:rPr lang="en-US" altLang="zh-CN" sz="1800" dirty="0">
                <a:solidFill>
                  <a:srgbClr val="002060"/>
                </a:solidFill>
                <a:latin typeface="微软雅黑" panose="020B0503020204020204" pitchFamily="34" charset="-122"/>
                <a:ea typeface="微软雅黑" panose="020B0503020204020204" pitchFamily="34" charset="-122"/>
              </a:rPr>
              <a:t>18</a:t>
            </a:r>
            <a:r>
              <a:rPr lang="zh-CN" altLang="en-US" sz="1800" dirty="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a:defRPr/>
            </a:pPr>
            <a:r>
              <a:rPr lang="zh-CN" altLang="en-US" sz="1800" dirty="0">
                <a:solidFill>
                  <a:srgbClr val="002060"/>
                </a:solidFill>
                <a:latin typeface="微软雅黑" panose="020B0503020204020204" pitchFamily="34" charset="-122"/>
                <a:ea typeface="微软雅黑" panose="020B0503020204020204" pitchFamily="34" charset="-122"/>
              </a:rPr>
              <a:t>无二级标题时的页正文（</a:t>
            </a:r>
            <a:r>
              <a:rPr lang="en-US" altLang="zh-CN" sz="1800" dirty="0">
                <a:solidFill>
                  <a:srgbClr val="002060"/>
                </a:solidFill>
                <a:latin typeface="微软雅黑" panose="020B0503020204020204" pitchFamily="34" charset="-122"/>
                <a:ea typeface="微软雅黑" panose="020B0503020204020204" pitchFamily="34" charset="-122"/>
              </a:rPr>
              <a:t>18</a:t>
            </a:r>
            <a:r>
              <a:rPr lang="zh-CN" altLang="en-US" sz="1800" dirty="0">
                <a:solidFill>
                  <a:srgbClr val="002060"/>
                </a:solidFill>
                <a:latin typeface="微软雅黑" panose="020B0503020204020204" pitchFamily="34" charset="-122"/>
                <a:ea typeface="微软雅黑" panose="020B0503020204020204" pitchFamily="34" charset="-122"/>
              </a:rPr>
              <a:t>）</a:t>
            </a:r>
            <a:endParaRPr lang="en-US" altLang="zh-CN" sz="1800" dirty="0">
              <a:solidFill>
                <a:srgbClr val="002060"/>
              </a:solidFill>
              <a:latin typeface="微软雅黑" panose="020B0503020204020204" pitchFamily="34" charset="-122"/>
              <a:ea typeface="微软雅黑" panose="020B0503020204020204" pitchFamily="34" charset="-122"/>
            </a:endParaRPr>
          </a:p>
          <a:p>
            <a:pPr>
              <a:defRPr/>
            </a:pPr>
            <a:endParaRPr lang="en-US" altLang="zh-CN" sz="1800" dirty="0">
              <a:solidFill>
                <a:srgbClr val="00206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页正文（</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表中文字及图表标题（</a:t>
            </a:r>
            <a:r>
              <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14</a:t>
            </a:r>
            <a:r>
              <a:rPr kumimoji="0" lang="zh-CN" altLang="en-US"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0" lang="en-US" altLang="zh-CN" sz="14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重点文字推荐使用</a:t>
            </a:r>
            <a:r>
              <a:rPr kumimoji="0" lang="zh-CN" altLang="en-US" sz="1800" b="1"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rPr>
              <a:t>橙色</a:t>
            </a:r>
            <a:r>
              <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，加粗</a:t>
            </a:r>
            <a:endParaRPr kumimoji="0" lang="en-US" altLang="zh-CN"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zh-CN" altLang="en-US" sz="1800"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中文推荐“微软雅黑”字体，颜色为深蓝。</a:t>
            </a:r>
            <a:endParaRPr lang="en-US" altLang="zh-CN" sz="1800" dirty="0">
              <a:solidFill>
                <a:srgbClr val="002060"/>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altLang="zh-CN" sz="18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‘Arial’ is recommended to type English.</a:t>
            </a:r>
          </a:p>
        </p:txBody>
      </p:sp>
      <p:sp>
        <p:nvSpPr>
          <p:cNvPr id="30" name="矩形: 圆角 29">
            <a:extLst>
              <a:ext uri="{FF2B5EF4-FFF2-40B4-BE49-F238E27FC236}">
                <a16:creationId xmlns:a16="http://schemas.microsoft.com/office/drawing/2014/main" id="{AA9DCC94-4FFF-4530-AE99-A023770DB4BE}"/>
              </a:ext>
            </a:extLst>
          </p:cNvPr>
          <p:cNvSpPr/>
          <p:nvPr userDrawn="1"/>
        </p:nvSpPr>
        <p:spPr>
          <a:xfrm>
            <a:off x="12464143" y="4713347"/>
            <a:ext cx="8075173" cy="372939"/>
          </a:xfrm>
          <a:prstGeom prst="round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上述为推荐数值，</a:t>
            </a:r>
            <a:r>
              <a:rPr lang="zh-CN" altLang="en-US" sz="1800" b="1" dirty="0">
                <a:solidFill>
                  <a:schemeClr val="accent2"/>
                </a:solidFill>
                <a:latin typeface="微软雅黑" panose="020B0503020204020204" pitchFamily="34" charset="-122"/>
                <a:ea typeface="微软雅黑" panose="020B0503020204020204" pitchFamily="34" charset="-122"/>
              </a:rPr>
              <a:t>可根据展示的目的和重点进行适当调整</a:t>
            </a:r>
          </a:p>
        </p:txBody>
      </p:sp>
      <p:cxnSp>
        <p:nvCxnSpPr>
          <p:cNvPr id="12" name="直接连接符 11">
            <a:extLst>
              <a:ext uri="{FF2B5EF4-FFF2-40B4-BE49-F238E27FC236}">
                <a16:creationId xmlns:a16="http://schemas.microsoft.com/office/drawing/2014/main" id="{0907A9F4-FFD9-4977-90DF-F7CD48E31E7E}"/>
              </a:ext>
            </a:extLst>
          </p:cNvPr>
          <p:cNvCxnSpPr>
            <a:cxnSpLocks/>
          </p:cNvCxnSpPr>
          <p:nvPr userDrawn="1"/>
        </p:nvCxnSpPr>
        <p:spPr>
          <a:xfrm>
            <a:off x="0" y="797846"/>
            <a:ext cx="1219200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标题 15">
            <a:extLst>
              <a:ext uri="{FF2B5EF4-FFF2-40B4-BE49-F238E27FC236}">
                <a16:creationId xmlns:a16="http://schemas.microsoft.com/office/drawing/2014/main" id="{C714521A-757D-40E5-A558-32D94D7B00EB}"/>
              </a:ext>
            </a:extLst>
          </p:cNvPr>
          <p:cNvSpPr>
            <a:spLocks noGrp="1"/>
          </p:cNvSpPr>
          <p:nvPr>
            <p:ph type="title"/>
          </p:nvPr>
        </p:nvSpPr>
        <p:spPr>
          <a:xfrm>
            <a:off x="177017" y="94090"/>
            <a:ext cx="9371116" cy="609659"/>
          </a:xfrm>
        </p:spPr>
        <p:txBody>
          <a:bodyPr>
            <a:normAutofit/>
          </a:bodyPr>
          <a:lstStyle>
            <a:lvl1pPr>
              <a:defRPr sz="2800" b="1">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2672136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pic>
        <p:nvPicPr>
          <p:cNvPr id="5123" name="Picture 3" descr="C:\Users\Administrator\Desktop\交通运输\零件\交通运输ppt 零件-05.png"/>
          <p:cNvPicPr>
            <a:picLocks noChangeAspect="1" noChangeArrowheads="1"/>
          </p:cNvPicPr>
          <p:nvPr userDrawn="1"/>
        </p:nvPicPr>
        <p:blipFill>
          <a:blip r:embed="rId2" cstate="print"/>
          <a:srcRect/>
          <a:stretch>
            <a:fillRect/>
          </a:stretch>
        </p:blipFill>
        <p:spPr bwMode="auto">
          <a:xfrm>
            <a:off x="1" y="1669443"/>
            <a:ext cx="12192001" cy="2560320"/>
          </a:xfrm>
          <a:prstGeom prst="rect">
            <a:avLst/>
          </a:prstGeom>
          <a:noFill/>
        </p:spPr>
      </p:pic>
      <p:sp>
        <p:nvSpPr>
          <p:cNvPr id="20" name="标题 1"/>
          <p:cNvSpPr>
            <a:spLocks noGrp="1"/>
          </p:cNvSpPr>
          <p:nvPr>
            <p:ph type="title" hasCustomPrompt="1"/>
          </p:nvPr>
        </p:nvSpPr>
        <p:spPr>
          <a:xfrm>
            <a:off x="55305" y="2651364"/>
            <a:ext cx="8385736" cy="942982"/>
          </a:xfrm>
        </p:spPr>
        <p:txBody>
          <a:bodyPr anchor="t">
            <a:noAutofit/>
          </a:bodyPr>
          <a:lstStyle>
            <a:lvl1pPr algn="l">
              <a:defRPr sz="5280" b="1" cap="all">
                <a:solidFill>
                  <a:schemeClr val="bg1"/>
                </a:solidFill>
                <a:latin typeface="微软雅黑" pitchFamily="34" charset="-122"/>
                <a:ea typeface="微软雅黑" pitchFamily="34" charset="-122"/>
              </a:defRPr>
            </a:lvl1pPr>
          </a:lstStyle>
          <a:p>
            <a:r>
              <a:rPr lang="zh-CN" altLang="en-US" dirty="0"/>
              <a:t>单击此处编辑主标题</a:t>
            </a:r>
          </a:p>
        </p:txBody>
      </p:sp>
      <p:sp>
        <p:nvSpPr>
          <p:cNvPr id="13" name="日期占位符 7"/>
          <p:cNvSpPr>
            <a:spLocks noGrp="1"/>
          </p:cNvSpPr>
          <p:nvPr userDrawn="1">
            <p:ph type="dt" sz="quarter" idx="10"/>
          </p:nvPr>
        </p:nvSpPr>
        <p:spPr>
          <a:xfrm>
            <a:off x="2666976" y="6172219"/>
            <a:ext cx="2844800" cy="342902"/>
          </a:xfrm>
        </p:spPr>
        <p:txBody>
          <a:bodyPr/>
          <a:lstStyle>
            <a:lvl1pPr>
              <a:defRPr sz="1680"/>
            </a:lvl1pPr>
          </a:lstStyle>
          <a:p>
            <a:pPr>
              <a:defRPr/>
            </a:pPr>
            <a:endParaRPr lang="zh-CN" altLang="en-US" dirty="0">
              <a:solidFill>
                <a:schemeClr val="tx1">
                  <a:lumMod val="85000"/>
                  <a:lumOff val="15000"/>
                </a:schemeClr>
              </a:solidFill>
            </a:endParaRPr>
          </a:p>
        </p:txBody>
      </p:sp>
      <p:sp>
        <p:nvSpPr>
          <p:cNvPr id="15" name="文本占位符 2"/>
          <p:cNvSpPr>
            <a:spLocks noGrp="1"/>
          </p:cNvSpPr>
          <p:nvPr>
            <p:ph type="body" idx="12" hasCustomPrompt="1"/>
          </p:nvPr>
        </p:nvSpPr>
        <p:spPr>
          <a:xfrm>
            <a:off x="571461" y="6172219"/>
            <a:ext cx="2190765" cy="342902"/>
          </a:xfrm>
        </p:spPr>
        <p:txBody>
          <a:bodyPr anchor="b">
            <a:noAutofit/>
          </a:bodyPr>
          <a:lstStyle>
            <a:lvl1pPr marL="0" indent="0">
              <a:buNone/>
              <a:defRPr sz="1560" baseline="0">
                <a:solidFill>
                  <a:schemeClr val="tx1">
                    <a:lumMod val="85000"/>
                    <a:lumOff val="15000"/>
                  </a:schemeClr>
                </a:solidFill>
                <a:latin typeface="微软雅黑" pitchFamily="34" charset="-122"/>
                <a:ea typeface="微软雅黑" pitchFamily="34" charset="-122"/>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zh-CN" altLang="en-US" dirty="0"/>
              <a:t>演讲者</a:t>
            </a:r>
            <a:r>
              <a:rPr lang="en-US" altLang="zh-CN" dirty="0"/>
              <a:t>/ </a:t>
            </a:r>
            <a:r>
              <a:rPr lang="zh-CN" altLang="en-US" dirty="0"/>
              <a:t>课程名称</a:t>
            </a:r>
          </a:p>
        </p:txBody>
      </p:sp>
    </p:spTree>
    <p:extLst>
      <p:ext uri="{BB962C8B-B14F-4D97-AF65-F5344CB8AC3E}">
        <p14:creationId xmlns:p14="http://schemas.microsoft.com/office/powerpoint/2010/main" val="25142421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69A66-C84D-83CF-D830-D692D76206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1CBCE2-8210-C599-3C60-2F10B5F6BC6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6F7C44-DA79-B1C3-EFF6-BD406B4DA8DE}"/>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C8495C1D-E975-4E3B-8603-59E309F59F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783ED1-9D06-1CDC-07DF-2992DA27C06A}"/>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550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CEE13-8BDA-46D3-24A1-C89F0105CA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AC6D293-7D47-0227-0924-B2B7340FF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65BB8E-539D-0C03-221C-22D48217BE01}"/>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4C70B53B-2085-6294-A031-3421537CD2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7AC969-EC53-B3CE-CE2F-4889921329E3}"/>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54774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3D64BA-E39B-49B0-DB68-903627B159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8845D2-D0F1-AA05-50EA-DF5F350ABF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1EBDFC3-7224-7110-2498-B73B32807C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CFE473-068F-07EA-33E1-394D9BA59D3A}"/>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25B6B37D-1F8C-D1F1-BBB8-AD30413EEC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DA1CE8-CB07-7415-A2CA-167F388E5C58}"/>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11383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80976-DB49-E5E3-637A-2B07E0A96F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41D336-8948-C3C9-B8D2-6847FE87E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46D65CB-A3CE-511A-3CFE-6ADB3E078E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90BECDE-6EF3-285E-8DE3-AC54E82ADD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1A35A3-89BD-0FEC-996B-1DF502BD70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E31C70-6E1B-4E9A-EA5B-4966873A5EB9}"/>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8" name="页脚占位符 7">
            <a:extLst>
              <a:ext uri="{FF2B5EF4-FFF2-40B4-BE49-F238E27FC236}">
                <a16:creationId xmlns:a16="http://schemas.microsoft.com/office/drawing/2014/main" id="{809AF926-7163-D67A-67DB-5BD9C99DC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A46303-4D32-299F-B42D-C43F683EBC1D}"/>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16808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922929-42B1-1A7E-3691-3733C2EAE3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DF5149-7AC6-F74A-496A-4B9384E8ABF8}"/>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4" name="页脚占位符 3">
            <a:extLst>
              <a:ext uri="{FF2B5EF4-FFF2-40B4-BE49-F238E27FC236}">
                <a16:creationId xmlns:a16="http://schemas.microsoft.com/office/drawing/2014/main" id="{FAF0AB4D-4363-FB9B-FB70-20EAE49BDA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FF97AF-84A8-3EFA-504A-21953B4CD7B1}"/>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28100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0767BD4-3854-9E3E-9EED-8B154CDDD7A4}"/>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3" name="页脚占位符 2">
            <a:extLst>
              <a:ext uri="{FF2B5EF4-FFF2-40B4-BE49-F238E27FC236}">
                <a16:creationId xmlns:a16="http://schemas.microsoft.com/office/drawing/2014/main" id="{3F48C508-1ED4-F781-446A-E83D98CA86D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CEB4590-5693-69FB-38E2-7658141291E5}"/>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3117750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45C07-EF45-3B90-ADC1-00A7E153DB4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767E824-5E04-41EC-73C4-C5F8AF715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04E803-1195-9758-DF38-F7E46D4F23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52598EF-1345-F6F1-81F5-63AEB5A3C67E}"/>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869405AB-751A-90E5-F6B7-3B7EA82B70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B63A07-E046-AC55-2887-AD20F518F693}"/>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231853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D1DFF-4349-EE93-3BD4-1989C96758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C2C0BED-63AE-548E-D607-FFEF81080C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6B02156-2A61-3E93-671D-20C9671C5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EC5A2F-C018-32B6-D5E8-21159A5869E3}"/>
              </a:ext>
            </a:extLst>
          </p:cNvPr>
          <p:cNvSpPr>
            <a:spLocks noGrp="1"/>
          </p:cNvSpPr>
          <p:nvPr>
            <p:ph type="dt" sz="half" idx="10"/>
          </p:nvPr>
        </p:nvSpPr>
        <p:spPr/>
        <p:txBody>
          <a:bodyPr/>
          <a:lstStyle/>
          <a:p>
            <a:fld id="{B5E6FC28-7D93-4564-AF75-4D9328D9106B}"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4CA0C254-1DCF-523A-B211-D8B6BB4DCA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B445A6-2A75-B879-6F1E-A70A0EEDE5A4}"/>
              </a:ext>
            </a:extLst>
          </p:cNvPr>
          <p:cNvSpPr>
            <a:spLocks noGrp="1"/>
          </p:cNvSpPr>
          <p:nvPr>
            <p:ph type="sldNum" sz="quarter" idx="12"/>
          </p:nvPr>
        </p:nvSpPr>
        <p:spPr/>
        <p:txBody>
          <a:body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412599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2EC9926-8596-5DF5-817C-47CB5950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F03C531-BD25-54D0-829A-30104D95D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C9E93C-4C24-9BF6-0FB9-40D867508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6FC28-7D93-4564-AF75-4D9328D9106B}"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662078B0-F1D3-1BE8-C50F-A6EE71F4C6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37DBA9-802E-383D-49CB-C5C460420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1C1DE-09CD-4D26-A91B-FBF56F8C8B04}" type="slidenum">
              <a:rPr lang="zh-CN" altLang="en-US" smtClean="0"/>
              <a:t>‹#›</a:t>
            </a:fld>
            <a:endParaRPr lang="zh-CN" altLang="en-US"/>
          </a:p>
        </p:txBody>
      </p:sp>
    </p:spTree>
    <p:extLst>
      <p:ext uri="{BB962C8B-B14F-4D97-AF65-F5344CB8AC3E}">
        <p14:creationId xmlns:p14="http://schemas.microsoft.com/office/powerpoint/2010/main" val="400489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2.xml"/><Relationship Id="rId6" Type="http://schemas.openxmlformats.org/officeDocument/2006/relationships/image" Target="../media/image13.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3.png"/><Relationship Id="rId7"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4.sv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4.sv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sv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sv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380.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360.png"/><Relationship Id="rId4" Type="http://schemas.openxmlformats.org/officeDocument/2006/relationships/image" Target="../media/image4.svg"/><Relationship Id="rId9" Type="http://schemas.openxmlformats.org/officeDocument/2006/relationships/image" Target="../media/image45.png"/></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20.png"/><Relationship Id="rId5" Type="http://schemas.openxmlformats.org/officeDocument/2006/relationships/image" Target="../media/image46.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svg"/></Relationships>
</file>

<file path=ppt/slides/_rels/slide26.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3.png"/><Relationship Id="rId7"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52.png"/><Relationship Id="rId5" Type="http://schemas.openxmlformats.org/officeDocument/2006/relationships/image" Target="../media/image480.png"/><Relationship Id="rId4" Type="http://schemas.openxmlformats.org/officeDocument/2006/relationships/image" Target="../media/image4.svg"/><Relationship Id="rId9" Type="http://schemas.openxmlformats.org/officeDocument/2006/relationships/image" Target="../media/image54.png"/></Relationships>
</file>

<file path=ppt/slides/_rels/slide27.xml.rels><?xml version="1.0" encoding="UTF-8" standalone="yes"?>
<Relationships xmlns="http://schemas.openxmlformats.org/package/2006/relationships"><Relationship Id="rId8" Type="http://schemas.openxmlformats.org/officeDocument/2006/relationships/image" Target="../media/image560.png"/><Relationship Id="rId3" Type="http://schemas.openxmlformats.org/officeDocument/2006/relationships/image" Target="../media/image3.png"/><Relationship Id="rId7"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59.png"/><Relationship Id="rId4" Type="http://schemas.openxmlformats.org/officeDocument/2006/relationships/image" Target="../media/image4.svg"/><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2.jp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61.jpg"/><Relationship Id="rId5" Type="http://schemas.openxmlformats.org/officeDocument/2006/relationships/image" Target="../media/image60.png"/><Relationship Id="rId4" Type="http://schemas.openxmlformats.org/officeDocument/2006/relationships/image" Target="../media/image4.svg"/></Relationships>
</file>

<file path=ppt/slides/_rels/slide29.xml.rels><?xml version="1.0" encoding="UTF-8" standalone="yes"?>
<Relationships xmlns="http://schemas.openxmlformats.org/package/2006/relationships"><Relationship Id="rId8" Type="http://schemas.openxmlformats.org/officeDocument/2006/relationships/image" Target="../media/image66.jpg"/><Relationship Id="rId3" Type="http://schemas.openxmlformats.org/officeDocument/2006/relationships/image" Target="../media/image3.png"/><Relationship Id="rId7" Type="http://schemas.openxmlformats.org/officeDocument/2006/relationships/image" Target="../media/image65.jpg"/><Relationship Id="rId2" Type="http://schemas.openxmlformats.org/officeDocument/2006/relationships/notesSlide" Target="../notesSlides/notesSlide29.xml"/><Relationship Id="rId1" Type="http://schemas.openxmlformats.org/officeDocument/2006/relationships/slideLayout" Target="../slideLayouts/slideLayout13.xml"/><Relationship Id="rId6" Type="http://schemas.openxmlformats.org/officeDocument/2006/relationships/image" Target="../media/image64.jpg"/><Relationship Id="rId5" Type="http://schemas.openxmlformats.org/officeDocument/2006/relationships/image" Target="../media/image63.jp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jfif"/><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72904"/>
            <a:ext cx="12213690" cy="5232813"/>
          </a:xfrm>
          <a:prstGeom prst="rect">
            <a:avLst/>
          </a:prstGeom>
          <a:solidFill>
            <a:srgbClr val="00206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微软雅黑" panose="020B0503020204020204" pitchFamily="34" charset="-122"/>
              <a:ea typeface="微软雅黑" panose="020B0503020204020204" pitchFamily="34" charset="-122"/>
            </a:endParaRPr>
          </a:p>
        </p:txBody>
      </p:sp>
      <p:sp>
        <p:nvSpPr>
          <p:cNvPr id="8" name="Rectangle 7">
            <a:extLst>
              <a:ext uri="{FF2B5EF4-FFF2-40B4-BE49-F238E27FC236}">
                <a16:creationId xmlns:a16="http://schemas.microsoft.com/office/drawing/2014/main" id="{6ED1588E-4427-43B2-A9C3-9A93460B1626}"/>
              </a:ext>
            </a:extLst>
          </p:cNvPr>
          <p:cNvSpPr/>
          <p:nvPr/>
        </p:nvSpPr>
        <p:spPr>
          <a:xfrm>
            <a:off x="0" y="5137602"/>
            <a:ext cx="12213690" cy="1711067"/>
          </a:xfrm>
          <a:prstGeom prst="rect">
            <a:avLst/>
          </a:prstGeom>
          <a:solidFill>
            <a:schemeClr val="bg2"/>
          </a:solidFill>
          <a:ln w="1905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621CEA37-4858-46DD-A548-88280A99B552}"/>
              </a:ext>
            </a:extLst>
          </p:cNvPr>
          <p:cNvSpPr txBox="1"/>
          <p:nvPr/>
        </p:nvSpPr>
        <p:spPr>
          <a:xfrm>
            <a:off x="844927" y="1698091"/>
            <a:ext cx="10502145" cy="1230401"/>
          </a:xfrm>
          <a:prstGeom prst="rect">
            <a:avLst/>
          </a:prstGeom>
          <a:noFill/>
        </p:spPr>
        <p:txBody>
          <a:bodyPr wrap="square" rtlCol="0">
            <a:spAutoFit/>
          </a:bodyPr>
          <a:lstStyle/>
          <a:p>
            <a:pPr algn="ctr">
              <a:lnSpc>
                <a:spcPct val="120000"/>
              </a:lnSpc>
            </a:pPr>
            <a:r>
              <a:rPr lang="zh-CN" altLang="en-US" sz="3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自动驾驶运动控制：耦合控制</a:t>
            </a:r>
            <a:endParaRPr lang="en-US" altLang="zh-CN" sz="3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endParaRPr>
          </a:p>
          <a:p>
            <a:pPr algn="r">
              <a:lnSpc>
                <a:spcPct val="120000"/>
              </a:lnSpc>
            </a:pPr>
            <a:r>
              <a:rPr lang="en-US" altLang="zh-CN"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——OnSite</a:t>
            </a:r>
            <a:r>
              <a:rPr lang="zh-CN" altLang="en-US"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学习中心</a:t>
            </a:r>
            <a:r>
              <a:rPr lang="en-US" altLang="zh-CN"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2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控制问题第四讲</a:t>
            </a:r>
          </a:p>
        </p:txBody>
      </p:sp>
      <p:sp>
        <p:nvSpPr>
          <p:cNvPr id="11" name="矩形 10">
            <a:extLst>
              <a:ext uri="{FF2B5EF4-FFF2-40B4-BE49-F238E27FC236}">
                <a16:creationId xmlns:a16="http://schemas.microsoft.com/office/drawing/2014/main" id="{18CE65EA-ED72-4421-9404-5417C096BC3F}"/>
              </a:ext>
            </a:extLst>
          </p:cNvPr>
          <p:cNvSpPr/>
          <p:nvPr/>
        </p:nvSpPr>
        <p:spPr>
          <a:xfrm>
            <a:off x="2164307" y="3056112"/>
            <a:ext cx="7915836" cy="45719"/>
          </a:xfrm>
          <a:prstGeom prst="rect">
            <a:avLst/>
          </a:prstGeom>
          <a:gradFill flip="none" rotWithShape="1">
            <a:gsLst>
              <a:gs pos="0">
                <a:schemeClr val="accent1">
                  <a:lumMod val="5000"/>
                  <a:lumOff val="95000"/>
                  <a:alpha val="0"/>
                </a:schemeClr>
              </a:gs>
              <a:gs pos="18000">
                <a:schemeClr val="accent1">
                  <a:lumMod val="45000"/>
                  <a:lumOff val="55000"/>
                </a:schemeClr>
              </a:gs>
              <a:gs pos="50000">
                <a:schemeClr val="bg1"/>
              </a:gs>
              <a:gs pos="84000">
                <a:schemeClr val="accent1">
                  <a:lumMod val="45000"/>
                  <a:lumOff val="55000"/>
                </a:schemeClr>
              </a:gs>
              <a:gs pos="100000">
                <a:schemeClr val="accent1">
                  <a:lumMod val="30000"/>
                  <a:lumOff val="70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58C23274-F442-4121-BB52-FEA117D1C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9723" y="5599265"/>
            <a:ext cx="2979074" cy="718266"/>
          </a:xfrm>
          <a:prstGeom prst="rect">
            <a:avLst/>
          </a:prstGeom>
        </p:spPr>
      </p:pic>
      <p:sp>
        <p:nvSpPr>
          <p:cNvPr id="12" name="文本占位符 3">
            <a:extLst>
              <a:ext uri="{FF2B5EF4-FFF2-40B4-BE49-F238E27FC236}">
                <a16:creationId xmlns:a16="http://schemas.microsoft.com/office/drawing/2014/main" id="{266E664D-8F8E-4C46-A9A7-C84FAE9B5024}"/>
              </a:ext>
            </a:extLst>
          </p:cNvPr>
          <p:cNvSpPr txBox="1">
            <a:spLocks/>
          </p:cNvSpPr>
          <p:nvPr/>
        </p:nvSpPr>
        <p:spPr>
          <a:xfrm>
            <a:off x="1868127" y="3428092"/>
            <a:ext cx="8455745" cy="1494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b="1" dirty="0">
                <a:solidFill>
                  <a:schemeClr val="bg1"/>
                </a:solidFill>
                <a:latin typeface="微软雅黑" panose="020B0503020204020204" pitchFamily="34" charset="-122"/>
                <a:ea typeface="微软雅黑" panose="020B0503020204020204" pitchFamily="34" charset="-122"/>
              </a:rPr>
              <a:t>OnSite</a:t>
            </a:r>
            <a:r>
              <a:rPr lang="zh-CN" altLang="en-US" b="1" dirty="0">
                <a:solidFill>
                  <a:schemeClr val="bg1"/>
                </a:solidFill>
                <a:latin typeface="微软雅黑" panose="020B0503020204020204" pitchFamily="34" charset="-122"/>
                <a:ea typeface="微软雅黑" panose="020B0503020204020204" pitchFamily="34" charset="-122"/>
              </a:rPr>
              <a:t>学习中心成员</a:t>
            </a:r>
            <a:endParaRPr lang="en-US" altLang="zh-CN" b="1" dirty="0">
              <a:solidFill>
                <a:schemeClr val="bg1"/>
              </a:solidFill>
              <a:latin typeface="微软雅黑" panose="020B0503020204020204" pitchFamily="34" charset="-122"/>
              <a:ea typeface="微软雅黑" panose="020B0503020204020204" pitchFamily="34" charset="-122"/>
            </a:endParaRPr>
          </a:p>
          <a:p>
            <a:pPr marL="0" indent="0" algn="ctr" defTabSz="1097105">
              <a:buNone/>
              <a:defRPr/>
            </a:pPr>
            <a:r>
              <a:rPr lang="zh-CN" altLang="en-US"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网站：</a:t>
            </a: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http://110.42.248.92/onsite-learning-center/</a:t>
            </a:r>
          </a:p>
          <a:p>
            <a:pPr marL="0" indent="0" algn="ctr" defTabSz="1097105">
              <a:buNone/>
              <a:defRPr/>
            </a:pPr>
            <a:r>
              <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2025.1.21</a:t>
            </a:r>
          </a:p>
          <a:p>
            <a:pPr marL="0" indent="0" algn="ctr" defTabSz="1097105">
              <a:buNone/>
              <a:defRPr/>
            </a:pPr>
            <a:endParaRPr lang="en-US" altLang="zh-CN"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b="1" dirty="0">
              <a:solidFill>
                <a:schemeClr val="bg1"/>
              </a:solidFill>
            </a:endParaRPr>
          </a:p>
        </p:txBody>
      </p:sp>
      <p:sp>
        <p:nvSpPr>
          <p:cNvPr id="4" name="文本框 3">
            <a:extLst>
              <a:ext uri="{FF2B5EF4-FFF2-40B4-BE49-F238E27FC236}">
                <a16:creationId xmlns:a16="http://schemas.microsoft.com/office/drawing/2014/main" id="{2BC43659-EF9A-AFA0-F593-CF724BCC4374}"/>
              </a:ext>
            </a:extLst>
          </p:cNvPr>
          <p:cNvSpPr txBox="1"/>
          <p:nvPr/>
        </p:nvSpPr>
        <p:spPr>
          <a:xfrm>
            <a:off x="0" y="-22860"/>
            <a:ext cx="3952875" cy="362792"/>
          </a:xfrm>
          <a:prstGeom prst="rect">
            <a:avLst/>
          </a:prstGeom>
          <a:noFill/>
        </p:spPr>
        <p:txBody>
          <a:bodyPr wrap="square">
            <a:spAutoFit/>
          </a:bodyPr>
          <a:lstStyle/>
          <a:p>
            <a:pPr>
              <a:lnSpc>
                <a:spcPct val="120000"/>
              </a:lnSpc>
            </a:pPr>
            <a:r>
              <a:rPr lang="en-US" altLang="zh-CN"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OnSite</a:t>
            </a:r>
            <a:r>
              <a:rPr lang="zh-CN" altLang="en-US"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学习中心</a:t>
            </a:r>
            <a:r>
              <a:rPr lang="en-US" altLang="zh-CN"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 </a:t>
            </a:r>
            <a:r>
              <a:rPr lang="zh-CN" altLang="en-US" sz="1600" b="1" dirty="0">
                <a:solidFill>
                  <a:schemeClr val="bg1">
                    <a:alpha val="91000"/>
                  </a:schemeClr>
                </a:solidFill>
                <a:latin typeface="微软雅黑" panose="020B0503020204020204" pitchFamily="34" charset="-122"/>
                <a:ea typeface="微软雅黑" panose="020B0503020204020204" pitchFamily="34" charset="-122"/>
                <a:cs typeface="Arial" panose="020B0604020202020204" pitchFamily="34" charset="0"/>
              </a:rPr>
              <a:t>自动驾驶系列课程</a:t>
            </a:r>
          </a:p>
        </p:txBody>
      </p:sp>
    </p:spTree>
    <p:extLst>
      <p:ext uri="{BB962C8B-B14F-4D97-AF65-F5344CB8AC3E}">
        <p14:creationId xmlns:p14="http://schemas.microsoft.com/office/powerpoint/2010/main" val="30380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1D380-2EDC-FEB8-5040-425414CAF49F}"/>
            </a:ext>
          </a:extLst>
        </p:cNvPr>
        <p:cNvGrpSpPr/>
        <p:nvPr/>
      </p:nvGrpSpPr>
      <p:grpSpPr>
        <a:xfrm>
          <a:off x="0" y="0"/>
          <a:ext cx="0" cy="0"/>
          <a:chOff x="0" y="0"/>
          <a:chExt cx="0" cy="0"/>
        </a:xfrm>
      </p:grpSpPr>
      <p:sp>
        <p:nvSpPr>
          <p:cNvPr id="32" name="Text Box 13">
            <a:extLst>
              <a:ext uri="{FF2B5EF4-FFF2-40B4-BE49-F238E27FC236}">
                <a16:creationId xmlns:a16="http://schemas.microsoft.com/office/drawing/2014/main" id="{940ECCA4-D56E-89D5-B9A8-79260FEA758D}"/>
              </a:ext>
            </a:extLst>
          </p:cNvPr>
          <p:cNvSpPr txBox="1">
            <a:spLocks noChangeArrowheads="1"/>
          </p:cNvSpPr>
          <p:nvPr/>
        </p:nvSpPr>
        <p:spPr bwMode="auto">
          <a:xfrm>
            <a:off x="3314378" y="1871230"/>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solidFill>
                  <a:srgbClr val="333F50"/>
                </a:solidFill>
              </a:rPr>
              <a:t>耦合控制典型方法</a:t>
            </a:r>
          </a:p>
        </p:txBody>
      </p:sp>
      <p:pic>
        <p:nvPicPr>
          <p:cNvPr id="3" name="图形 2">
            <a:extLst>
              <a:ext uri="{FF2B5EF4-FFF2-40B4-BE49-F238E27FC236}">
                <a16:creationId xmlns:a16="http://schemas.microsoft.com/office/drawing/2014/main" id="{B54AA474-AA35-760E-C3C4-5B246C4E15A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69FD7D2F-9192-6D54-904C-83A973368CA6}"/>
              </a:ext>
            </a:extLst>
          </p:cNvPr>
          <p:cNvSpPr txBox="1">
            <a:spLocks noChangeArrowheads="1"/>
          </p:cNvSpPr>
          <p:nvPr/>
        </p:nvSpPr>
        <p:spPr bwMode="auto">
          <a:xfrm>
            <a:off x="3314378" y="2924862"/>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rgbClr val="333F50"/>
                </a:solidFill>
              </a:rPr>
              <a:t>示例模型介绍</a:t>
            </a:r>
          </a:p>
        </p:txBody>
      </p:sp>
      <p:sp>
        <p:nvSpPr>
          <p:cNvPr id="4" name="Text Box 13">
            <a:extLst>
              <a:ext uri="{FF2B5EF4-FFF2-40B4-BE49-F238E27FC236}">
                <a16:creationId xmlns:a16="http://schemas.microsoft.com/office/drawing/2014/main" id="{833415FE-7412-918C-3715-3A722F726531}"/>
              </a:ext>
            </a:extLst>
          </p:cNvPr>
          <p:cNvSpPr txBox="1">
            <a:spLocks noChangeArrowheads="1"/>
          </p:cNvSpPr>
          <p:nvPr/>
        </p:nvSpPr>
        <p:spPr bwMode="auto">
          <a:xfrm>
            <a:off x="3314378" y="3978494"/>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chemeClr val="bg1"/>
                </a:solidFill>
              </a:rPr>
              <a:t>代码解析</a:t>
            </a:r>
          </a:p>
        </p:txBody>
      </p:sp>
      <p:sp>
        <p:nvSpPr>
          <p:cNvPr id="5" name="Text Box 13">
            <a:extLst>
              <a:ext uri="{FF2B5EF4-FFF2-40B4-BE49-F238E27FC236}">
                <a16:creationId xmlns:a16="http://schemas.microsoft.com/office/drawing/2014/main" id="{183FB228-A87B-C0E4-60AA-7C5FA6D7F411}"/>
              </a:ext>
            </a:extLst>
          </p:cNvPr>
          <p:cNvSpPr txBox="1">
            <a:spLocks noChangeArrowheads="1"/>
          </p:cNvSpPr>
          <p:nvPr/>
        </p:nvSpPr>
        <p:spPr bwMode="auto">
          <a:xfrm>
            <a:off x="3314378" y="5032126"/>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课后实践</a:t>
            </a:r>
          </a:p>
        </p:txBody>
      </p:sp>
    </p:spTree>
    <p:extLst>
      <p:ext uri="{BB962C8B-B14F-4D97-AF65-F5344CB8AC3E}">
        <p14:creationId xmlns:p14="http://schemas.microsoft.com/office/powerpoint/2010/main" val="2682971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C44E-FA0F-42A9-3E51-1CB31C6A1807}"/>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508EF0DF-2C03-9B4A-F8B6-E470A32B13B5}"/>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1C773733-E744-9B29-91C4-79DC66C66D1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2062BD01-0F69-6567-28B8-E5F8D3F57A31}"/>
              </a:ext>
            </a:extLst>
          </p:cNvPr>
          <p:cNvSpPr>
            <a:spLocks noGrp="1"/>
          </p:cNvSpPr>
          <p:nvPr>
            <p:ph type="title"/>
          </p:nvPr>
        </p:nvSpPr>
        <p:spPr>
          <a:xfrm>
            <a:off x="574317" y="1105508"/>
            <a:ext cx="3197583" cy="500066"/>
          </a:xfrm>
        </p:spPr>
        <p:txBody>
          <a:bodyPr>
            <a:normAutofit/>
          </a:bodyPr>
          <a:lstStyle/>
          <a:p>
            <a:pPr marL="342900" indent="-342900">
              <a:buFont typeface="Wingdings" panose="05000000000000000000" pitchFamily="2" charset="2"/>
              <a:buChar char="p"/>
            </a:pPr>
            <a:r>
              <a:rPr lang="zh-CN" altLang="en-US" sz="2400" dirty="0"/>
              <a:t>项目</a:t>
            </a:r>
            <a:r>
              <a:rPr lang="zh-CN" altLang="en-US" sz="2400" cap="none" dirty="0"/>
              <a:t>结构</a:t>
            </a:r>
          </a:p>
        </p:txBody>
      </p:sp>
      <p:sp>
        <p:nvSpPr>
          <p:cNvPr id="62" name="矩形 13">
            <a:extLst>
              <a:ext uri="{FF2B5EF4-FFF2-40B4-BE49-F238E27FC236}">
                <a16:creationId xmlns:a16="http://schemas.microsoft.com/office/drawing/2014/main" id="{28097D05-4DA3-57FB-B778-D818CEC71E0B}"/>
              </a:ext>
            </a:extLst>
          </p:cNvPr>
          <p:cNvSpPr/>
          <p:nvPr/>
        </p:nvSpPr>
        <p:spPr>
          <a:xfrm>
            <a:off x="-1246" y="6347100"/>
            <a:ext cx="12191999" cy="523220"/>
          </a:xfrm>
          <a:prstGeom prst="rect">
            <a:avLst/>
          </a:prstGeom>
          <a:solidFill>
            <a:srgbClr val="002060"/>
          </a:solidFill>
          <a:ln>
            <a:solidFill>
              <a:srgbClr val="002060"/>
            </a:solidFill>
          </a:ln>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整个项目主要包含</a:t>
            </a:r>
            <a:r>
              <a:rPr lang="en-US" altLang="zh-CN" sz="2800" b="1" dirty="0">
                <a:solidFill>
                  <a:schemeClr val="bg1"/>
                </a:solidFill>
                <a:latin typeface="微软雅黑" panose="020B0503020204020204" pitchFamily="34" charset="-122"/>
                <a:ea typeface="微软雅黑" panose="020B0503020204020204" pitchFamily="34" charset="-122"/>
              </a:rPr>
              <a:t>4</a:t>
            </a:r>
            <a:r>
              <a:rPr lang="zh-CN" altLang="en-US" sz="2800" b="1" dirty="0">
                <a:solidFill>
                  <a:schemeClr val="bg1"/>
                </a:solidFill>
                <a:latin typeface="微软雅黑" panose="020B0503020204020204" pitchFamily="34" charset="-122"/>
                <a:ea typeface="微软雅黑" panose="020B0503020204020204" pitchFamily="34" charset="-122"/>
              </a:rPr>
              <a:t>大内容</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7" name="矩形: 圆角 31">
            <a:extLst>
              <a:ext uri="{FF2B5EF4-FFF2-40B4-BE49-F238E27FC236}">
                <a16:creationId xmlns:a16="http://schemas.microsoft.com/office/drawing/2014/main" id="{2242B3B7-AC5E-481F-EC25-5619B6620FAF}"/>
              </a:ext>
            </a:extLst>
          </p:cNvPr>
          <p:cNvSpPr/>
          <p:nvPr/>
        </p:nvSpPr>
        <p:spPr>
          <a:xfrm>
            <a:off x="6204729" y="2176144"/>
            <a:ext cx="2823905" cy="3773243"/>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32">
            <a:extLst>
              <a:ext uri="{FF2B5EF4-FFF2-40B4-BE49-F238E27FC236}">
                <a16:creationId xmlns:a16="http://schemas.microsoft.com/office/drawing/2014/main" id="{C4871185-B15F-79C3-A09B-E08C376FCCEF}"/>
              </a:ext>
            </a:extLst>
          </p:cNvPr>
          <p:cNvSpPr txBox="1"/>
          <p:nvPr/>
        </p:nvSpPr>
        <p:spPr>
          <a:xfrm>
            <a:off x="6464668" y="2010983"/>
            <a:ext cx="2212906" cy="485960"/>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纵向力分配</a:t>
            </a:r>
          </a:p>
        </p:txBody>
      </p:sp>
      <p:sp>
        <p:nvSpPr>
          <p:cNvPr id="9" name="矩形 46">
            <a:extLst>
              <a:ext uri="{FF2B5EF4-FFF2-40B4-BE49-F238E27FC236}">
                <a16:creationId xmlns:a16="http://schemas.microsoft.com/office/drawing/2014/main" id="{0B5BD42F-86F3-6D1B-B22E-2557E78C838D}"/>
              </a:ext>
            </a:extLst>
          </p:cNvPr>
          <p:cNvSpPr/>
          <p:nvPr/>
        </p:nvSpPr>
        <p:spPr>
          <a:xfrm>
            <a:off x="6413831" y="2734813"/>
            <a:ext cx="2405699" cy="1965410"/>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将控制模块输出的理想加速度转换为纵向力并分配到四个车轮上</a:t>
            </a:r>
          </a:p>
        </p:txBody>
      </p:sp>
      <p:sp>
        <p:nvSpPr>
          <p:cNvPr id="10" name="矩形: 圆角 29">
            <a:extLst>
              <a:ext uri="{FF2B5EF4-FFF2-40B4-BE49-F238E27FC236}">
                <a16:creationId xmlns:a16="http://schemas.microsoft.com/office/drawing/2014/main" id="{75811D3F-CB0F-FBA8-8238-8F331CDA90FD}"/>
              </a:ext>
            </a:extLst>
          </p:cNvPr>
          <p:cNvSpPr/>
          <p:nvPr/>
        </p:nvSpPr>
        <p:spPr>
          <a:xfrm>
            <a:off x="195782" y="2231219"/>
            <a:ext cx="2786768" cy="3718168"/>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zh-CN" altLang="en-US" dirty="0"/>
          </a:p>
        </p:txBody>
      </p:sp>
      <p:sp>
        <p:nvSpPr>
          <p:cNvPr id="11" name="文本框 30">
            <a:extLst>
              <a:ext uri="{FF2B5EF4-FFF2-40B4-BE49-F238E27FC236}">
                <a16:creationId xmlns:a16="http://schemas.microsoft.com/office/drawing/2014/main" id="{1B1CDE24-0A48-DB17-6C24-FDE6421C1DC7}"/>
              </a:ext>
            </a:extLst>
          </p:cNvPr>
          <p:cNvSpPr txBox="1"/>
          <p:nvPr/>
        </p:nvSpPr>
        <p:spPr>
          <a:xfrm>
            <a:off x="513143" y="2010983"/>
            <a:ext cx="2280680" cy="461665"/>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车辆模型</a:t>
            </a:r>
          </a:p>
        </p:txBody>
      </p:sp>
      <p:sp>
        <p:nvSpPr>
          <p:cNvPr id="12" name="矩形 36">
            <a:extLst>
              <a:ext uri="{FF2B5EF4-FFF2-40B4-BE49-F238E27FC236}">
                <a16:creationId xmlns:a16="http://schemas.microsoft.com/office/drawing/2014/main" id="{874FD2C7-01CC-8AB0-E452-C648E5722E1E}"/>
              </a:ext>
            </a:extLst>
          </p:cNvPr>
          <p:cNvSpPr/>
          <p:nvPr/>
        </p:nvSpPr>
        <p:spPr>
          <a:xfrm>
            <a:off x="450634" y="2734813"/>
            <a:ext cx="2405699" cy="2445541"/>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采用</a:t>
            </a:r>
            <a:r>
              <a:rPr lang="en-US" altLang="zh-CN" sz="2400" dirty="0">
                <a:latin typeface="Arial"/>
                <a:ea typeface="微软雅黑" panose="020B0503020204020204" pitchFamily="34" charset="-122"/>
              </a:rPr>
              <a:t>MATLAB</a:t>
            </a:r>
            <a:r>
              <a:rPr lang="zh-CN" altLang="en-US" sz="2400" dirty="0">
                <a:latin typeface="Arial"/>
                <a:ea typeface="微软雅黑" panose="020B0503020204020204" pitchFamily="34" charset="-122"/>
              </a:rPr>
              <a:t>提供的三自由度车辆模型作为车辆模型，为算法提供被控对象</a:t>
            </a:r>
          </a:p>
        </p:txBody>
      </p:sp>
      <p:sp>
        <p:nvSpPr>
          <p:cNvPr id="13" name="矩形: 圆角 33">
            <a:extLst>
              <a:ext uri="{FF2B5EF4-FFF2-40B4-BE49-F238E27FC236}">
                <a16:creationId xmlns:a16="http://schemas.microsoft.com/office/drawing/2014/main" id="{DBAD255F-4D3A-DCEE-BB28-2E3A886DC7DF}"/>
              </a:ext>
            </a:extLst>
          </p:cNvPr>
          <p:cNvSpPr/>
          <p:nvPr/>
        </p:nvSpPr>
        <p:spPr>
          <a:xfrm>
            <a:off x="9225916" y="2167887"/>
            <a:ext cx="2748861" cy="3781500"/>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34">
            <a:extLst>
              <a:ext uri="{FF2B5EF4-FFF2-40B4-BE49-F238E27FC236}">
                <a16:creationId xmlns:a16="http://schemas.microsoft.com/office/drawing/2014/main" id="{3BD86B14-C25D-A168-D811-B1219B55D9B9}"/>
              </a:ext>
            </a:extLst>
          </p:cNvPr>
          <p:cNvSpPr txBox="1"/>
          <p:nvPr/>
        </p:nvSpPr>
        <p:spPr>
          <a:xfrm>
            <a:off x="9461398" y="2022584"/>
            <a:ext cx="2277895" cy="461665"/>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评价</a:t>
            </a:r>
            <a:r>
              <a:rPr lang="en-US" altLang="zh-CN" dirty="0"/>
              <a:t>&amp;</a:t>
            </a:r>
            <a:r>
              <a:rPr lang="zh-CN" altLang="en-US" dirty="0"/>
              <a:t>可视化</a:t>
            </a:r>
          </a:p>
        </p:txBody>
      </p:sp>
      <p:sp>
        <p:nvSpPr>
          <p:cNvPr id="15" name="矩形 54">
            <a:extLst>
              <a:ext uri="{FF2B5EF4-FFF2-40B4-BE49-F238E27FC236}">
                <a16:creationId xmlns:a16="http://schemas.microsoft.com/office/drawing/2014/main" id="{20242D61-B946-5C01-E3E9-C9BDAA8A3242}"/>
              </a:ext>
            </a:extLst>
          </p:cNvPr>
          <p:cNvSpPr/>
          <p:nvPr/>
        </p:nvSpPr>
        <p:spPr>
          <a:xfrm>
            <a:off x="9397495" y="2734813"/>
            <a:ext cx="2405699" cy="2442976"/>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计算模型的控制误差，可视化轨迹速度和车轮纵向位置的跟踪情况</a:t>
            </a:r>
          </a:p>
        </p:txBody>
      </p:sp>
      <p:sp>
        <p:nvSpPr>
          <p:cNvPr id="16" name="矩形: 圆角 31">
            <a:extLst>
              <a:ext uri="{FF2B5EF4-FFF2-40B4-BE49-F238E27FC236}">
                <a16:creationId xmlns:a16="http://schemas.microsoft.com/office/drawing/2014/main" id="{D340B060-6F35-9DC9-F31F-684D710FB557}"/>
              </a:ext>
            </a:extLst>
          </p:cNvPr>
          <p:cNvSpPr/>
          <p:nvPr/>
        </p:nvSpPr>
        <p:spPr>
          <a:xfrm>
            <a:off x="3189499" y="2231219"/>
            <a:ext cx="2823905" cy="3718168"/>
          </a:xfrm>
          <a:prstGeom prst="roundRect">
            <a:avLst>
              <a:gd name="adj" fmla="val 8279"/>
            </a:avLst>
          </a:prstGeom>
          <a:solidFill>
            <a:srgbClr val="F7F7F7"/>
          </a:solidFill>
          <a:ln w="9525">
            <a:solidFill>
              <a:srgbClr val="00206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32">
            <a:extLst>
              <a:ext uri="{FF2B5EF4-FFF2-40B4-BE49-F238E27FC236}">
                <a16:creationId xmlns:a16="http://schemas.microsoft.com/office/drawing/2014/main" id="{E65C6359-3DC6-7913-B240-AD69A9D693FB}"/>
              </a:ext>
            </a:extLst>
          </p:cNvPr>
          <p:cNvSpPr txBox="1"/>
          <p:nvPr/>
        </p:nvSpPr>
        <p:spPr>
          <a:xfrm>
            <a:off x="3467938" y="2014697"/>
            <a:ext cx="2212906" cy="461665"/>
          </a:xfrm>
          <a:prstGeom prst="rect">
            <a:avLst/>
          </a:prstGeom>
          <a:solidFill>
            <a:srgbClr val="089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R="0" lvl="0" indent="0" algn="ctr" fontAlgn="auto">
              <a:lnSpc>
                <a:spcPct val="100000"/>
              </a:lnSpc>
              <a:spcBef>
                <a:spcPts val="0"/>
              </a:spcBef>
              <a:spcAft>
                <a:spcPts val="0"/>
              </a:spcAft>
              <a:buClrTx/>
              <a:buSzTx/>
              <a:buFontTx/>
              <a:buNone/>
              <a:tabLst/>
              <a:defRPr sz="2400" b="1">
                <a:solidFill>
                  <a:prstClr val="white"/>
                </a:solidFill>
                <a:latin typeface="Arial" panose="020B0604020202020204" pitchFamily="34" charset="0"/>
                <a:ea typeface="Microsoft YaHei" panose="020B0503020204020204" pitchFamily="34" charset="-122"/>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控制算法</a:t>
            </a:r>
          </a:p>
        </p:txBody>
      </p:sp>
      <p:sp>
        <p:nvSpPr>
          <p:cNvPr id="18" name="矩形 46">
            <a:extLst>
              <a:ext uri="{FF2B5EF4-FFF2-40B4-BE49-F238E27FC236}">
                <a16:creationId xmlns:a16="http://schemas.microsoft.com/office/drawing/2014/main" id="{78090FB5-1F35-B5F6-0844-F9CA1416EA45}"/>
              </a:ext>
            </a:extLst>
          </p:cNvPr>
          <p:cNvSpPr/>
          <p:nvPr/>
        </p:nvSpPr>
        <p:spPr>
          <a:xfrm>
            <a:off x="3396448" y="2705833"/>
            <a:ext cx="2405699" cy="2925673"/>
          </a:xfrm>
          <a:prstGeom prst="rect">
            <a:avLst/>
          </a:prstGeom>
        </p:spPr>
        <p:txBody>
          <a:bodyPr wrap="square">
            <a:spAutoFit/>
          </a:bodyPr>
          <a:lstStyle/>
          <a:p>
            <a:pPr>
              <a:lnSpc>
                <a:spcPct val="130000"/>
              </a:lnSpc>
              <a:spcAft>
                <a:spcPts val="600"/>
              </a:spcAft>
            </a:pPr>
            <a:r>
              <a:rPr lang="zh-CN" altLang="en-US" sz="2400" dirty="0">
                <a:latin typeface="Arial"/>
                <a:ea typeface="微软雅黑" panose="020B0503020204020204" pitchFamily="34" charset="-122"/>
              </a:rPr>
              <a:t>通过</a:t>
            </a:r>
            <a:r>
              <a:rPr lang="en-US" altLang="zh-CN" sz="2400" dirty="0">
                <a:latin typeface="Arial"/>
                <a:ea typeface="微软雅黑" panose="020B0503020204020204" pitchFamily="34" charset="-122"/>
              </a:rPr>
              <a:t>S-Function</a:t>
            </a:r>
            <a:r>
              <a:rPr lang="zh-CN" altLang="en-US" sz="2400" dirty="0">
                <a:latin typeface="Arial"/>
                <a:ea typeface="微软雅黑" panose="020B0503020204020204" pitchFamily="34" charset="-122"/>
              </a:rPr>
              <a:t>格式编写</a:t>
            </a:r>
            <a:r>
              <a:rPr lang="en-US" altLang="zh-CN" sz="2400" dirty="0">
                <a:latin typeface="Arial"/>
                <a:ea typeface="微软雅黑" panose="020B0503020204020204" pitchFamily="34" charset="-122"/>
              </a:rPr>
              <a:t>LQR</a:t>
            </a:r>
            <a:r>
              <a:rPr lang="zh-CN" altLang="en-US" sz="2400" dirty="0">
                <a:latin typeface="Arial"/>
                <a:ea typeface="微软雅黑" panose="020B0503020204020204" pitchFamily="34" charset="-122"/>
              </a:rPr>
              <a:t>控制算法，将控制误差作为输入，输出理想加速度和前轮转角</a:t>
            </a:r>
            <a:endParaRPr lang="zh-CN" altLang="en-US" sz="2400" b="1" dirty="0">
              <a:latin typeface="Arial"/>
              <a:ea typeface="微软雅黑" panose="020B0503020204020204" pitchFamily="34" charset="-122"/>
            </a:endParaRPr>
          </a:p>
        </p:txBody>
      </p:sp>
    </p:spTree>
    <p:extLst>
      <p:ext uri="{BB962C8B-B14F-4D97-AF65-F5344CB8AC3E}">
        <p14:creationId xmlns:p14="http://schemas.microsoft.com/office/powerpoint/2010/main" val="345659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69376-B962-A82C-9223-1357C081B0CC}"/>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948F9927-CCF4-08B1-7C7D-7D9438A4719D}"/>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5E02B601-3533-0879-DDAA-BAA6A9F14B1B}"/>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B1622745-6B39-D9FB-F5B2-28167A152740}"/>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车辆模型</a:t>
            </a:r>
          </a:p>
        </p:txBody>
      </p:sp>
      <p:sp>
        <p:nvSpPr>
          <p:cNvPr id="4" name="文本框 3">
            <a:extLst>
              <a:ext uri="{FF2B5EF4-FFF2-40B4-BE49-F238E27FC236}">
                <a16:creationId xmlns:a16="http://schemas.microsoft.com/office/drawing/2014/main" id="{B6FEE7E9-858B-4917-D170-BC895721169D}"/>
              </a:ext>
            </a:extLst>
          </p:cNvPr>
          <p:cNvSpPr txBox="1"/>
          <p:nvPr>
            <p:custDataLst>
              <p:tags r:id="rId1"/>
            </p:custDataLst>
          </p:nvPr>
        </p:nvSpPr>
        <p:spPr>
          <a:xfrm>
            <a:off x="663083" y="1546981"/>
            <a:ext cx="2671532" cy="369332"/>
          </a:xfrm>
          <a:prstGeom prst="rect">
            <a:avLst/>
          </a:prstGeom>
          <a:noFill/>
        </p:spPr>
        <p:txBody>
          <a:bodyPr wrap="square" rtlCol="0">
            <a:spAutoFit/>
          </a:bodyPr>
          <a:lstStyle/>
          <a:p>
            <a:pPr marL="342900" indent="-342900" algn="l">
              <a:buFont typeface="Wingdings" panose="05000000000000000000" charset="0"/>
              <a:buChar char="Ø"/>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三自由度车辆模型</a:t>
            </a:r>
          </a:p>
        </p:txBody>
      </p:sp>
      <p:sp>
        <p:nvSpPr>
          <p:cNvPr id="5" name="内容占位符 33">
            <a:extLst>
              <a:ext uri="{FF2B5EF4-FFF2-40B4-BE49-F238E27FC236}">
                <a16:creationId xmlns:a16="http://schemas.microsoft.com/office/drawing/2014/main" id="{53C0882E-E242-EF86-41C3-E030B57539AA}"/>
              </a:ext>
            </a:extLst>
          </p:cNvPr>
          <p:cNvSpPr txBox="1"/>
          <p:nvPr/>
        </p:nvSpPr>
        <p:spPr>
          <a:xfrm>
            <a:off x="872702" y="2008693"/>
            <a:ext cx="10879292" cy="135506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002060"/>
                </a:solidFill>
                <a:latin typeface="Arial" panose="020B0604020202020204" pitchFamily="34" charset="0"/>
              </a:rPr>
              <a:t>MATLAB/Simulink</a:t>
            </a:r>
            <a:r>
              <a:rPr lang="zh-CN" altLang="en-US" dirty="0">
                <a:solidFill>
                  <a:srgbClr val="002060"/>
                </a:solidFill>
                <a:latin typeface="Arial" panose="020B0604020202020204" pitchFamily="34" charset="0"/>
              </a:rPr>
              <a:t>中提供的三自由度（</a:t>
            </a:r>
            <a:r>
              <a:rPr lang="en-US" altLang="zh-CN" dirty="0">
                <a:solidFill>
                  <a:srgbClr val="002060"/>
                </a:solidFill>
                <a:latin typeface="Arial" panose="020B0604020202020204" pitchFamily="34" charset="0"/>
              </a:rPr>
              <a:t>3-DOF</a:t>
            </a:r>
            <a:r>
              <a:rPr lang="zh-CN" altLang="en-US" dirty="0">
                <a:solidFill>
                  <a:srgbClr val="002060"/>
                </a:solidFill>
                <a:latin typeface="Arial" panose="020B0604020202020204" pitchFamily="34" charset="0"/>
              </a:rPr>
              <a:t>）车辆模型用于模拟和分析车辆的操纵性能，特别是在转向和侧向动态方面。该模型主要关注车辆的横向运动、侧倾和横摆行为，适用于研究车辆的操纵稳定性和响应特性。</a:t>
            </a:r>
          </a:p>
        </p:txBody>
      </p:sp>
      <p:pic>
        <p:nvPicPr>
          <p:cNvPr id="24" name="图片 23">
            <a:extLst>
              <a:ext uri="{FF2B5EF4-FFF2-40B4-BE49-F238E27FC236}">
                <a16:creationId xmlns:a16="http://schemas.microsoft.com/office/drawing/2014/main" id="{1DBC880F-A8B6-F59A-2F48-117F672543C1}"/>
              </a:ext>
            </a:extLst>
          </p:cNvPr>
          <p:cNvPicPr>
            <a:picLocks noChangeAspect="1"/>
          </p:cNvPicPr>
          <p:nvPr/>
        </p:nvPicPr>
        <p:blipFill>
          <a:blip r:embed="rId6">
            <a:extLst>
              <a:ext uri="{28A0092B-C50C-407E-A947-70E740481C1C}">
                <a14:useLocalDpi xmlns:a14="http://schemas.microsoft.com/office/drawing/2010/main" val="0"/>
              </a:ext>
            </a:extLst>
          </a:blip>
          <a:srcRect l="47324" t="18946" r="28066" b="9371"/>
          <a:stretch/>
        </p:blipFill>
        <p:spPr>
          <a:xfrm>
            <a:off x="1725914" y="3231702"/>
            <a:ext cx="2125338" cy="3360718"/>
          </a:xfrm>
          <a:prstGeom prst="rect">
            <a:avLst/>
          </a:prstGeom>
        </p:spPr>
      </p:pic>
      <p:sp>
        <p:nvSpPr>
          <p:cNvPr id="39" name="内容占位符 33">
            <a:extLst>
              <a:ext uri="{FF2B5EF4-FFF2-40B4-BE49-F238E27FC236}">
                <a16:creationId xmlns:a16="http://schemas.microsoft.com/office/drawing/2014/main" id="{4101BA7A-5639-A968-1E02-3C2B804AC1CD}"/>
              </a:ext>
            </a:extLst>
          </p:cNvPr>
          <p:cNvSpPr txBox="1"/>
          <p:nvPr/>
        </p:nvSpPr>
        <p:spPr>
          <a:xfrm>
            <a:off x="4897966" y="3216337"/>
            <a:ext cx="4662373" cy="111793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前轮转角（</a:t>
            </a:r>
            <a:r>
              <a:rPr lang="en-US" altLang="zh-CN" sz="1200" dirty="0" err="1">
                <a:solidFill>
                  <a:srgbClr val="002060"/>
                </a:solidFill>
                <a:latin typeface="Arial" panose="020B0604020202020204" pitchFamily="34" charset="0"/>
              </a:rPr>
              <a:t>WhlAngF</a:t>
            </a:r>
            <a:r>
              <a:rPr lang="zh-CN" altLang="en-US" sz="1200" dirty="0">
                <a:solidFill>
                  <a:srgbClr val="002060"/>
                </a:solidFill>
                <a:latin typeface="Arial" panose="020B0604020202020204" pitchFamily="34" charset="0"/>
              </a:rPr>
              <a:t>）： 前轮的转向角度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前轮驱动力（</a:t>
            </a:r>
            <a:r>
              <a:rPr lang="en-US" altLang="zh-CN" sz="1200" dirty="0" err="1">
                <a:solidFill>
                  <a:srgbClr val="002060"/>
                </a:solidFill>
                <a:latin typeface="Arial" panose="020B0604020202020204" pitchFamily="34" charset="0"/>
              </a:rPr>
              <a:t>FwF</a:t>
            </a:r>
            <a:r>
              <a:rPr lang="zh-CN" altLang="en-US" sz="1200" dirty="0">
                <a:solidFill>
                  <a:srgbClr val="002060"/>
                </a:solidFill>
                <a:latin typeface="Arial" panose="020B0604020202020204" pitchFamily="34" charset="0"/>
              </a:rPr>
              <a:t>）： 作用于车辆前轮的纵向驱动力</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后轮驱动力（</a:t>
            </a:r>
            <a:r>
              <a:rPr lang="en-US" altLang="zh-CN" sz="1200" dirty="0" err="1">
                <a:solidFill>
                  <a:srgbClr val="002060"/>
                </a:solidFill>
                <a:latin typeface="Arial" panose="020B0604020202020204" pitchFamily="34" charset="0"/>
              </a:rPr>
              <a:t>FwR</a:t>
            </a:r>
            <a:r>
              <a:rPr lang="zh-CN" altLang="en-US" sz="1200" dirty="0">
                <a:solidFill>
                  <a:srgbClr val="002060"/>
                </a:solidFill>
                <a:latin typeface="Arial" panose="020B0604020202020204" pitchFamily="34" charset="0"/>
              </a:rPr>
              <a:t>）：作用于车辆后轮的纵向驱动力</a:t>
            </a:r>
          </a:p>
        </p:txBody>
      </p:sp>
      <p:sp>
        <p:nvSpPr>
          <p:cNvPr id="41" name="内容占位符 33">
            <a:extLst>
              <a:ext uri="{FF2B5EF4-FFF2-40B4-BE49-F238E27FC236}">
                <a16:creationId xmlns:a16="http://schemas.microsoft.com/office/drawing/2014/main" id="{743D60E5-9288-61E0-ACBC-84A74714321F}"/>
              </a:ext>
            </a:extLst>
          </p:cNvPr>
          <p:cNvSpPr txBox="1"/>
          <p:nvPr/>
        </p:nvSpPr>
        <p:spPr>
          <a:xfrm>
            <a:off x="4897966" y="4351247"/>
            <a:ext cx="6637170" cy="27103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输出信号集合（</a:t>
            </a:r>
            <a:r>
              <a:rPr lang="en-US" altLang="zh-CN" sz="1200" dirty="0">
                <a:solidFill>
                  <a:srgbClr val="002060"/>
                </a:solidFill>
                <a:latin typeface="Arial" panose="020B0604020202020204" pitchFamily="34" charset="0"/>
              </a:rPr>
              <a:t>Info</a:t>
            </a:r>
            <a:r>
              <a:rPr lang="zh-CN" altLang="en-US" sz="1200" dirty="0">
                <a:solidFill>
                  <a:srgbClr val="002060"/>
                </a:solidFill>
                <a:latin typeface="Arial" panose="020B0604020202020204" pitchFamily="34" charset="0"/>
              </a:rPr>
              <a:t>）：车辆模型的所有输出信号集合，包括但不限于车辆位置</a:t>
            </a:r>
            <a:r>
              <a:rPr lang="en-US" altLang="zh-CN" sz="1200" dirty="0">
                <a:solidFill>
                  <a:srgbClr val="002060"/>
                </a:solidFill>
                <a:latin typeface="Arial" panose="020B0604020202020204" pitchFamily="34" charset="0"/>
              </a:rPr>
              <a:t>(x, y, z)</a:t>
            </a:r>
            <a:r>
              <a:rPr lang="zh-CN" altLang="en-US" sz="1200" dirty="0">
                <a:solidFill>
                  <a:srgbClr val="002060"/>
                </a:solidFill>
                <a:latin typeface="Arial" panose="020B0604020202020204" pitchFamily="34" charset="0"/>
              </a:rPr>
              <a:t>、速度</a:t>
            </a:r>
            <a:r>
              <a:rPr lang="en-US" altLang="zh-CN" sz="1200" dirty="0">
                <a:solidFill>
                  <a:srgbClr val="002060"/>
                </a:solidFill>
                <a:latin typeface="Arial" panose="020B0604020202020204" pitchFamily="34" charset="0"/>
              </a:rPr>
              <a:t>(</a:t>
            </a:r>
            <a:r>
              <a:rPr lang="en-US" altLang="zh-CN" sz="1200" dirty="0" err="1">
                <a:solidFill>
                  <a:srgbClr val="002060"/>
                </a:solidFill>
                <a:latin typeface="Arial" panose="020B0604020202020204" pitchFamily="34" charset="0"/>
              </a:rPr>
              <a:t>vx</a:t>
            </a:r>
            <a:r>
              <a:rPr lang="en-US" altLang="zh-CN" sz="1200" dirty="0">
                <a:solidFill>
                  <a:srgbClr val="002060"/>
                </a:solidFill>
                <a:latin typeface="Arial" panose="020B0604020202020204" pitchFamily="34" charset="0"/>
              </a:rPr>
              <a:t>, </a:t>
            </a:r>
            <a:r>
              <a:rPr lang="en-US" altLang="zh-CN" sz="1200" dirty="0" err="1">
                <a:solidFill>
                  <a:srgbClr val="002060"/>
                </a:solidFill>
                <a:latin typeface="Arial" panose="020B0604020202020204" pitchFamily="34" charset="0"/>
              </a:rPr>
              <a:t>vy</a:t>
            </a:r>
            <a:r>
              <a:rPr lang="en-US" altLang="zh-CN" sz="1200" dirty="0">
                <a:solidFill>
                  <a:srgbClr val="002060"/>
                </a:solidFill>
                <a:latin typeface="Arial" panose="020B0604020202020204" pitchFamily="34" charset="0"/>
              </a:rPr>
              <a:t>, </a:t>
            </a:r>
            <a:r>
              <a:rPr lang="en-US" altLang="zh-CN" sz="1200" dirty="0" err="1">
                <a:solidFill>
                  <a:srgbClr val="002060"/>
                </a:solidFill>
                <a:latin typeface="Arial" panose="020B0604020202020204" pitchFamily="34" charset="0"/>
              </a:rPr>
              <a:t>vz</a:t>
            </a:r>
            <a:r>
              <a:rPr lang="en-US" altLang="zh-CN" sz="1200" dirty="0">
                <a:solidFill>
                  <a:srgbClr val="002060"/>
                </a:solidFill>
                <a:latin typeface="Arial" panose="020B0604020202020204" pitchFamily="34" charset="0"/>
              </a:rPr>
              <a:t>)</a:t>
            </a:r>
            <a:r>
              <a:rPr lang="zh-CN" altLang="en-US" sz="1200" dirty="0">
                <a:solidFill>
                  <a:srgbClr val="002060"/>
                </a:solidFill>
                <a:latin typeface="Arial" panose="020B0604020202020204" pitchFamily="34" charset="0"/>
              </a:rPr>
              <a:t>、车辆横摆</a:t>
            </a:r>
            <a:r>
              <a:rPr lang="en-US" altLang="zh-CN" sz="1200" dirty="0">
                <a:solidFill>
                  <a:srgbClr val="002060"/>
                </a:solidFill>
                <a:latin typeface="Arial" panose="020B0604020202020204" pitchFamily="34" charset="0"/>
              </a:rPr>
              <a:t>/</a:t>
            </a:r>
            <a:r>
              <a:rPr lang="zh-CN" altLang="en-US" sz="1200" dirty="0">
                <a:solidFill>
                  <a:srgbClr val="002060"/>
                </a:solidFill>
                <a:latin typeface="Arial" panose="020B0604020202020204" pitchFamily="34" charset="0"/>
              </a:rPr>
              <a:t>俯仰</a:t>
            </a:r>
            <a:r>
              <a:rPr lang="en-US" altLang="zh-CN" sz="1200" dirty="0">
                <a:solidFill>
                  <a:srgbClr val="002060"/>
                </a:solidFill>
                <a:latin typeface="Arial" panose="020B0604020202020204" pitchFamily="34" charset="0"/>
              </a:rPr>
              <a:t>/</a:t>
            </a:r>
            <a:r>
              <a:rPr lang="zh-CN" altLang="en-US" sz="1200" dirty="0">
                <a:solidFill>
                  <a:srgbClr val="002060"/>
                </a:solidFill>
                <a:latin typeface="Arial" panose="020B0604020202020204" pitchFamily="34" charset="0"/>
              </a:rPr>
              <a:t>侧偏角</a:t>
            </a:r>
            <a:r>
              <a:rPr lang="en-US" altLang="zh-CN" sz="1200" dirty="0">
                <a:solidFill>
                  <a:srgbClr val="002060"/>
                </a:solidFill>
                <a:latin typeface="Arial" panose="020B0604020202020204" pitchFamily="34" charset="0"/>
              </a:rPr>
              <a:t>(psi, pitch, phi)</a:t>
            </a:r>
            <a:r>
              <a:rPr lang="zh-CN" altLang="en-US" sz="1200" dirty="0">
                <a:solidFill>
                  <a:srgbClr val="002060"/>
                </a:solidFill>
                <a:latin typeface="Arial" panose="020B0604020202020204" pitchFamily="34" charset="0"/>
              </a:rPr>
              <a:t>等</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纵向速度（</a:t>
            </a:r>
            <a:r>
              <a:rPr lang="en-US" altLang="zh-CN" sz="1200" dirty="0" err="1">
                <a:solidFill>
                  <a:srgbClr val="002060"/>
                </a:solidFill>
                <a:latin typeface="Arial" panose="020B0604020202020204" pitchFamily="34" charset="0"/>
              </a:rPr>
              <a:t>x_dot</a:t>
            </a:r>
            <a:r>
              <a:rPr lang="zh-CN" altLang="en-US" sz="1200" dirty="0">
                <a:solidFill>
                  <a:srgbClr val="002060"/>
                </a:solidFill>
                <a:latin typeface="Arial" panose="020B0604020202020204" pitchFamily="34" charset="0"/>
              </a:rPr>
              <a:t>）： 车辆</a:t>
            </a:r>
            <a:r>
              <a:rPr lang="en-US" altLang="zh-CN" sz="1200" dirty="0">
                <a:solidFill>
                  <a:srgbClr val="002060"/>
                </a:solidFill>
                <a:latin typeface="Arial" panose="020B0604020202020204" pitchFamily="34" charset="0"/>
              </a:rPr>
              <a:t>x</a:t>
            </a:r>
            <a:r>
              <a:rPr lang="zh-CN" altLang="en-US" sz="1200" dirty="0">
                <a:solidFill>
                  <a:srgbClr val="002060"/>
                </a:solidFill>
                <a:latin typeface="Arial" panose="020B0604020202020204" pitchFamily="34" charset="0"/>
              </a:rPr>
              <a:t>轴方向的线速度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横向速度（</a:t>
            </a:r>
            <a:r>
              <a:rPr lang="en-US" altLang="zh-CN" sz="1200" dirty="0" err="1">
                <a:solidFill>
                  <a:srgbClr val="002060"/>
                </a:solidFill>
                <a:latin typeface="Arial" panose="020B0604020202020204" pitchFamily="34" charset="0"/>
              </a:rPr>
              <a:t>y_dot</a:t>
            </a:r>
            <a:r>
              <a:rPr lang="zh-CN" altLang="en-US" sz="1200" dirty="0">
                <a:solidFill>
                  <a:srgbClr val="002060"/>
                </a:solidFill>
                <a:latin typeface="Arial" panose="020B0604020202020204" pitchFamily="34" charset="0"/>
              </a:rPr>
              <a:t>）： 车辆</a:t>
            </a:r>
            <a:r>
              <a:rPr lang="en-US" altLang="zh-CN" sz="1200" dirty="0">
                <a:solidFill>
                  <a:srgbClr val="002060"/>
                </a:solidFill>
                <a:latin typeface="Arial" panose="020B0604020202020204" pitchFamily="34" charset="0"/>
              </a:rPr>
              <a:t>y</a:t>
            </a:r>
            <a:r>
              <a:rPr lang="zh-CN" altLang="en-US" sz="1200" dirty="0">
                <a:solidFill>
                  <a:srgbClr val="002060"/>
                </a:solidFill>
                <a:latin typeface="Arial" panose="020B0604020202020204" pitchFamily="34" charset="0"/>
              </a:rPr>
              <a:t>轴方向的线速度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横摆角（</a:t>
            </a:r>
            <a:r>
              <a:rPr lang="en-US" altLang="zh-CN" sz="1200" dirty="0">
                <a:solidFill>
                  <a:srgbClr val="002060"/>
                </a:solidFill>
                <a:latin typeface="Arial" panose="020B0604020202020204" pitchFamily="34" charset="0"/>
              </a:rPr>
              <a:t>psi</a:t>
            </a:r>
            <a:r>
              <a:rPr lang="zh-CN" altLang="en-US" sz="1200" dirty="0">
                <a:solidFill>
                  <a:srgbClr val="002060"/>
                </a:solidFill>
                <a:latin typeface="Arial" panose="020B0604020202020204" pitchFamily="34" charset="0"/>
              </a:rPr>
              <a:t>）：车辆绕</a:t>
            </a:r>
            <a:r>
              <a:rPr lang="en-US" altLang="zh-CN" sz="1200" dirty="0">
                <a:solidFill>
                  <a:srgbClr val="002060"/>
                </a:solidFill>
                <a:latin typeface="Arial" panose="020B0604020202020204" pitchFamily="34" charset="0"/>
              </a:rPr>
              <a:t>z</a:t>
            </a:r>
            <a:r>
              <a:rPr lang="zh-CN" altLang="en-US" sz="1200" dirty="0">
                <a:solidFill>
                  <a:srgbClr val="002060"/>
                </a:solidFill>
                <a:latin typeface="Arial" panose="020B0604020202020204" pitchFamily="34" charset="0"/>
              </a:rPr>
              <a:t>轴的旋转角度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横摆角速度（</a:t>
            </a:r>
            <a:r>
              <a:rPr lang="en-US" altLang="zh-CN" sz="1200" dirty="0">
                <a:solidFill>
                  <a:srgbClr val="002060"/>
                </a:solidFill>
                <a:latin typeface="Arial" panose="020B0604020202020204" pitchFamily="34" charset="0"/>
              </a:rPr>
              <a:t>r</a:t>
            </a:r>
            <a:r>
              <a:rPr lang="zh-CN" altLang="en-US" sz="1200" dirty="0">
                <a:solidFill>
                  <a:srgbClr val="002060"/>
                </a:solidFill>
                <a:latin typeface="Arial" panose="020B0604020202020204" pitchFamily="34" charset="0"/>
              </a:rPr>
              <a:t>）：车辆绕</a:t>
            </a:r>
            <a:r>
              <a:rPr lang="en-US" altLang="zh-CN" sz="1200" dirty="0">
                <a:solidFill>
                  <a:srgbClr val="002060"/>
                </a:solidFill>
                <a:latin typeface="Arial" panose="020B0604020202020204" pitchFamily="34" charset="0"/>
              </a:rPr>
              <a:t>z</a:t>
            </a:r>
            <a:r>
              <a:rPr lang="zh-CN" altLang="en-US" sz="1200" dirty="0">
                <a:solidFill>
                  <a:srgbClr val="002060"/>
                </a:solidFill>
                <a:latin typeface="Arial" panose="020B0604020202020204" pitchFamily="34" charset="0"/>
              </a:rPr>
              <a:t>轴旋转的角速度</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前轮载荷（</a:t>
            </a:r>
            <a:r>
              <a:rPr lang="en-US" altLang="zh-CN" sz="1200" dirty="0" err="1">
                <a:solidFill>
                  <a:srgbClr val="002060"/>
                </a:solidFill>
                <a:latin typeface="Arial" panose="020B0604020202020204" pitchFamily="34" charset="0"/>
              </a:rPr>
              <a:t>FzF</a:t>
            </a:r>
            <a:r>
              <a:rPr lang="zh-CN" altLang="en-US" sz="1200" dirty="0">
                <a:solidFill>
                  <a:srgbClr val="002060"/>
                </a:solidFill>
                <a:latin typeface="Arial" panose="020B0604020202020204" pitchFamily="34" charset="0"/>
              </a:rPr>
              <a:t>）：车辆前轮受到的垂向支撑力</a:t>
            </a:r>
            <a:endParaRPr lang="en-US" altLang="zh-CN" sz="1200" dirty="0">
              <a:solidFill>
                <a:srgbClr val="002060"/>
              </a:solidFill>
              <a:latin typeface="Arial" panose="020B0604020202020204" pitchFamily="34" charset="0"/>
            </a:endParaRPr>
          </a:p>
          <a:p>
            <a:pPr marL="285750" indent="-285750">
              <a:buFont typeface="Arial" panose="020B0604020202020204" pitchFamily="34" charset="0"/>
              <a:buChar char="•"/>
            </a:pPr>
            <a:r>
              <a:rPr lang="zh-CN" altLang="en-US" sz="1200" dirty="0">
                <a:solidFill>
                  <a:srgbClr val="002060"/>
                </a:solidFill>
                <a:latin typeface="Arial" panose="020B0604020202020204" pitchFamily="34" charset="0"/>
              </a:rPr>
              <a:t>后轮载荷（</a:t>
            </a:r>
            <a:r>
              <a:rPr lang="en-US" altLang="zh-CN" sz="1200" dirty="0" err="1">
                <a:solidFill>
                  <a:srgbClr val="002060"/>
                </a:solidFill>
                <a:latin typeface="Arial" panose="020B0604020202020204" pitchFamily="34" charset="0"/>
              </a:rPr>
              <a:t>FzR</a:t>
            </a:r>
            <a:r>
              <a:rPr lang="zh-CN" altLang="en-US" sz="1200" dirty="0">
                <a:solidFill>
                  <a:srgbClr val="002060"/>
                </a:solidFill>
                <a:latin typeface="Arial" panose="020B0604020202020204" pitchFamily="34" charset="0"/>
              </a:rPr>
              <a:t>）：车辆后轮受到的垂向支撑力</a:t>
            </a:r>
          </a:p>
        </p:txBody>
      </p:sp>
      <p:sp>
        <p:nvSpPr>
          <p:cNvPr id="6" name="内容占位符 33">
            <a:extLst>
              <a:ext uri="{FF2B5EF4-FFF2-40B4-BE49-F238E27FC236}">
                <a16:creationId xmlns:a16="http://schemas.microsoft.com/office/drawing/2014/main" id="{A5902F68-72B0-A0AC-EB24-C575361FE627}"/>
              </a:ext>
            </a:extLst>
          </p:cNvPr>
          <p:cNvSpPr txBox="1"/>
          <p:nvPr/>
        </p:nvSpPr>
        <p:spPr>
          <a:xfrm>
            <a:off x="4250602" y="2946056"/>
            <a:ext cx="907721" cy="453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b="1" dirty="0">
                <a:solidFill>
                  <a:srgbClr val="FFC000"/>
                </a:solidFill>
                <a:latin typeface="Arial" panose="020B0604020202020204" pitchFamily="34" charset="0"/>
              </a:rPr>
              <a:t>输入：</a:t>
            </a:r>
          </a:p>
        </p:txBody>
      </p:sp>
      <p:sp>
        <p:nvSpPr>
          <p:cNvPr id="7" name="内容占位符 33">
            <a:extLst>
              <a:ext uri="{FF2B5EF4-FFF2-40B4-BE49-F238E27FC236}">
                <a16:creationId xmlns:a16="http://schemas.microsoft.com/office/drawing/2014/main" id="{FB22415B-2E21-5A85-3059-484976CEFA5C}"/>
              </a:ext>
            </a:extLst>
          </p:cNvPr>
          <p:cNvSpPr txBox="1"/>
          <p:nvPr/>
        </p:nvSpPr>
        <p:spPr>
          <a:xfrm>
            <a:off x="4250602" y="4074332"/>
            <a:ext cx="907721" cy="453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b="1" dirty="0">
                <a:solidFill>
                  <a:srgbClr val="FFC000"/>
                </a:solidFill>
                <a:latin typeface="Arial" panose="020B0604020202020204" pitchFamily="34" charset="0"/>
              </a:rPr>
              <a:t>输出：</a:t>
            </a:r>
          </a:p>
        </p:txBody>
      </p:sp>
    </p:spTree>
    <p:extLst>
      <p:ext uri="{BB962C8B-B14F-4D97-AF65-F5344CB8AC3E}">
        <p14:creationId xmlns:p14="http://schemas.microsoft.com/office/powerpoint/2010/main" val="356066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AC9CF-D479-1873-55F5-38DE0DBF0FDB}"/>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48EDDFBC-696E-EB44-AE5A-50EDBF62EDF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B3CB4F3E-63DD-DD34-3C90-49577FA3570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00FDED35-EAE9-65FA-16A1-196DB2EE71BB}"/>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车辆模型</a:t>
            </a:r>
          </a:p>
        </p:txBody>
      </p:sp>
      <p:sp>
        <p:nvSpPr>
          <p:cNvPr id="4" name="文本框 3">
            <a:extLst>
              <a:ext uri="{FF2B5EF4-FFF2-40B4-BE49-F238E27FC236}">
                <a16:creationId xmlns:a16="http://schemas.microsoft.com/office/drawing/2014/main" id="{E0771CC2-ADF4-6569-1079-978BA8892479}"/>
              </a:ext>
            </a:extLst>
          </p:cNvPr>
          <p:cNvSpPr txBox="1"/>
          <p:nvPr>
            <p:custDataLst>
              <p:tags r:id="rId1"/>
            </p:custDataLst>
          </p:nvPr>
        </p:nvSpPr>
        <p:spPr>
          <a:xfrm>
            <a:off x="459669" y="1546981"/>
            <a:ext cx="2671532" cy="369332"/>
          </a:xfrm>
          <a:prstGeom prst="rect">
            <a:avLst/>
          </a:prstGeom>
          <a:noFill/>
        </p:spPr>
        <p:txBody>
          <a:bodyPr wrap="square" rtlCol="0">
            <a:spAutoFit/>
          </a:bodyPr>
          <a:lstStyle/>
          <a:p>
            <a:pPr marL="342900" indent="-342900" algn="l">
              <a:buFont typeface="Wingdings" panose="05000000000000000000" charset="0"/>
              <a:buChar char="Ø"/>
            </a:pPr>
            <a:r>
              <a:rPr lang="zh-CN" altLang="en-US" b="1" dirty="0">
                <a:solidFill>
                  <a:srgbClr val="002060"/>
                </a:solidFill>
                <a:latin typeface="微软雅黑" panose="020B0503020204020204" pitchFamily="34" charset="-122"/>
                <a:ea typeface="微软雅黑" panose="020B0503020204020204" pitchFamily="34" charset="-122"/>
                <a:cs typeface="Arial" panose="020B0604020202020204" pitchFamily="34" charset="0"/>
              </a:rPr>
              <a:t>三自由度车辆模型</a:t>
            </a:r>
          </a:p>
        </p:txBody>
      </p:sp>
      <p:sp>
        <p:nvSpPr>
          <p:cNvPr id="5" name="内容占位符 33">
            <a:extLst>
              <a:ext uri="{FF2B5EF4-FFF2-40B4-BE49-F238E27FC236}">
                <a16:creationId xmlns:a16="http://schemas.microsoft.com/office/drawing/2014/main" id="{10A4B7C8-96FE-CD33-8CA3-C011B41A8CCD}"/>
              </a:ext>
            </a:extLst>
          </p:cNvPr>
          <p:cNvSpPr txBox="1"/>
          <p:nvPr/>
        </p:nvSpPr>
        <p:spPr>
          <a:xfrm>
            <a:off x="819150" y="1883411"/>
            <a:ext cx="2978550" cy="50006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solidFill>
                  <a:srgbClr val="002060"/>
                </a:solidFill>
                <a:latin typeface="Arial" panose="020B0604020202020204" pitchFamily="34" charset="0"/>
              </a:rPr>
              <a:t>车辆模型参数设置：</a:t>
            </a:r>
          </a:p>
        </p:txBody>
      </p:sp>
      <p:sp>
        <p:nvSpPr>
          <p:cNvPr id="14" name="内容占位符 33">
            <a:extLst>
              <a:ext uri="{FF2B5EF4-FFF2-40B4-BE49-F238E27FC236}">
                <a16:creationId xmlns:a16="http://schemas.microsoft.com/office/drawing/2014/main" id="{6EC77FFB-9234-E8D5-1224-A6D938718EEF}"/>
              </a:ext>
            </a:extLst>
          </p:cNvPr>
          <p:cNvSpPr txBox="1"/>
          <p:nvPr/>
        </p:nvSpPr>
        <p:spPr>
          <a:xfrm>
            <a:off x="940568" y="2319378"/>
            <a:ext cx="4688612" cy="50006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选择车辆双轨模型</a:t>
            </a:r>
          </a:p>
        </p:txBody>
      </p:sp>
      <p:sp>
        <p:nvSpPr>
          <p:cNvPr id="15" name="内容占位符 33">
            <a:extLst>
              <a:ext uri="{FF2B5EF4-FFF2-40B4-BE49-F238E27FC236}">
                <a16:creationId xmlns:a16="http://schemas.microsoft.com/office/drawing/2014/main" id="{88EA4DFB-EE08-E0BF-F42F-9D080030413B}"/>
              </a:ext>
            </a:extLst>
          </p:cNvPr>
          <p:cNvSpPr txBox="1"/>
          <p:nvPr/>
        </p:nvSpPr>
        <p:spPr>
          <a:xfrm>
            <a:off x="940568" y="3261250"/>
            <a:ext cx="5153025" cy="9879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本项目主要关注横向控制，车身三自由度模型中，纵向的车速为直接输入</a:t>
            </a:r>
          </a:p>
        </p:txBody>
      </p:sp>
      <p:sp>
        <p:nvSpPr>
          <p:cNvPr id="6" name="内容占位符 33">
            <a:extLst>
              <a:ext uri="{FF2B5EF4-FFF2-40B4-BE49-F238E27FC236}">
                <a16:creationId xmlns:a16="http://schemas.microsoft.com/office/drawing/2014/main" id="{DC3EF265-26AA-3418-A53F-C49BC323D0ED}"/>
              </a:ext>
            </a:extLst>
          </p:cNvPr>
          <p:cNvSpPr txBox="1"/>
          <p:nvPr/>
        </p:nvSpPr>
        <p:spPr>
          <a:xfrm>
            <a:off x="940568" y="4220104"/>
            <a:ext cx="5153025" cy="9879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运动学转向系统模型类型选择为阿克曼转向关系“</a:t>
            </a:r>
            <a:r>
              <a:rPr lang="en-US" altLang="zh-CN" dirty="0">
                <a:solidFill>
                  <a:srgbClr val="002060"/>
                </a:solidFill>
                <a:latin typeface="Arial" panose="020B0604020202020204" pitchFamily="34" charset="0"/>
              </a:rPr>
              <a:t>Ackerman</a:t>
            </a:r>
            <a:r>
              <a:rPr lang="zh-CN" altLang="en-US" dirty="0">
                <a:solidFill>
                  <a:srgbClr val="002060"/>
                </a:solidFill>
                <a:latin typeface="Arial" panose="020B0604020202020204" pitchFamily="34" charset="0"/>
              </a:rPr>
              <a:t>”</a:t>
            </a:r>
          </a:p>
        </p:txBody>
      </p:sp>
      <p:pic>
        <p:nvPicPr>
          <p:cNvPr id="10" name="图片 9">
            <a:extLst>
              <a:ext uri="{FF2B5EF4-FFF2-40B4-BE49-F238E27FC236}">
                <a16:creationId xmlns:a16="http://schemas.microsoft.com/office/drawing/2014/main" id="{6253A3F8-0C99-ABDE-CB03-77E170D553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3398" y="884965"/>
            <a:ext cx="5019452" cy="5886880"/>
          </a:xfrm>
          <a:prstGeom prst="rect">
            <a:avLst/>
          </a:prstGeom>
        </p:spPr>
      </p:pic>
      <p:sp>
        <p:nvSpPr>
          <p:cNvPr id="11" name="内容占位符 33">
            <a:extLst>
              <a:ext uri="{FF2B5EF4-FFF2-40B4-BE49-F238E27FC236}">
                <a16:creationId xmlns:a16="http://schemas.microsoft.com/office/drawing/2014/main" id="{9EAB984B-49A5-E103-F0FD-74AF0ABD9E28}"/>
              </a:ext>
            </a:extLst>
          </p:cNvPr>
          <p:cNvSpPr txBox="1"/>
          <p:nvPr/>
        </p:nvSpPr>
        <p:spPr>
          <a:xfrm>
            <a:off x="940568" y="2790314"/>
            <a:ext cx="4134981" cy="50006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将纵向力控制方式改为外部输入</a:t>
            </a:r>
          </a:p>
        </p:txBody>
      </p:sp>
      <p:sp>
        <p:nvSpPr>
          <p:cNvPr id="12" name="内容占位符 33">
            <a:extLst>
              <a:ext uri="{FF2B5EF4-FFF2-40B4-BE49-F238E27FC236}">
                <a16:creationId xmlns:a16="http://schemas.microsoft.com/office/drawing/2014/main" id="{A4351DAA-7CB0-DAC1-E3E5-822CA23DB895}"/>
              </a:ext>
            </a:extLst>
          </p:cNvPr>
          <p:cNvSpPr txBox="1"/>
          <p:nvPr/>
        </p:nvSpPr>
        <p:spPr>
          <a:xfrm>
            <a:off x="940568" y="5178959"/>
            <a:ext cx="5153025" cy="987980"/>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绿框中的车辆动力学参数需与后续控制器设计时的参数一致</a:t>
            </a:r>
          </a:p>
        </p:txBody>
      </p:sp>
    </p:spTree>
    <p:extLst>
      <p:ext uri="{BB962C8B-B14F-4D97-AF65-F5344CB8AC3E}">
        <p14:creationId xmlns:p14="http://schemas.microsoft.com/office/powerpoint/2010/main" val="190026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ADB4-9FB1-BDBD-314E-B5E949C89458}"/>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CEEE6C3B-4E1A-9C72-4F33-EAADF7B6EA14}"/>
              </a:ext>
            </a:extLst>
          </p:cNvPr>
          <p:cNvSpPr/>
          <p:nvPr/>
        </p:nvSpPr>
        <p:spPr>
          <a:xfrm>
            <a:off x="6586217" y="2094047"/>
            <a:ext cx="5428641" cy="3859078"/>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itle 11">
            <a:extLst>
              <a:ext uri="{FF2B5EF4-FFF2-40B4-BE49-F238E27FC236}">
                <a16:creationId xmlns:a16="http://schemas.microsoft.com/office/drawing/2014/main" id="{CF0F88B5-4991-9184-9982-2097D90A78B0}"/>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1F2CD1FB-931A-DF1E-6963-F48CDEE587D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3F1B76FD-B3D8-E2DD-F059-1C25FBBC8B4A}"/>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BD4EE35D-C15A-A2CA-27BE-F9B69901D944}"/>
              </a:ext>
            </a:extLst>
          </p:cNvPr>
          <p:cNvSpPr txBox="1"/>
          <p:nvPr/>
        </p:nvSpPr>
        <p:spPr>
          <a:xfrm>
            <a:off x="872702"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002060"/>
                </a:solidFill>
                <a:latin typeface="Arial" panose="020B0604020202020204" pitchFamily="34" charset="0"/>
              </a:rPr>
              <a:t>LQR</a:t>
            </a:r>
            <a:r>
              <a:rPr lang="zh-CN" altLang="en-US" dirty="0">
                <a:solidFill>
                  <a:srgbClr val="002060"/>
                </a:solidFill>
                <a:latin typeface="Arial" panose="020B0604020202020204" pitchFamily="34" charset="0"/>
              </a:rPr>
              <a:t>控制算法用</a:t>
            </a:r>
            <a:r>
              <a:rPr lang="en-US" altLang="zh-CN" dirty="0">
                <a:solidFill>
                  <a:srgbClr val="002060"/>
                </a:solidFill>
                <a:latin typeface="Arial" panose="020B0604020202020204" pitchFamily="34" charset="0"/>
              </a:rPr>
              <a:t>s-</a:t>
            </a:r>
            <a:r>
              <a:rPr lang="zh-CN" altLang="en-US" dirty="0">
                <a:solidFill>
                  <a:srgbClr val="002060"/>
                </a:solidFill>
                <a:latin typeface="Arial" panose="020B0604020202020204" pitchFamily="34" charset="0"/>
              </a:rPr>
              <a:t>函数进行编写，其主函数为</a:t>
            </a:r>
          </a:p>
        </p:txBody>
      </p:sp>
      <p:sp>
        <p:nvSpPr>
          <p:cNvPr id="8" name="文本框 7">
            <a:extLst>
              <a:ext uri="{FF2B5EF4-FFF2-40B4-BE49-F238E27FC236}">
                <a16:creationId xmlns:a16="http://schemas.microsoft.com/office/drawing/2014/main" id="{965B9F98-BA46-4869-7D7B-EC87DA04FAC0}"/>
              </a:ext>
            </a:extLst>
          </p:cNvPr>
          <p:cNvSpPr txBox="1"/>
          <p:nvPr/>
        </p:nvSpPr>
        <p:spPr>
          <a:xfrm>
            <a:off x="6802244" y="2185326"/>
            <a:ext cx="4996585" cy="3449662"/>
          </a:xfrm>
          <a:prstGeom prst="rect">
            <a:avLst/>
          </a:prstGeom>
          <a:noFill/>
        </p:spPr>
        <p:txBody>
          <a:bodyPr wrap="square">
            <a:spAutoFit/>
          </a:bodyPr>
          <a:lstStyle/>
          <a:p>
            <a:pPr algn="l">
              <a:lnSpc>
                <a:spcPct val="150000"/>
              </a:lnSpc>
            </a:pP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S-function</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（系统函数）是</a:t>
            </a:r>
            <a:r>
              <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Simulink</a:t>
            </a: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中实现自定义模块的核心机制：</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pPr>
            <a:endPar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原理：</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通过代码（</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C/MATLAB</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等）定义模块行为，嵌入仿真流程，由</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Simulink</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在计算步长中动态调用。</a:t>
            </a:r>
          </a:p>
          <a:p>
            <a:pPr algn="l">
              <a:lnSpc>
                <a:spcPct val="150000"/>
              </a:lnSpc>
              <a:spcBef>
                <a:spcPts val="300"/>
              </a:spcBef>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核心要素：</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初始化、输出计算、状态更新、终止回调等函数接口。</a:t>
            </a:r>
          </a:p>
          <a:p>
            <a:pPr algn="l">
              <a:lnSpc>
                <a:spcPct val="150000"/>
              </a:lnSpc>
              <a:spcBef>
                <a:spcPts val="300"/>
              </a:spcBef>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应用：</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支持复杂算法、硬件接口或已有代码集成，兼顾灵活性与高效性。</a:t>
            </a:r>
          </a:p>
        </p:txBody>
      </p:sp>
      <p:pic>
        <p:nvPicPr>
          <p:cNvPr id="6" name="图片 5">
            <a:extLst>
              <a:ext uri="{FF2B5EF4-FFF2-40B4-BE49-F238E27FC236}">
                <a16:creationId xmlns:a16="http://schemas.microsoft.com/office/drawing/2014/main" id="{4D596EEC-B3C5-9F80-3C6E-FE4617B7D1F0}"/>
              </a:ext>
            </a:extLst>
          </p:cNvPr>
          <p:cNvPicPr>
            <a:picLocks noChangeAspect="1"/>
          </p:cNvPicPr>
          <p:nvPr/>
        </p:nvPicPr>
        <p:blipFill>
          <a:blip r:embed="rId5"/>
          <a:stretch>
            <a:fillRect/>
          </a:stretch>
        </p:blipFill>
        <p:spPr>
          <a:xfrm>
            <a:off x="790984" y="2094962"/>
            <a:ext cx="5687219" cy="3858163"/>
          </a:xfrm>
          <a:prstGeom prst="rect">
            <a:avLst/>
          </a:prstGeom>
        </p:spPr>
      </p:pic>
    </p:spTree>
    <p:extLst>
      <p:ext uri="{BB962C8B-B14F-4D97-AF65-F5344CB8AC3E}">
        <p14:creationId xmlns:p14="http://schemas.microsoft.com/office/powerpoint/2010/main" val="260458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1E3AB-5920-5C03-B674-AA3CEF1543A1}"/>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CB0C9BAC-F5BC-1F47-BF78-7668AC08CE44}"/>
              </a:ext>
            </a:extLst>
          </p:cNvPr>
          <p:cNvSpPr/>
          <p:nvPr/>
        </p:nvSpPr>
        <p:spPr>
          <a:xfrm>
            <a:off x="6586217" y="2094047"/>
            <a:ext cx="5428641" cy="3859078"/>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itle 11">
            <a:extLst>
              <a:ext uri="{FF2B5EF4-FFF2-40B4-BE49-F238E27FC236}">
                <a16:creationId xmlns:a16="http://schemas.microsoft.com/office/drawing/2014/main" id="{1550D6C8-8D2A-E2F8-CA9E-6AEAAC59D83C}"/>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D64A842-E1C4-732D-CA80-57BE32B7480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AEC0D703-DD36-1E54-54F2-C975C8E8DC96}"/>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4D91D562-B1BA-2B81-A3F1-E9E383913975}"/>
              </a:ext>
            </a:extLst>
          </p:cNvPr>
          <p:cNvSpPr txBox="1"/>
          <p:nvPr/>
        </p:nvSpPr>
        <p:spPr>
          <a:xfrm>
            <a:off x="872702"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rgbClr val="002060"/>
                </a:solidFill>
                <a:latin typeface="Arial" panose="020B0604020202020204" pitchFamily="34" charset="0"/>
              </a:rPr>
              <a:t>LQR</a:t>
            </a:r>
            <a:r>
              <a:rPr lang="zh-CN" altLang="en-US" dirty="0">
                <a:solidFill>
                  <a:srgbClr val="002060"/>
                </a:solidFill>
                <a:latin typeface="Arial" panose="020B0604020202020204" pitchFamily="34" charset="0"/>
              </a:rPr>
              <a:t>控制算法用</a:t>
            </a:r>
            <a:r>
              <a:rPr lang="en-US" altLang="zh-CN" dirty="0">
                <a:solidFill>
                  <a:srgbClr val="002060"/>
                </a:solidFill>
                <a:latin typeface="Arial" panose="020B0604020202020204" pitchFamily="34" charset="0"/>
              </a:rPr>
              <a:t>s-</a:t>
            </a:r>
            <a:r>
              <a:rPr lang="zh-CN" altLang="en-US" dirty="0">
                <a:solidFill>
                  <a:srgbClr val="002060"/>
                </a:solidFill>
                <a:latin typeface="Arial" panose="020B0604020202020204" pitchFamily="34" charset="0"/>
              </a:rPr>
              <a:t>函数进行编写，其主函数为</a:t>
            </a:r>
          </a:p>
        </p:txBody>
      </p:sp>
      <p:sp>
        <p:nvSpPr>
          <p:cNvPr id="8" name="文本框 7">
            <a:extLst>
              <a:ext uri="{FF2B5EF4-FFF2-40B4-BE49-F238E27FC236}">
                <a16:creationId xmlns:a16="http://schemas.microsoft.com/office/drawing/2014/main" id="{28730B87-E44E-E2BA-6923-9F035D65569F}"/>
              </a:ext>
            </a:extLst>
          </p:cNvPr>
          <p:cNvSpPr txBox="1"/>
          <p:nvPr/>
        </p:nvSpPr>
        <p:spPr>
          <a:xfrm>
            <a:off x="6755409" y="2094047"/>
            <a:ext cx="4996585" cy="4110741"/>
          </a:xfrm>
          <a:prstGeom prst="rect">
            <a:avLst/>
          </a:prstGeom>
          <a:noFill/>
        </p:spPr>
        <p:txBody>
          <a:bodyPr wrap="square">
            <a:spAutoFit/>
          </a:bodyPr>
          <a:lstStyle/>
          <a:p>
            <a:pPr algn="l">
              <a:lnSpc>
                <a:spcPct val="150000"/>
              </a:lnSpc>
            </a:pPr>
            <a:r>
              <a:rPr lang="zh-CN" altLang="en-US"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其中：</a:t>
            </a: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”为时间，“</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”为迭代的状态变量，“</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u</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”为系统的输入，“</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”为每个函数返回的变量，在不同的模块中返回的值不同</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mdlInitializeSizes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”为初始化函数</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mdlDerivatives</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t,x,u</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”为微分迭代函数，“</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”在该模块中返回的是状态变量的导数，用以建模微分方程关系</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gn="l">
              <a:lnSpc>
                <a:spcPct val="150000"/>
              </a:lnSpc>
              <a:buFont typeface="Arial" panose="020B0604020202020204" pitchFamily="34" charset="0"/>
              <a:buChar char="•"/>
            </a:pP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mdlOutputs</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err="1">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t,x,u</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”输出函数，“</a:t>
            </a:r>
            <a:r>
              <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sys</a:t>
            </a:r>
            <a:r>
              <a:rPr lang="zh-CN" altLang="en-US"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”在该模块中返回的是输出</a:t>
            </a:r>
            <a:endParaRPr lang="en-US" altLang="zh-CN" sz="16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50000"/>
              </a:lnSpc>
            </a:pPr>
            <a:endParaRPr lang="en-US" altLang="zh-CN" sz="16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446908A1-0DFC-50AC-26B7-39E962C62B8D}"/>
              </a:ext>
            </a:extLst>
          </p:cNvPr>
          <p:cNvPicPr>
            <a:picLocks noChangeAspect="1"/>
          </p:cNvPicPr>
          <p:nvPr/>
        </p:nvPicPr>
        <p:blipFill>
          <a:blip r:embed="rId5"/>
          <a:stretch>
            <a:fillRect/>
          </a:stretch>
        </p:blipFill>
        <p:spPr>
          <a:xfrm>
            <a:off x="790984" y="2094962"/>
            <a:ext cx="5687219" cy="3858163"/>
          </a:xfrm>
          <a:prstGeom prst="rect">
            <a:avLst/>
          </a:prstGeom>
        </p:spPr>
      </p:pic>
    </p:spTree>
    <p:extLst>
      <p:ext uri="{BB962C8B-B14F-4D97-AF65-F5344CB8AC3E}">
        <p14:creationId xmlns:p14="http://schemas.microsoft.com/office/powerpoint/2010/main" val="158091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57689-6801-159F-67AE-28D61C2F2028}"/>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DFCDCF5D-B31A-A025-29CB-F776F1BBBCF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762221AF-284C-48D6-4902-883071E435C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A276D117-E325-0D77-7A67-D72D4E2807F3}"/>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D3EF9183-6D08-1F61-DDFA-F307382517A1}"/>
              </a:ext>
            </a:extLst>
          </p:cNvPr>
          <p:cNvSpPr txBox="1"/>
          <p:nvPr/>
        </p:nvSpPr>
        <p:spPr>
          <a:xfrm>
            <a:off x="872702"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初始化函数</a:t>
            </a:r>
          </a:p>
        </p:txBody>
      </p:sp>
      <p:pic>
        <p:nvPicPr>
          <p:cNvPr id="4" name="图片 3">
            <a:extLst>
              <a:ext uri="{FF2B5EF4-FFF2-40B4-BE49-F238E27FC236}">
                <a16:creationId xmlns:a16="http://schemas.microsoft.com/office/drawing/2014/main" id="{468559A0-7A52-DBA7-C836-B2E758EAC21D}"/>
              </a:ext>
            </a:extLst>
          </p:cNvPr>
          <p:cNvPicPr>
            <a:picLocks noChangeAspect="1"/>
          </p:cNvPicPr>
          <p:nvPr/>
        </p:nvPicPr>
        <p:blipFill>
          <a:blip r:embed="rId5"/>
          <a:stretch>
            <a:fillRect/>
          </a:stretch>
        </p:blipFill>
        <p:spPr>
          <a:xfrm>
            <a:off x="872702" y="2203294"/>
            <a:ext cx="5525271" cy="3486637"/>
          </a:xfrm>
          <a:prstGeom prst="rect">
            <a:avLst/>
          </a:prstGeom>
        </p:spPr>
      </p:pic>
      <p:sp>
        <p:nvSpPr>
          <p:cNvPr id="10" name="内容占位符 33">
            <a:extLst>
              <a:ext uri="{FF2B5EF4-FFF2-40B4-BE49-F238E27FC236}">
                <a16:creationId xmlns:a16="http://schemas.microsoft.com/office/drawing/2014/main" id="{B4FACBFC-4BC2-6B04-E9D6-07EBB330D193}"/>
              </a:ext>
            </a:extLst>
          </p:cNvPr>
          <p:cNvSpPr txBox="1"/>
          <p:nvPr/>
        </p:nvSpPr>
        <p:spPr>
          <a:xfrm>
            <a:off x="6629015" y="2162175"/>
            <a:ext cx="4565782"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对系统输入输出参数个数等进行设置</a:t>
            </a:r>
          </a:p>
        </p:txBody>
      </p:sp>
      <p:sp>
        <p:nvSpPr>
          <p:cNvPr id="11" name="内容占位符 33">
            <a:extLst>
              <a:ext uri="{FF2B5EF4-FFF2-40B4-BE49-F238E27FC236}">
                <a16:creationId xmlns:a16="http://schemas.microsoft.com/office/drawing/2014/main" id="{F1AF5306-C244-0892-65C7-280E6FEFC557}"/>
              </a:ext>
            </a:extLst>
          </p:cNvPr>
          <p:cNvSpPr txBox="1"/>
          <p:nvPr/>
        </p:nvSpPr>
        <p:spPr>
          <a:xfrm>
            <a:off x="6629016" y="2689696"/>
            <a:ext cx="4829560"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sizes.NumOutputs</a:t>
            </a:r>
            <a:r>
              <a:rPr lang="zh-CN" altLang="en-US" dirty="0">
                <a:solidFill>
                  <a:srgbClr val="002060"/>
                </a:solidFill>
                <a:latin typeface="Arial" panose="020B0604020202020204" pitchFamily="34" charset="0"/>
              </a:rPr>
              <a:t> ”表示输出变量个数</a:t>
            </a:r>
          </a:p>
        </p:txBody>
      </p:sp>
      <p:sp>
        <p:nvSpPr>
          <p:cNvPr id="12" name="内容占位符 33">
            <a:extLst>
              <a:ext uri="{FF2B5EF4-FFF2-40B4-BE49-F238E27FC236}">
                <a16:creationId xmlns:a16="http://schemas.microsoft.com/office/drawing/2014/main" id="{9CF36985-A338-084E-53C2-7A9B3301E3E8}"/>
              </a:ext>
            </a:extLst>
          </p:cNvPr>
          <p:cNvSpPr txBox="1"/>
          <p:nvPr/>
        </p:nvSpPr>
        <p:spPr>
          <a:xfrm>
            <a:off x="6629015" y="3217217"/>
            <a:ext cx="4829560" cy="5725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a:t>
            </a:r>
            <a:r>
              <a:rPr lang="en-US" altLang="zh-CN" dirty="0" err="1">
                <a:solidFill>
                  <a:srgbClr val="002060"/>
                </a:solidFill>
                <a:latin typeface="Arial" panose="020B0604020202020204" pitchFamily="34" charset="0"/>
              </a:rPr>
              <a:t>sizes.NumInputs</a:t>
            </a:r>
            <a:r>
              <a:rPr lang="zh-CN" altLang="en-US" dirty="0">
                <a:solidFill>
                  <a:srgbClr val="002060"/>
                </a:solidFill>
                <a:latin typeface="Arial" panose="020B0604020202020204" pitchFamily="34" charset="0"/>
              </a:rPr>
              <a:t>”表示输入变量个数</a:t>
            </a:r>
          </a:p>
        </p:txBody>
      </p:sp>
      <p:sp>
        <p:nvSpPr>
          <p:cNvPr id="13" name="内容占位符 33">
            <a:extLst>
              <a:ext uri="{FF2B5EF4-FFF2-40B4-BE49-F238E27FC236}">
                <a16:creationId xmlns:a16="http://schemas.microsoft.com/office/drawing/2014/main" id="{9826BE5D-0199-D3E3-F21F-FDCAC7CB6B30}"/>
              </a:ext>
            </a:extLst>
          </p:cNvPr>
          <p:cNvSpPr txBox="1"/>
          <p:nvPr/>
        </p:nvSpPr>
        <p:spPr>
          <a:xfrm>
            <a:off x="6629015" y="3744737"/>
            <a:ext cx="4829560" cy="2386306"/>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Arial" panose="020B0604020202020204" pitchFamily="34" charset="0"/>
              <a:buChar char="•"/>
            </a:pPr>
            <a:r>
              <a:rPr lang="zh-CN" altLang="en-US" dirty="0">
                <a:solidFill>
                  <a:srgbClr val="002060"/>
                </a:solidFill>
                <a:latin typeface="Arial" panose="020B0604020202020204" pitchFamily="34" charset="0"/>
              </a:rPr>
              <a:t>“ </a:t>
            </a:r>
            <a:r>
              <a:rPr lang="en-US" altLang="zh-CN" dirty="0" err="1">
                <a:solidFill>
                  <a:srgbClr val="002060"/>
                </a:solidFill>
                <a:latin typeface="Arial" panose="020B0604020202020204" pitchFamily="34" charset="0"/>
              </a:rPr>
              <a:t>sizes.NumContStates</a:t>
            </a:r>
            <a:r>
              <a:rPr lang="zh-CN" altLang="en-US" dirty="0">
                <a:solidFill>
                  <a:srgbClr val="002060"/>
                </a:solidFill>
                <a:latin typeface="Arial" panose="020B0604020202020204" pitchFamily="34" charset="0"/>
              </a:rPr>
              <a:t> ”和“ </a:t>
            </a:r>
            <a:r>
              <a:rPr lang="en-US" altLang="zh-CN" dirty="0" err="1">
                <a:solidFill>
                  <a:srgbClr val="002060"/>
                </a:solidFill>
                <a:latin typeface="Arial" panose="020B0604020202020204" pitchFamily="34" charset="0"/>
              </a:rPr>
              <a:t>sizes.NumDiscStates</a:t>
            </a:r>
            <a:r>
              <a:rPr lang="zh-CN" altLang="en-US" dirty="0">
                <a:solidFill>
                  <a:srgbClr val="002060"/>
                </a:solidFill>
                <a:latin typeface="Arial" panose="020B0604020202020204" pitchFamily="34" charset="0"/>
              </a:rPr>
              <a:t> ”分别表示连续和离散状态变量个数，</a:t>
            </a:r>
            <a:r>
              <a:rPr lang="en-US" altLang="zh-CN" dirty="0">
                <a:solidFill>
                  <a:srgbClr val="002060"/>
                </a:solidFill>
                <a:latin typeface="Arial" panose="020B0604020202020204" pitchFamily="34" charset="0"/>
              </a:rPr>
              <a:t>LQR</a:t>
            </a:r>
            <a:r>
              <a:rPr lang="zh-CN" altLang="en-US" dirty="0">
                <a:solidFill>
                  <a:srgbClr val="002060"/>
                </a:solidFill>
                <a:latin typeface="Arial" panose="020B0604020202020204" pitchFamily="34" charset="0"/>
              </a:rPr>
              <a:t>控制器求解过程中不涉及微分状态的迭代过程因此为</a:t>
            </a:r>
            <a:r>
              <a:rPr lang="en-US" altLang="zh-CN" dirty="0">
                <a:solidFill>
                  <a:srgbClr val="002060"/>
                </a:solidFill>
                <a:latin typeface="Arial" panose="020B0604020202020204" pitchFamily="34" charset="0"/>
              </a:rPr>
              <a:t>0</a:t>
            </a:r>
            <a:endParaRPr lang="zh-CN" altLang="en-US" dirty="0">
              <a:solidFill>
                <a:srgbClr val="002060"/>
              </a:solidFill>
              <a:latin typeface="Arial" panose="020B0604020202020204" pitchFamily="34" charset="0"/>
            </a:endParaRPr>
          </a:p>
        </p:txBody>
      </p:sp>
    </p:spTree>
    <p:extLst>
      <p:ext uri="{BB962C8B-B14F-4D97-AF65-F5344CB8AC3E}">
        <p14:creationId xmlns:p14="http://schemas.microsoft.com/office/powerpoint/2010/main" val="10739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D20A3-F2E8-7FF9-BCAD-6D28E3A9EF23}"/>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4D42F891-D002-F907-E141-06D2FD10B7AA}"/>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E39325AC-A5BB-F944-8162-2F7E02BEAA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C94AB134-1732-22B3-C8EE-F4D40D6C5028}"/>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AC99A558-EA01-8597-7EBD-813F1C659937}"/>
              </a:ext>
            </a:extLst>
          </p:cNvPr>
          <p:cNvSpPr txBox="1"/>
          <p:nvPr/>
        </p:nvSpPr>
        <p:spPr>
          <a:xfrm>
            <a:off x="656354"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b="1" dirty="0">
                <a:solidFill>
                  <a:srgbClr val="002060"/>
                </a:solidFill>
                <a:latin typeface="Arial" panose="020B0604020202020204" pitchFamily="34" charset="0"/>
              </a:rPr>
              <a:t>建立控制模型：</a:t>
            </a:r>
            <a:r>
              <a:rPr lang="zh-CN" altLang="en-US" dirty="0">
                <a:solidFill>
                  <a:srgbClr val="002060"/>
                </a:solidFill>
                <a:latin typeface="Arial" panose="020B0604020202020204" pitchFamily="34" charset="0"/>
              </a:rPr>
              <a:t>全局坐标系中，以后轮轴中心为参考点，车辆的运动学方程可表示为</a:t>
            </a:r>
          </a:p>
        </p:txBody>
      </p:sp>
      <p:pic>
        <p:nvPicPr>
          <p:cNvPr id="7" name="图片 6">
            <a:extLst>
              <a:ext uri="{FF2B5EF4-FFF2-40B4-BE49-F238E27FC236}">
                <a16:creationId xmlns:a16="http://schemas.microsoft.com/office/drawing/2014/main" id="{D4220ECF-06AD-48A0-8EEE-8CE5374982C9}"/>
              </a:ext>
            </a:extLst>
          </p:cNvPr>
          <p:cNvPicPr>
            <a:picLocks noChangeAspect="1"/>
          </p:cNvPicPr>
          <p:nvPr/>
        </p:nvPicPr>
        <p:blipFill>
          <a:blip r:embed="rId5"/>
          <a:stretch>
            <a:fillRect/>
          </a:stretch>
        </p:blipFill>
        <p:spPr>
          <a:xfrm>
            <a:off x="4276327" y="2328715"/>
            <a:ext cx="2267266" cy="1333686"/>
          </a:xfrm>
          <a:prstGeom prst="rect">
            <a:avLst/>
          </a:prstGeom>
        </p:spPr>
      </p:pic>
      <mc:AlternateContent xmlns:mc="http://schemas.openxmlformats.org/markup-compatibility/2006">
        <mc:Choice xmlns:a14="http://schemas.microsoft.com/office/drawing/2010/main" Requires="a14">
          <p:sp>
            <p:nvSpPr>
              <p:cNvPr id="10" name="内容占位符 33">
                <a:extLst>
                  <a:ext uri="{FF2B5EF4-FFF2-40B4-BE49-F238E27FC236}">
                    <a16:creationId xmlns:a16="http://schemas.microsoft.com/office/drawing/2014/main" id="{84D40536-05F4-D4F9-D43D-E7C88A91FDA1}"/>
                  </a:ext>
                </a:extLst>
              </p:cNvPr>
              <p:cNvSpPr txBox="1"/>
              <p:nvPr/>
            </p:nvSpPr>
            <p:spPr>
              <a:xfrm>
                <a:off x="6682952" y="3292677"/>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1600" dirty="0">
                    <a:solidFill>
                      <a:srgbClr val="002060"/>
                    </a:solidFill>
                    <a:latin typeface="Arial" panose="020B0604020202020204" pitchFamily="34" charset="0"/>
                  </a:rPr>
                  <a:t>式中</a:t>
                </a:r>
                <a14:m>
                  <m:oMath xmlns:m="http://schemas.openxmlformats.org/officeDocument/2006/math">
                    <m:r>
                      <a:rPr lang="en-US" altLang="zh-CN" sz="1600" b="0" i="1" smtClean="0">
                        <a:solidFill>
                          <a:srgbClr val="002060"/>
                        </a:solidFill>
                        <a:latin typeface="Cambria Math" panose="02040503050406030204" pitchFamily="18" charset="0"/>
                      </a:rPr>
                      <m:t>𝑋</m:t>
                    </m:r>
                    <m:r>
                      <a:rPr lang="en-US" altLang="zh-CN" sz="1600" b="0" i="1" smtClean="0">
                        <a:solidFill>
                          <a:srgbClr val="002060"/>
                        </a:solidFill>
                        <a:latin typeface="Cambria Math" panose="02040503050406030204" pitchFamily="18" charset="0"/>
                      </a:rPr>
                      <m:t>, </m:t>
                    </m:r>
                    <m:r>
                      <a:rPr lang="en-US" altLang="zh-CN" sz="1600" b="0" i="1" smtClean="0">
                        <a:solidFill>
                          <a:srgbClr val="002060"/>
                        </a:solidFill>
                        <a:latin typeface="Cambria Math" panose="02040503050406030204" pitchFamily="18" charset="0"/>
                      </a:rPr>
                      <m:t>𝑌</m:t>
                    </m:r>
                    <m:r>
                      <a:rPr lang="en-US" altLang="zh-CN" sz="1600" b="0" i="1" smtClean="0">
                        <a:solidFill>
                          <a:srgbClr val="002060"/>
                        </a:solidFill>
                        <a:latin typeface="Cambria Math" panose="02040503050406030204" pitchFamily="18" charset="0"/>
                      </a:rPr>
                      <m:t>, </m:t>
                    </m:r>
                    <m:r>
                      <a:rPr lang="en-US" altLang="zh-CN" sz="1600" b="0" i="1" smtClean="0">
                        <a:solidFill>
                          <a:srgbClr val="002060"/>
                        </a:solidFill>
                        <a:latin typeface="Cambria Math" panose="02040503050406030204" pitchFamily="18" charset="0"/>
                      </a:rPr>
                      <m:t>𝑣</m:t>
                    </m:r>
                    <m:r>
                      <a:rPr lang="en-US" altLang="zh-CN" sz="1600" b="0" i="1" smtClean="0">
                        <a:solidFill>
                          <a:srgbClr val="002060"/>
                        </a:solidFill>
                        <a:latin typeface="Cambria Math" panose="02040503050406030204" pitchFamily="18" charset="0"/>
                      </a:rPr>
                      <m:t>, </m:t>
                    </m:r>
                    <m:r>
                      <a:rPr lang="zh-CN" altLang="en-US" sz="1600" b="0" i="1" smtClean="0">
                        <a:solidFill>
                          <a:srgbClr val="002060"/>
                        </a:solidFill>
                        <a:latin typeface="Cambria Math" panose="02040503050406030204" pitchFamily="18" charset="0"/>
                      </a:rPr>
                      <m:t>𝜑</m:t>
                    </m:r>
                  </m:oMath>
                </a14:m>
                <a:r>
                  <a:rPr lang="zh-CN" altLang="en-US" sz="1600" dirty="0">
                    <a:solidFill>
                      <a:srgbClr val="002060"/>
                    </a:solidFill>
                    <a:latin typeface="Arial" panose="020B0604020202020204" pitchFamily="34" charset="0"/>
                  </a:rPr>
                  <a:t>为系统状态，</a:t>
                </a:r>
                <a14:m>
                  <m:oMath xmlns:m="http://schemas.openxmlformats.org/officeDocument/2006/math">
                    <m:r>
                      <a:rPr lang="zh-CN" altLang="en-US" sz="1600" i="1" smtClean="0">
                        <a:solidFill>
                          <a:srgbClr val="002060"/>
                        </a:solidFill>
                        <a:latin typeface="Cambria Math" panose="02040503050406030204" pitchFamily="18" charset="0"/>
                      </a:rPr>
                      <m:t>𝛿</m:t>
                    </m:r>
                    <m:r>
                      <a:rPr lang="en-US" altLang="zh-CN" sz="1600" b="0" i="1" smtClean="0">
                        <a:solidFill>
                          <a:srgbClr val="002060"/>
                        </a:solidFill>
                        <a:latin typeface="Cambria Math" panose="02040503050406030204" pitchFamily="18" charset="0"/>
                      </a:rPr>
                      <m:t>, </m:t>
                    </m:r>
                    <m:sSub>
                      <m:sSubPr>
                        <m:ctrlPr>
                          <a:rPr lang="en-US" altLang="zh-CN" sz="1600" b="0" i="1" smtClean="0">
                            <a:solidFill>
                              <a:srgbClr val="002060"/>
                            </a:solidFill>
                            <a:latin typeface="Cambria Math" panose="02040503050406030204" pitchFamily="18" charset="0"/>
                          </a:rPr>
                        </m:ctrlPr>
                      </m:sSubPr>
                      <m:e>
                        <m:r>
                          <a:rPr lang="en-US" altLang="zh-CN" sz="1600" b="0" i="1" smtClean="0">
                            <a:solidFill>
                              <a:srgbClr val="002060"/>
                            </a:solidFill>
                            <a:latin typeface="Cambria Math" panose="02040503050406030204" pitchFamily="18" charset="0"/>
                          </a:rPr>
                          <m:t>𝑎</m:t>
                        </m:r>
                      </m:e>
                      <m:sub>
                        <m:r>
                          <a:rPr lang="en-US" altLang="zh-CN" sz="1600" b="0" i="1" smtClean="0">
                            <a:solidFill>
                              <a:srgbClr val="002060"/>
                            </a:solidFill>
                            <a:latin typeface="Cambria Math" panose="02040503050406030204" pitchFamily="18" charset="0"/>
                          </a:rPr>
                          <m:t>𝑥</m:t>
                        </m:r>
                      </m:sub>
                    </m:sSub>
                  </m:oMath>
                </a14:m>
                <a:r>
                  <a:rPr lang="zh-CN" altLang="en-US" sz="1600" dirty="0">
                    <a:solidFill>
                      <a:srgbClr val="002060"/>
                    </a:solidFill>
                    <a:latin typeface="Arial" panose="020B0604020202020204" pitchFamily="34" charset="0"/>
                  </a:rPr>
                  <a:t>为控制量</a:t>
                </a:r>
              </a:p>
            </p:txBody>
          </p:sp>
        </mc:Choice>
        <mc:Fallback>
          <p:sp>
            <p:nvSpPr>
              <p:cNvPr id="10" name="内容占位符 33">
                <a:extLst>
                  <a:ext uri="{FF2B5EF4-FFF2-40B4-BE49-F238E27FC236}">
                    <a16:creationId xmlns:a16="http://schemas.microsoft.com/office/drawing/2014/main" id="{84D40536-05F4-D4F9-D43D-E7C88A91FDA1}"/>
                  </a:ext>
                </a:extLst>
              </p:cNvPr>
              <p:cNvSpPr txBox="1">
                <a:spLocks noRot="1" noChangeAspect="1" noMove="1" noResize="1" noEditPoints="1" noAdjustHandles="1" noChangeArrowheads="1" noChangeShapeType="1" noTextEdit="1"/>
              </p:cNvSpPr>
              <p:nvPr/>
            </p:nvSpPr>
            <p:spPr>
              <a:xfrm>
                <a:off x="6682952" y="3292677"/>
                <a:ext cx="10879292" cy="494929"/>
              </a:xfrm>
              <a:prstGeom prst="rect">
                <a:avLst/>
              </a:prstGeom>
              <a:blipFill>
                <a:blip r:embed="rId6"/>
                <a:stretch>
                  <a:fillRect l="-2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内容占位符 33">
                <a:extLst>
                  <a:ext uri="{FF2B5EF4-FFF2-40B4-BE49-F238E27FC236}">
                    <a16:creationId xmlns:a16="http://schemas.microsoft.com/office/drawing/2014/main" id="{54AF52AE-9AE0-F4AA-63F5-0D21BCDFAF7E}"/>
                  </a:ext>
                </a:extLst>
              </p:cNvPr>
              <p:cNvSpPr txBox="1"/>
              <p:nvPr/>
            </p:nvSpPr>
            <p:spPr>
              <a:xfrm>
                <a:off x="656354" y="3910600"/>
                <a:ext cx="10621246"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b="1" dirty="0">
                    <a:solidFill>
                      <a:srgbClr val="002060"/>
                    </a:solidFill>
                    <a:latin typeface="Arial" panose="020B0604020202020204" pitchFamily="34" charset="0"/>
                  </a:rPr>
                  <a:t>模型线性化：</a:t>
                </a:r>
                <a:r>
                  <a:rPr lang="zh-CN" altLang="en-US" dirty="0">
                    <a:solidFill>
                      <a:srgbClr val="002060"/>
                    </a:solidFill>
                    <a:latin typeface="Arial" panose="020B0604020202020204" pitchFamily="34" charset="0"/>
                  </a:rPr>
                  <a:t>将非线性方程在参考点</a:t>
                </a:r>
                <a14:m>
                  <m:oMath xmlns:m="http://schemas.openxmlformats.org/officeDocument/2006/math">
                    <m:r>
                      <a:rPr lang="en-US" altLang="zh-CN" b="0" i="1" smtClean="0">
                        <a:solidFill>
                          <a:srgbClr val="002060"/>
                        </a:solidFill>
                        <a:latin typeface="Cambria Math" panose="02040503050406030204" pitchFamily="18" charset="0"/>
                      </a:rPr>
                      <m:t>[</m:t>
                    </m:r>
                    <m:sSub>
                      <m:sSubPr>
                        <m:ctrlPr>
                          <a:rPr lang="en-US" altLang="zh-CN" b="0"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𝑋</m:t>
                        </m:r>
                      </m:e>
                      <m:sub>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rPr>
                      <m:t>, </m:t>
                    </m:r>
                    <m:sSub>
                      <m:sSubPr>
                        <m:ctrlPr>
                          <a:rPr lang="en-US" altLang="zh-CN" b="0"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𝑌</m:t>
                        </m:r>
                      </m:e>
                      <m:sub>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rPr>
                      <m:t>, </m:t>
                    </m:r>
                    <m:sSub>
                      <m:sSubPr>
                        <m:ctrlPr>
                          <a:rPr lang="en-US" altLang="zh-CN" b="0" i="1" smtClean="0">
                            <a:solidFill>
                              <a:srgbClr val="002060"/>
                            </a:solidFill>
                            <a:latin typeface="Cambria Math" panose="02040503050406030204" pitchFamily="18" charset="0"/>
                          </a:rPr>
                        </m:ctrlPr>
                      </m:sSubPr>
                      <m:e>
                        <m:r>
                          <a:rPr lang="zh-CN" altLang="en-US" b="0" i="1" smtClean="0">
                            <a:solidFill>
                              <a:srgbClr val="002060"/>
                            </a:solidFill>
                            <a:latin typeface="Cambria Math" panose="02040503050406030204" pitchFamily="18" charset="0"/>
                          </a:rPr>
                          <m:t>𝜑</m:t>
                        </m:r>
                      </m:e>
                      <m:sub>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rPr>
                      <m:t>,</m:t>
                    </m:r>
                    <m:sSub>
                      <m:sSubPr>
                        <m:ctrlPr>
                          <a:rPr lang="en-US" altLang="zh-CN" b="0"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𝑣</m:t>
                        </m:r>
                      </m:e>
                      <m:sub>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rPr>
                      <m:t>,</m:t>
                    </m:r>
                    <m:sSub>
                      <m:sSubPr>
                        <m:ctrlPr>
                          <a:rPr lang="en-US" altLang="zh-CN" b="0" i="1" smtClean="0">
                            <a:solidFill>
                              <a:srgbClr val="002060"/>
                            </a:solidFill>
                            <a:latin typeface="Cambria Math" panose="02040503050406030204" pitchFamily="18" charset="0"/>
                          </a:rPr>
                        </m:ctrlPr>
                      </m:sSubPr>
                      <m:e>
                        <m:r>
                          <a:rPr lang="zh-CN" altLang="en-US" b="0" i="1" smtClean="0">
                            <a:solidFill>
                              <a:srgbClr val="002060"/>
                            </a:solidFill>
                            <a:latin typeface="Cambria Math" panose="02040503050406030204" pitchFamily="18" charset="0"/>
                          </a:rPr>
                          <m:t>𝛿</m:t>
                        </m:r>
                      </m:e>
                      <m:sub>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rPr>
                      <m:t>,</m:t>
                    </m:r>
                    <m:sSub>
                      <m:sSubPr>
                        <m:ctrlPr>
                          <a:rPr lang="en-US" altLang="zh-CN" b="0"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𝑎</m:t>
                        </m:r>
                      </m:e>
                      <m:sub>
                        <m:r>
                          <a:rPr lang="en-US" altLang="zh-CN" b="0" i="1" smtClean="0">
                            <a:solidFill>
                              <a:srgbClr val="002060"/>
                            </a:solidFill>
                            <a:latin typeface="Cambria Math" panose="02040503050406030204" pitchFamily="18" charset="0"/>
                          </a:rPr>
                          <m:t>𝑥</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rPr>
                      <m:t>]</m:t>
                    </m:r>
                  </m:oMath>
                </a14:m>
                <a:r>
                  <a:rPr lang="zh-CN" altLang="en-US" dirty="0">
                    <a:solidFill>
                      <a:srgbClr val="002060"/>
                    </a:solidFill>
                    <a:latin typeface="Arial" panose="020B0604020202020204" pitchFamily="34" charset="0"/>
                  </a:rPr>
                  <a:t>泰勒展开到一阶得到扰动量的线性化模型</a:t>
                </a:r>
              </a:p>
            </p:txBody>
          </p:sp>
        </mc:Choice>
        <mc:Fallback>
          <p:sp>
            <p:nvSpPr>
              <p:cNvPr id="11" name="内容占位符 33">
                <a:extLst>
                  <a:ext uri="{FF2B5EF4-FFF2-40B4-BE49-F238E27FC236}">
                    <a16:creationId xmlns:a16="http://schemas.microsoft.com/office/drawing/2014/main" id="{54AF52AE-9AE0-F4AA-63F5-0D21BCDFAF7E}"/>
                  </a:ext>
                </a:extLst>
              </p:cNvPr>
              <p:cNvSpPr txBox="1">
                <a:spLocks noRot="1" noChangeAspect="1" noMove="1" noResize="1" noEditPoints="1" noAdjustHandles="1" noChangeArrowheads="1" noChangeShapeType="1" noTextEdit="1"/>
              </p:cNvSpPr>
              <p:nvPr/>
            </p:nvSpPr>
            <p:spPr>
              <a:xfrm>
                <a:off x="656354" y="3910600"/>
                <a:ext cx="10621246" cy="494929"/>
              </a:xfrm>
              <a:prstGeom prst="rect">
                <a:avLst/>
              </a:prstGeom>
              <a:blipFill>
                <a:blip r:embed="rId7"/>
                <a:stretch>
                  <a:fillRect l="-402" b="-14815"/>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3D2C4E85-2D21-2ED4-3488-3AC7077A9337}"/>
              </a:ext>
            </a:extLst>
          </p:cNvPr>
          <p:cNvPicPr>
            <a:picLocks noChangeAspect="1"/>
          </p:cNvPicPr>
          <p:nvPr/>
        </p:nvPicPr>
        <p:blipFill>
          <a:blip r:embed="rId8"/>
          <a:stretch>
            <a:fillRect/>
          </a:stretch>
        </p:blipFill>
        <p:spPr>
          <a:xfrm>
            <a:off x="2171152" y="4886504"/>
            <a:ext cx="7849695" cy="1448002"/>
          </a:xfrm>
          <a:prstGeom prst="rect">
            <a:avLst/>
          </a:prstGeom>
        </p:spPr>
      </p:pic>
    </p:spTree>
    <p:extLst>
      <p:ext uri="{BB962C8B-B14F-4D97-AF65-F5344CB8AC3E}">
        <p14:creationId xmlns:p14="http://schemas.microsoft.com/office/powerpoint/2010/main" val="59805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01E25-9BB6-5AA4-A44F-9C2F95905188}"/>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78F6136A-79D6-604A-8E72-D43F3ACF76DE}"/>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8DD20FD2-5DD2-98D4-5A59-7F4C0FC15260}"/>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2DC5513-1526-53DE-C68B-3DE206A0EE17}"/>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78DD27F8-9C64-64BA-3AAD-93CF5C6B62A1}"/>
              </a:ext>
            </a:extLst>
          </p:cNvPr>
          <p:cNvSpPr txBox="1"/>
          <p:nvPr/>
        </p:nvSpPr>
        <p:spPr>
          <a:xfrm>
            <a:off x="656354"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b="1" dirty="0">
                <a:solidFill>
                  <a:srgbClr val="002060"/>
                </a:solidFill>
                <a:latin typeface="Arial" panose="020B0604020202020204" pitchFamily="34" charset="0"/>
              </a:rPr>
              <a:t>定义扰动量：</a:t>
            </a:r>
            <a:r>
              <a:rPr lang="zh-CN" altLang="en-US" dirty="0">
                <a:solidFill>
                  <a:srgbClr val="002060"/>
                </a:solidFill>
                <a:latin typeface="Arial" panose="020B0604020202020204" pitchFamily="34" charset="0"/>
              </a:rPr>
              <a:t>实际状态与参考点处状态的误差</a:t>
            </a:r>
          </a:p>
        </p:txBody>
      </p:sp>
      <p:pic>
        <p:nvPicPr>
          <p:cNvPr id="4" name="图片 3">
            <a:extLst>
              <a:ext uri="{FF2B5EF4-FFF2-40B4-BE49-F238E27FC236}">
                <a16:creationId xmlns:a16="http://schemas.microsoft.com/office/drawing/2014/main" id="{07CAB928-7A35-161F-8C8D-3AADC03FFDC5}"/>
              </a:ext>
            </a:extLst>
          </p:cNvPr>
          <p:cNvPicPr>
            <a:picLocks noChangeAspect="1"/>
          </p:cNvPicPr>
          <p:nvPr/>
        </p:nvPicPr>
        <p:blipFill>
          <a:blip r:embed="rId5"/>
          <a:stretch>
            <a:fillRect/>
          </a:stretch>
        </p:blipFill>
        <p:spPr>
          <a:xfrm>
            <a:off x="3938363" y="2326087"/>
            <a:ext cx="3210373" cy="1390844"/>
          </a:xfrm>
          <a:prstGeom prst="rect">
            <a:avLst/>
          </a:prstGeom>
        </p:spPr>
      </p:pic>
      <mc:AlternateContent xmlns:mc="http://schemas.openxmlformats.org/markup-compatibility/2006">
        <mc:Choice xmlns:a14="http://schemas.microsoft.com/office/drawing/2010/main" Requires="a14">
          <p:sp>
            <p:nvSpPr>
              <p:cNvPr id="6" name="内容占位符 33">
                <a:extLst>
                  <a:ext uri="{FF2B5EF4-FFF2-40B4-BE49-F238E27FC236}">
                    <a16:creationId xmlns:a16="http://schemas.microsoft.com/office/drawing/2014/main" id="{529E34F5-DE73-5E2A-3699-E9BB1827D443}"/>
                  </a:ext>
                </a:extLst>
              </p:cNvPr>
              <p:cNvSpPr txBox="1"/>
              <p:nvPr/>
            </p:nvSpPr>
            <p:spPr>
              <a:xfrm>
                <a:off x="656354" y="4059587"/>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参考量中</a:t>
                </a:r>
                <a14:m>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𝑋</m:t>
                        </m:r>
                      </m:e>
                      <m:sub>
                        <m:r>
                          <a:rPr lang="en-US" altLang="zh-CN" b="0" i="1" smtClean="0">
                            <a:solidFill>
                              <a:srgbClr val="002060"/>
                            </a:solidFill>
                            <a:latin typeface="Cambria Math" panose="02040503050406030204" pitchFamily="18" charset="0"/>
                          </a:rPr>
                          <m:t>𝑟</m:t>
                        </m:r>
                      </m:sub>
                    </m:sSub>
                  </m:oMath>
                </a14:m>
                <a:r>
                  <a:rPr lang="zh-CN" altLang="en-US" dirty="0">
                    <a:solidFill>
                      <a:srgbClr val="002060"/>
                    </a:solidFill>
                    <a:latin typeface="Arial" panose="020B0604020202020204" pitchFamily="34" charset="0"/>
                  </a:rPr>
                  <a:t>和</a:t>
                </a:r>
                <a14:m>
                  <m:oMath xmlns:m="http://schemas.openxmlformats.org/officeDocument/2006/math">
                    <m:sSub>
                      <m:sSubPr>
                        <m:ctrlPr>
                          <a:rPr lang="en-US" altLang="zh-CN" i="1" dirty="0" smtClean="0">
                            <a:solidFill>
                              <a:srgbClr val="002060"/>
                            </a:solidFill>
                            <a:latin typeface="Cambria Math" panose="02040503050406030204" pitchFamily="18" charset="0"/>
                          </a:rPr>
                        </m:ctrlPr>
                      </m:sSubPr>
                      <m:e>
                        <m:r>
                          <a:rPr lang="en-US" altLang="zh-CN" b="0" i="1" dirty="0" smtClean="0">
                            <a:solidFill>
                              <a:srgbClr val="002060"/>
                            </a:solidFill>
                            <a:latin typeface="Cambria Math" panose="02040503050406030204" pitchFamily="18" charset="0"/>
                          </a:rPr>
                          <m:t>𝑌</m:t>
                        </m:r>
                      </m:e>
                      <m:sub>
                        <m:r>
                          <a:rPr lang="en-US" altLang="zh-CN" b="0" i="1" dirty="0" smtClean="0">
                            <a:solidFill>
                              <a:srgbClr val="002060"/>
                            </a:solidFill>
                            <a:latin typeface="Cambria Math" panose="02040503050406030204" pitchFamily="18" charset="0"/>
                          </a:rPr>
                          <m:t>𝑟</m:t>
                        </m:r>
                      </m:sub>
                    </m:sSub>
                  </m:oMath>
                </a14:m>
                <a:r>
                  <a:rPr lang="zh-CN" altLang="en-US" dirty="0">
                    <a:solidFill>
                      <a:srgbClr val="002060"/>
                    </a:solidFill>
                    <a:latin typeface="Arial" panose="020B0604020202020204" pitchFamily="34" charset="0"/>
                  </a:rPr>
                  <a:t>直接可以通过时间索引到，而参考横摆角计算公式为</a:t>
                </a:r>
              </a:p>
            </p:txBody>
          </p:sp>
        </mc:Choice>
        <mc:Fallback>
          <p:sp>
            <p:nvSpPr>
              <p:cNvPr id="6" name="内容占位符 33">
                <a:extLst>
                  <a:ext uri="{FF2B5EF4-FFF2-40B4-BE49-F238E27FC236}">
                    <a16:creationId xmlns:a16="http://schemas.microsoft.com/office/drawing/2014/main" id="{529E34F5-DE73-5E2A-3699-E9BB1827D443}"/>
                  </a:ext>
                </a:extLst>
              </p:cNvPr>
              <p:cNvSpPr txBox="1">
                <a:spLocks noRot="1" noChangeAspect="1" noMove="1" noResize="1" noEditPoints="1" noAdjustHandles="1" noChangeArrowheads="1" noChangeShapeType="1" noTextEdit="1"/>
              </p:cNvSpPr>
              <p:nvPr/>
            </p:nvSpPr>
            <p:spPr>
              <a:xfrm>
                <a:off x="656354" y="4059587"/>
                <a:ext cx="10879292" cy="494929"/>
              </a:xfrm>
              <a:prstGeom prst="rect">
                <a:avLst/>
              </a:prstGeom>
              <a:blipFill>
                <a:blip r:embed="rId6"/>
                <a:stretch>
                  <a:fillRect l="-392" b="-1234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539D54A3-5BBA-2262-9B0A-045F36D16696}"/>
              </a:ext>
            </a:extLst>
          </p:cNvPr>
          <p:cNvPicPr>
            <a:picLocks noChangeAspect="1"/>
          </p:cNvPicPr>
          <p:nvPr/>
        </p:nvPicPr>
        <p:blipFill>
          <a:blip r:embed="rId7"/>
          <a:stretch>
            <a:fillRect/>
          </a:stretch>
        </p:blipFill>
        <p:spPr>
          <a:xfrm>
            <a:off x="3547783" y="4963502"/>
            <a:ext cx="3991532" cy="752580"/>
          </a:xfrm>
          <a:prstGeom prst="rect">
            <a:avLst/>
          </a:prstGeom>
        </p:spPr>
      </p:pic>
    </p:spTree>
    <p:extLst>
      <p:ext uri="{BB962C8B-B14F-4D97-AF65-F5344CB8AC3E}">
        <p14:creationId xmlns:p14="http://schemas.microsoft.com/office/powerpoint/2010/main" val="341340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6E0DD-D516-B243-F4F1-43CEF164017F}"/>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D6F8801A-5BAA-6923-3C46-81CBBB10D9BC}"/>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D8491E06-F5B6-8127-2791-4B4E5C77610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B53F5058-E155-02F7-4104-6AD9DCB94776}"/>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E0B00867-A47E-3396-CB6B-7545D2006D11}"/>
              </a:ext>
            </a:extLst>
          </p:cNvPr>
          <p:cNvSpPr txBox="1"/>
          <p:nvPr/>
        </p:nvSpPr>
        <p:spPr>
          <a:xfrm>
            <a:off x="5837954"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参考车速计算公式为</a:t>
            </a:r>
          </a:p>
        </p:txBody>
      </p:sp>
      <p:pic>
        <p:nvPicPr>
          <p:cNvPr id="7" name="图片 6">
            <a:extLst>
              <a:ext uri="{FF2B5EF4-FFF2-40B4-BE49-F238E27FC236}">
                <a16:creationId xmlns:a16="http://schemas.microsoft.com/office/drawing/2014/main" id="{73D72CF0-748E-D053-1758-2E87DA5C14B2}"/>
              </a:ext>
            </a:extLst>
          </p:cNvPr>
          <p:cNvPicPr>
            <a:picLocks noChangeAspect="1"/>
          </p:cNvPicPr>
          <p:nvPr/>
        </p:nvPicPr>
        <p:blipFill>
          <a:blip r:embed="rId5"/>
          <a:stretch>
            <a:fillRect/>
          </a:stretch>
        </p:blipFill>
        <p:spPr>
          <a:xfrm>
            <a:off x="6257545" y="2237708"/>
            <a:ext cx="5449060" cy="895475"/>
          </a:xfrm>
          <a:prstGeom prst="rect">
            <a:avLst/>
          </a:prstGeom>
        </p:spPr>
      </p:pic>
      <p:sp>
        <p:nvSpPr>
          <p:cNvPr id="9" name="内容占位符 33">
            <a:extLst>
              <a:ext uri="{FF2B5EF4-FFF2-40B4-BE49-F238E27FC236}">
                <a16:creationId xmlns:a16="http://schemas.microsoft.com/office/drawing/2014/main" id="{DAF1B5EE-1942-3BCE-53E4-B3BAA1E94D0D}"/>
              </a:ext>
            </a:extLst>
          </p:cNvPr>
          <p:cNvSpPr txBox="1"/>
          <p:nvPr/>
        </p:nvSpPr>
        <p:spPr>
          <a:xfrm>
            <a:off x="5837954" y="3276844"/>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参考加速度进一步在车速基础上继续微分</a:t>
            </a:r>
          </a:p>
        </p:txBody>
      </p:sp>
      <p:pic>
        <p:nvPicPr>
          <p:cNvPr id="11" name="图片 10">
            <a:extLst>
              <a:ext uri="{FF2B5EF4-FFF2-40B4-BE49-F238E27FC236}">
                <a16:creationId xmlns:a16="http://schemas.microsoft.com/office/drawing/2014/main" id="{D6BF1FD0-69CC-5524-AD72-41B4485BA81E}"/>
              </a:ext>
            </a:extLst>
          </p:cNvPr>
          <p:cNvPicPr>
            <a:picLocks noChangeAspect="1"/>
          </p:cNvPicPr>
          <p:nvPr/>
        </p:nvPicPr>
        <p:blipFill>
          <a:blip r:embed="rId6"/>
          <a:stretch>
            <a:fillRect/>
          </a:stretch>
        </p:blipFill>
        <p:spPr>
          <a:xfrm>
            <a:off x="6257545" y="3915434"/>
            <a:ext cx="3324689" cy="809738"/>
          </a:xfrm>
          <a:prstGeom prst="rect">
            <a:avLst/>
          </a:prstGeom>
        </p:spPr>
      </p:pic>
      <p:sp>
        <p:nvSpPr>
          <p:cNvPr id="14" name="内容占位符 33">
            <a:extLst>
              <a:ext uri="{FF2B5EF4-FFF2-40B4-BE49-F238E27FC236}">
                <a16:creationId xmlns:a16="http://schemas.microsoft.com/office/drawing/2014/main" id="{E216B80A-84F3-0803-FF3C-F677A9AF427A}"/>
              </a:ext>
            </a:extLst>
          </p:cNvPr>
          <p:cNvSpPr txBox="1"/>
          <p:nvPr/>
        </p:nvSpPr>
        <p:spPr>
          <a:xfrm>
            <a:off x="5837954" y="4868833"/>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参考前轮转角通过运动学模型第三个方程得到</a:t>
            </a:r>
          </a:p>
        </p:txBody>
      </p:sp>
      <p:pic>
        <p:nvPicPr>
          <p:cNvPr id="16" name="图片 15">
            <a:extLst>
              <a:ext uri="{FF2B5EF4-FFF2-40B4-BE49-F238E27FC236}">
                <a16:creationId xmlns:a16="http://schemas.microsoft.com/office/drawing/2014/main" id="{2F3B3887-443E-9B0E-58B7-B71AAE3717C7}"/>
              </a:ext>
            </a:extLst>
          </p:cNvPr>
          <p:cNvPicPr>
            <a:picLocks noChangeAspect="1"/>
          </p:cNvPicPr>
          <p:nvPr/>
        </p:nvPicPr>
        <p:blipFill>
          <a:blip r:embed="rId7"/>
          <a:stretch>
            <a:fillRect/>
          </a:stretch>
        </p:blipFill>
        <p:spPr>
          <a:xfrm>
            <a:off x="6257545" y="5507423"/>
            <a:ext cx="2486372" cy="781159"/>
          </a:xfrm>
          <a:prstGeom prst="rect">
            <a:avLst/>
          </a:prstGeom>
        </p:spPr>
      </p:pic>
      <p:pic>
        <p:nvPicPr>
          <p:cNvPr id="17" name="图片 16">
            <a:extLst>
              <a:ext uri="{FF2B5EF4-FFF2-40B4-BE49-F238E27FC236}">
                <a16:creationId xmlns:a16="http://schemas.microsoft.com/office/drawing/2014/main" id="{B453195B-FEFC-AE2E-293D-8976B3138A37}"/>
              </a:ext>
            </a:extLst>
          </p:cNvPr>
          <p:cNvPicPr>
            <a:picLocks noChangeAspect="1"/>
          </p:cNvPicPr>
          <p:nvPr/>
        </p:nvPicPr>
        <p:blipFill>
          <a:blip r:embed="rId8"/>
          <a:srcRect r="1590"/>
          <a:stretch/>
        </p:blipFill>
        <p:spPr>
          <a:xfrm>
            <a:off x="457155" y="1653315"/>
            <a:ext cx="5306165" cy="2095792"/>
          </a:xfrm>
          <a:prstGeom prst="rect">
            <a:avLst/>
          </a:prstGeom>
        </p:spPr>
      </p:pic>
      <p:pic>
        <p:nvPicPr>
          <p:cNvPr id="19" name="图片 18">
            <a:extLst>
              <a:ext uri="{FF2B5EF4-FFF2-40B4-BE49-F238E27FC236}">
                <a16:creationId xmlns:a16="http://schemas.microsoft.com/office/drawing/2014/main" id="{F51E0431-5360-B603-A114-E2B7E7965824}"/>
              </a:ext>
            </a:extLst>
          </p:cNvPr>
          <p:cNvPicPr>
            <a:picLocks noChangeAspect="1"/>
          </p:cNvPicPr>
          <p:nvPr/>
        </p:nvPicPr>
        <p:blipFill>
          <a:blip r:embed="rId9"/>
          <a:stretch>
            <a:fillRect/>
          </a:stretch>
        </p:blipFill>
        <p:spPr>
          <a:xfrm>
            <a:off x="457156" y="4005921"/>
            <a:ext cx="5306165" cy="1905266"/>
          </a:xfrm>
          <a:prstGeom prst="rect">
            <a:avLst/>
          </a:prstGeom>
        </p:spPr>
      </p:pic>
    </p:spTree>
    <p:extLst>
      <p:ext uri="{BB962C8B-B14F-4D97-AF65-F5344CB8AC3E}">
        <p14:creationId xmlns:p14="http://schemas.microsoft.com/office/powerpoint/2010/main" val="1023137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13">
            <a:extLst>
              <a:ext uri="{FF2B5EF4-FFF2-40B4-BE49-F238E27FC236}">
                <a16:creationId xmlns:a16="http://schemas.microsoft.com/office/drawing/2014/main" id="{6E4A9CD0-D056-4106-9203-2C13967A7903}"/>
              </a:ext>
            </a:extLst>
          </p:cNvPr>
          <p:cNvSpPr txBox="1">
            <a:spLocks noChangeArrowheads="1"/>
          </p:cNvSpPr>
          <p:nvPr/>
        </p:nvSpPr>
        <p:spPr bwMode="auto">
          <a:xfrm>
            <a:off x="3314378" y="1871230"/>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t>耦合控制典型方法</a:t>
            </a:r>
          </a:p>
        </p:txBody>
      </p:sp>
      <p:pic>
        <p:nvPicPr>
          <p:cNvPr id="3" name="图形 2">
            <a:extLst>
              <a:ext uri="{FF2B5EF4-FFF2-40B4-BE49-F238E27FC236}">
                <a16:creationId xmlns:a16="http://schemas.microsoft.com/office/drawing/2014/main" id="{B32FAA7B-A3C9-9391-0F99-04E91A7EA65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5DD57496-4D45-4D65-A342-109DD77E6B07}"/>
              </a:ext>
            </a:extLst>
          </p:cNvPr>
          <p:cNvSpPr txBox="1">
            <a:spLocks noChangeArrowheads="1"/>
          </p:cNvSpPr>
          <p:nvPr/>
        </p:nvSpPr>
        <p:spPr bwMode="auto">
          <a:xfrm>
            <a:off x="3314378" y="2924862"/>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示例模型介绍</a:t>
            </a:r>
          </a:p>
        </p:txBody>
      </p:sp>
      <p:sp>
        <p:nvSpPr>
          <p:cNvPr id="4" name="Text Box 13">
            <a:extLst>
              <a:ext uri="{FF2B5EF4-FFF2-40B4-BE49-F238E27FC236}">
                <a16:creationId xmlns:a16="http://schemas.microsoft.com/office/drawing/2014/main" id="{34FB3C67-B5A8-E9BF-0001-D48B2F53DA1C}"/>
              </a:ext>
            </a:extLst>
          </p:cNvPr>
          <p:cNvSpPr txBox="1">
            <a:spLocks noChangeArrowheads="1"/>
          </p:cNvSpPr>
          <p:nvPr/>
        </p:nvSpPr>
        <p:spPr bwMode="auto">
          <a:xfrm>
            <a:off x="3314378" y="3978494"/>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代码解析</a:t>
            </a:r>
          </a:p>
        </p:txBody>
      </p:sp>
      <p:sp>
        <p:nvSpPr>
          <p:cNvPr id="5" name="Text Box 13">
            <a:extLst>
              <a:ext uri="{FF2B5EF4-FFF2-40B4-BE49-F238E27FC236}">
                <a16:creationId xmlns:a16="http://schemas.microsoft.com/office/drawing/2014/main" id="{0B9EBCB8-74DD-8B01-2A8A-153FDEF7D93F}"/>
              </a:ext>
            </a:extLst>
          </p:cNvPr>
          <p:cNvSpPr txBox="1">
            <a:spLocks noChangeArrowheads="1"/>
          </p:cNvSpPr>
          <p:nvPr/>
        </p:nvSpPr>
        <p:spPr bwMode="auto">
          <a:xfrm>
            <a:off x="3314378" y="5032126"/>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课后实践</a:t>
            </a:r>
          </a:p>
        </p:txBody>
      </p:sp>
    </p:spTree>
    <p:extLst>
      <p:ext uri="{BB962C8B-B14F-4D97-AF65-F5344CB8AC3E}">
        <p14:creationId xmlns:p14="http://schemas.microsoft.com/office/powerpoint/2010/main" val="1935685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3DB89-5430-FC9F-92F1-CB652A00B24A}"/>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0B399F81-E639-E7CE-A78C-C30CE4BC1D6E}"/>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1FE1DF1-D1BE-DF2C-67A4-CA8028868EF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3A01803-C435-1E8A-99C6-32688A35E128}"/>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293AA10C-FC8D-9607-4454-277FC5340D34}"/>
              </a:ext>
            </a:extLst>
          </p:cNvPr>
          <p:cNvSpPr txBox="1"/>
          <p:nvPr/>
        </p:nvSpPr>
        <p:spPr>
          <a:xfrm>
            <a:off x="6282258" y="1599118"/>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将转向的车辆瞬时看作匀速圆周运动，因此有</a:t>
            </a:r>
          </a:p>
        </p:txBody>
      </p:sp>
      <p:pic>
        <p:nvPicPr>
          <p:cNvPr id="4" name="图片 3">
            <a:extLst>
              <a:ext uri="{FF2B5EF4-FFF2-40B4-BE49-F238E27FC236}">
                <a16:creationId xmlns:a16="http://schemas.microsoft.com/office/drawing/2014/main" id="{F0E80748-CEC6-3971-19D4-A08B7C11E318}"/>
              </a:ext>
            </a:extLst>
          </p:cNvPr>
          <p:cNvPicPr>
            <a:picLocks noChangeAspect="1"/>
          </p:cNvPicPr>
          <p:nvPr/>
        </p:nvPicPr>
        <p:blipFill>
          <a:blip r:embed="rId5"/>
          <a:stretch>
            <a:fillRect/>
          </a:stretch>
        </p:blipFill>
        <p:spPr>
          <a:xfrm>
            <a:off x="6706735" y="2146063"/>
            <a:ext cx="1371791" cy="733527"/>
          </a:xfrm>
          <a:prstGeom prst="rect">
            <a:avLst/>
          </a:prstGeom>
        </p:spPr>
      </p:pic>
      <mc:AlternateContent xmlns:mc="http://schemas.openxmlformats.org/markup-compatibility/2006">
        <mc:Choice xmlns:a14="http://schemas.microsoft.com/office/drawing/2010/main" Requires="a14">
          <p:sp>
            <p:nvSpPr>
              <p:cNvPr id="6" name="内容占位符 33">
                <a:extLst>
                  <a:ext uri="{FF2B5EF4-FFF2-40B4-BE49-F238E27FC236}">
                    <a16:creationId xmlns:a16="http://schemas.microsoft.com/office/drawing/2014/main" id="{8B6FC5D0-3EB8-7531-194A-D579B6D343DF}"/>
                  </a:ext>
                </a:extLst>
              </p:cNvPr>
              <p:cNvSpPr txBox="1"/>
              <p:nvPr/>
            </p:nvSpPr>
            <p:spPr>
              <a:xfrm>
                <a:off x="6282258" y="2931606"/>
                <a:ext cx="5287617" cy="963286"/>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其中，</a:t>
                </a:r>
                <a14:m>
                  <m:oMath xmlns:m="http://schemas.openxmlformats.org/officeDocument/2006/math">
                    <m:r>
                      <a:rPr lang="zh-CN" altLang="en-US" i="1" smtClean="0">
                        <a:solidFill>
                          <a:srgbClr val="002060"/>
                        </a:solidFill>
                        <a:latin typeface="Cambria Math" panose="02040503050406030204" pitchFamily="18" charset="0"/>
                      </a:rPr>
                      <m:t>𝜌</m:t>
                    </m:r>
                  </m:oMath>
                </a14:m>
                <a:r>
                  <a:rPr lang="zh-CN" altLang="en-US" dirty="0">
                    <a:solidFill>
                      <a:srgbClr val="002060"/>
                    </a:solidFill>
                    <a:latin typeface="Arial" panose="020B0604020202020204" pitchFamily="34" charset="0"/>
                  </a:rPr>
                  <a:t>为瞬时圆周运动的半径，即轨迹的曲率半径，式子代入化简得到</a:t>
                </a:r>
              </a:p>
            </p:txBody>
          </p:sp>
        </mc:Choice>
        <mc:Fallback>
          <p:sp>
            <p:nvSpPr>
              <p:cNvPr id="6" name="内容占位符 33">
                <a:extLst>
                  <a:ext uri="{FF2B5EF4-FFF2-40B4-BE49-F238E27FC236}">
                    <a16:creationId xmlns:a16="http://schemas.microsoft.com/office/drawing/2014/main" id="{8B6FC5D0-3EB8-7531-194A-D579B6D343DF}"/>
                  </a:ext>
                </a:extLst>
              </p:cNvPr>
              <p:cNvSpPr txBox="1">
                <a:spLocks noRot="1" noChangeAspect="1" noMove="1" noResize="1" noEditPoints="1" noAdjustHandles="1" noChangeArrowheads="1" noChangeShapeType="1" noTextEdit="1"/>
              </p:cNvSpPr>
              <p:nvPr/>
            </p:nvSpPr>
            <p:spPr>
              <a:xfrm>
                <a:off x="6282258" y="2931606"/>
                <a:ext cx="5287617" cy="963286"/>
              </a:xfrm>
              <a:prstGeom prst="rect">
                <a:avLst/>
              </a:prstGeom>
              <a:blipFill>
                <a:blip r:embed="rId6"/>
                <a:stretch>
                  <a:fillRect l="-80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3C0F832E-9630-A53A-2E63-5B98C457586F}"/>
              </a:ext>
            </a:extLst>
          </p:cNvPr>
          <p:cNvPicPr>
            <a:picLocks noChangeAspect="1"/>
          </p:cNvPicPr>
          <p:nvPr/>
        </p:nvPicPr>
        <p:blipFill>
          <a:blip r:embed="rId7"/>
          <a:stretch>
            <a:fillRect/>
          </a:stretch>
        </p:blipFill>
        <p:spPr>
          <a:xfrm>
            <a:off x="6706735" y="3946908"/>
            <a:ext cx="3667637" cy="781159"/>
          </a:xfrm>
          <a:prstGeom prst="rect">
            <a:avLst/>
          </a:prstGeom>
        </p:spPr>
      </p:pic>
      <mc:AlternateContent xmlns:mc="http://schemas.openxmlformats.org/markup-compatibility/2006">
        <mc:Choice xmlns:a14="http://schemas.microsoft.com/office/drawing/2010/main" Requires="a14">
          <p:sp>
            <p:nvSpPr>
              <p:cNvPr id="10" name="内容占位符 33">
                <a:extLst>
                  <a:ext uri="{FF2B5EF4-FFF2-40B4-BE49-F238E27FC236}">
                    <a16:creationId xmlns:a16="http://schemas.microsoft.com/office/drawing/2014/main" id="{CD9912F9-A727-5118-3056-A8314CD395D2}"/>
                  </a:ext>
                </a:extLst>
              </p:cNvPr>
              <p:cNvSpPr txBox="1"/>
              <p:nvPr/>
            </p:nvSpPr>
            <p:spPr>
              <a:xfrm>
                <a:off x="6282258" y="4780083"/>
                <a:ext cx="10879292"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其中，</a:t>
                </a:r>
                <a14:m>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𝑊</m:t>
                        </m:r>
                      </m:e>
                      <m:sub>
                        <m:r>
                          <a:rPr lang="en-US" altLang="zh-CN" b="0" i="1" smtClean="0">
                            <a:solidFill>
                              <a:srgbClr val="002060"/>
                            </a:solidFill>
                            <a:latin typeface="Cambria Math" panose="02040503050406030204" pitchFamily="18" charset="0"/>
                          </a:rPr>
                          <m:t>𝑞</m:t>
                        </m:r>
                      </m:sub>
                    </m:sSub>
                  </m:oMath>
                </a14:m>
                <a:r>
                  <a:rPr lang="zh-CN" altLang="en-US" dirty="0">
                    <a:solidFill>
                      <a:srgbClr val="002060"/>
                    </a:solidFill>
                    <a:latin typeface="Arial" panose="020B0604020202020204" pitchFamily="34" charset="0"/>
                  </a:rPr>
                  <a:t>为轨迹的曲率，表达式为</a:t>
                </a:r>
              </a:p>
            </p:txBody>
          </p:sp>
        </mc:Choice>
        <mc:Fallback>
          <p:sp>
            <p:nvSpPr>
              <p:cNvPr id="10" name="内容占位符 33">
                <a:extLst>
                  <a:ext uri="{FF2B5EF4-FFF2-40B4-BE49-F238E27FC236}">
                    <a16:creationId xmlns:a16="http://schemas.microsoft.com/office/drawing/2014/main" id="{CD9912F9-A727-5118-3056-A8314CD395D2}"/>
                  </a:ext>
                </a:extLst>
              </p:cNvPr>
              <p:cNvSpPr txBox="1">
                <a:spLocks noRot="1" noChangeAspect="1" noMove="1" noResize="1" noEditPoints="1" noAdjustHandles="1" noChangeArrowheads="1" noChangeShapeType="1" noTextEdit="1"/>
              </p:cNvSpPr>
              <p:nvPr/>
            </p:nvSpPr>
            <p:spPr>
              <a:xfrm>
                <a:off x="6282258" y="4780083"/>
                <a:ext cx="10879292" cy="494929"/>
              </a:xfrm>
              <a:prstGeom prst="rect">
                <a:avLst/>
              </a:prstGeom>
              <a:blipFill>
                <a:blip r:embed="rId8"/>
                <a:stretch>
                  <a:fillRect l="-392" b="-16049"/>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EA6C1138-3280-E4A4-04F3-29698848AE40}"/>
              </a:ext>
            </a:extLst>
          </p:cNvPr>
          <p:cNvPicPr>
            <a:picLocks noChangeAspect="1"/>
          </p:cNvPicPr>
          <p:nvPr/>
        </p:nvPicPr>
        <p:blipFill>
          <a:blip r:embed="rId9"/>
          <a:stretch>
            <a:fillRect/>
          </a:stretch>
        </p:blipFill>
        <p:spPr>
          <a:xfrm>
            <a:off x="6706735" y="5327027"/>
            <a:ext cx="3277057" cy="1019317"/>
          </a:xfrm>
          <a:prstGeom prst="rect">
            <a:avLst/>
          </a:prstGeom>
        </p:spPr>
      </p:pic>
      <p:pic>
        <p:nvPicPr>
          <p:cNvPr id="13" name="图片 12">
            <a:extLst>
              <a:ext uri="{FF2B5EF4-FFF2-40B4-BE49-F238E27FC236}">
                <a16:creationId xmlns:a16="http://schemas.microsoft.com/office/drawing/2014/main" id="{7BE05C16-E24E-C7D3-3592-93B487613191}"/>
              </a:ext>
            </a:extLst>
          </p:cNvPr>
          <p:cNvPicPr>
            <a:picLocks noChangeAspect="1"/>
          </p:cNvPicPr>
          <p:nvPr/>
        </p:nvPicPr>
        <p:blipFill>
          <a:blip r:embed="rId10"/>
          <a:stretch>
            <a:fillRect/>
          </a:stretch>
        </p:blipFill>
        <p:spPr>
          <a:xfrm>
            <a:off x="504400" y="1703893"/>
            <a:ext cx="5334744" cy="2152950"/>
          </a:xfrm>
          <a:prstGeom prst="rect">
            <a:avLst/>
          </a:prstGeom>
        </p:spPr>
      </p:pic>
      <p:pic>
        <p:nvPicPr>
          <p:cNvPr id="15" name="图片 14">
            <a:extLst>
              <a:ext uri="{FF2B5EF4-FFF2-40B4-BE49-F238E27FC236}">
                <a16:creationId xmlns:a16="http://schemas.microsoft.com/office/drawing/2014/main" id="{670CF9BE-71A8-F9F0-07CD-143ABEE9CB9D}"/>
              </a:ext>
            </a:extLst>
          </p:cNvPr>
          <p:cNvPicPr>
            <a:picLocks noChangeAspect="1"/>
          </p:cNvPicPr>
          <p:nvPr/>
        </p:nvPicPr>
        <p:blipFill>
          <a:blip r:embed="rId11"/>
          <a:srcRect r="1582"/>
          <a:stretch/>
        </p:blipFill>
        <p:spPr>
          <a:xfrm>
            <a:off x="504401" y="3861315"/>
            <a:ext cx="5334744" cy="1305107"/>
          </a:xfrm>
          <a:prstGeom prst="rect">
            <a:avLst/>
          </a:prstGeom>
        </p:spPr>
      </p:pic>
      <p:pic>
        <p:nvPicPr>
          <p:cNvPr id="17" name="图片 16">
            <a:extLst>
              <a:ext uri="{FF2B5EF4-FFF2-40B4-BE49-F238E27FC236}">
                <a16:creationId xmlns:a16="http://schemas.microsoft.com/office/drawing/2014/main" id="{B7260248-61FC-2ED6-97C8-C8FD226EB796}"/>
              </a:ext>
            </a:extLst>
          </p:cNvPr>
          <p:cNvPicPr>
            <a:picLocks noChangeAspect="1"/>
          </p:cNvPicPr>
          <p:nvPr/>
        </p:nvPicPr>
        <p:blipFill>
          <a:blip r:embed="rId12"/>
          <a:srcRect r="1235"/>
          <a:stretch/>
        </p:blipFill>
        <p:spPr>
          <a:xfrm>
            <a:off x="504401" y="5160712"/>
            <a:ext cx="5334744" cy="1333686"/>
          </a:xfrm>
          <a:prstGeom prst="rect">
            <a:avLst/>
          </a:prstGeom>
        </p:spPr>
      </p:pic>
    </p:spTree>
    <p:extLst>
      <p:ext uri="{BB962C8B-B14F-4D97-AF65-F5344CB8AC3E}">
        <p14:creationId xmlns:p14="http://schemas.microsoft.com/office/powerpoint/2010/main" val="2360203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8E54-F280-B451-78B4-617A42DFE684}"/>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D51A27DD-3C9C-2CE9-419F-9E512F1C9FC2}"/>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739E877A-EBF9-49FB-25AD-666F7173FA8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037B6C07-1444-CC1E-B105-C8B2BE95E09F}"/>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mc:AlternateContent xmlns:mc="http://schemas.openxmlformats.org/markup-compatibility/2006">
        <mc:Choice xmlns:a14="http://schemas.microsoft.com/office/drawing/2010/main" Requires="a14">
          <p:sp>
            <p:nvSpPr>
              <p:cNvPr id="5" name="内容占位符 33">
                <a:extLst>
                  <a:ext uri="{FF2B5EF4-FFF2-40B4-BE49-F238E27FC236}">
                    <a16:creationId xmlns:a16="http://schemas.microsoft.com/office/drawing/2014/main" id="{716424AB-AD78-7D41-83CD-7718B3A4885E}"/>
                  </a:ext>
                </a:extLst>
              </p:cNvPr>
              <p:cNvSpPr txBox="1"/>
              <p:nvPr/>
            </p:nvSpPr>
            <p:spPr>
              <a:xfrm>
                <a:off x="6278359" y="1599118"/>
                <a:ext cx="5449060" cy="1263713"/>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为保证控制跟踪准确，只需要</a:t>
                </a:r>
                <a14:m>
                  <m:oMath xmlns:m="http://schemas.openxmlformats.org/officeDocument/2006/math">
                    <m:r>
                      <a:rPr lang="en-US" altLang="zh-CN" b="0" i="1" smtClean="0">
                        <a:solidFill>
                          <a:srgbClr val="002060"/>
                        </a:solidFill>
                        <a:latin typeface="Cambria Math" panose="02040503050406030204" pitchFamily="18" charset="0"/>
                      </a:rPr>
                      <m:t>𝑋</m:t>
                    </m:r>
                    <m:r>
                      <a:rPr lang="en-US" altLang="zh-CN" b="0" i="1" smtClean="0">
                        <a:solidFill>
                          <a:srgbClr val="002060"/>
                        </a:solidFill>
                        <a:latin typeface="Cambria Math" panose="02040503050406030204" pitchFamily="18" charset="0"/>
                      </a:rPr>
                      <m:t>−</m:t>
                    </m:r>
                    <m:sSub>
                      <m:sSubPr>
                        <m:ctrlPr>
                          <a:rPr lang="en-US" altLang="zh-CN" b="0"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𝑋</m:t>
                        </m:r>
                      </m:e>
                      <m:sub>
                        <m:r>
                          <a:rPr lang="en-US" altLang="zh-CN" b="0" i="1" smtClean="0">
                            <a:solidFill>
                              <a:srgbClr val="002060"/>
                            </a:solidFill>
                            <a:latin typeface="Cambria Math" panose="02040503050406030204" pitchFamily="18" charset="0"/>
                          </a:rPr>
                          <m:t>𝑟</m:t>
                        </m:r>
                      </m:sub>
                    </m:sSub>
                    <m:r>
                      <a:rPr lang="en-US" altLang="zh-CN" b="0" i="1" smtClean="0">
                        <a:solidFill>
                          <a:srgbClr val="002060"/>
                        </a:solidFill>
                        <a:latin typeface="Cambria Math" panose="02040503050406030204" pitchFamily="18" charset="0"/>
                        <a:ea typeface="Cambria Math" panose="02040503050406030204" pitchFamily="18" charset="0"/>
                      </a:rPr>
                      <m:t>→0,</m:t>
                    </m:r>
                    <m:r>
                      <a:rPr lang="en-US" altLang="zh-CN" b="0" i="1" smtClean="0">
                        <a:solidFill>
                          <a:srgbClr val="002060"/>
                        </a:solidFill>
                        <a:latin typeface="Cambria Math" panose="02040503050406030204" pitchFamily="18" charset="0"/>
                        <a:ea typeface="Cambria Math" panose="02040503050406030204" pitchFamily="18" charset="0"/>
                      </a:rPr>
                      <m:t>𝑌</m:t>
                    </m:r>
                    <m:r>
                      <a:rPr lang="en-US" altLang="zh-CN" i="1">
                        <a:solidFill>
                          <a:srgbClr val="002060"/>
                        </a:solidFill>
                        <a:latin typeface="Cambria Math" panose="02040503050406030204" pitchFamily="18" charset="0"/>
                      </a:rPr>
                      <m:t>−</m:t>
                    </m:r>
                    <m:sSub>
                      <m:sSubPr>
                        <m:ctrlPr>
                          <a:rPr lang="en-US" altLang="zh-CN" i="1">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𝑌</m:t>
                        </m:r>
                      </m:e>
                      <m:sub>
                        <m:r>
                          <a:rPr lang="en-US" altLang="zh-CN" i="1">
                            <a:solidFill>
                              <a:srgbClr val="002060"/>
                            </a:solidFill>
                            <a:latin typeface="Cambria Math" panose="02040503050406030204" pitchFamily="18" charset="0"/>
                          </a:rPr>
                          <m:t>𝑟</m:t>
                        </m:r>
                      </m:sub>
                    </m:sSub>
                    <m:r>
                      <a:rPr lang="en-US" altLang="zh-CN" i="1">
                        <a:solidFill>
                          <a:srgbClr val="002060"/>
                        </a:solidFill>
                        <a:latin typeface="Cambria Math" panose="02040503050406030204" pitchFamily="18" charset="0"/>
                        <a:ea typeface="Cambria Math" panose="02040503050406030204" pitchFamily="18" charset="0"/>
                      </a:rPr>
                      <m:t>→0</m:t>
                    </m:r>
                  </m:oMath>
                </a14:m>
                <a:r>
                  <a:rPr lang="en-US" altLang="zh-CN" dirty="0">
                    <a:solidFill>
                      <a:srgbClr val="002060"/>
                    </a:solidFill>
                    <a:latin typeface="Arial" panose="020B0604020202020204" pitchFamily="34" charset="0"/>
                  </a:rPr>
                  <a:t>, </a:t>
                </a:r>
                <a14:m>
                  <m:oMath xmlns:m="http://schemas.openxmlformats.org/officeDocument/2006/math">
                    <m:r>
                      <m:rPr>
                        <m:sty m:val="p"/>
                      </m:rPr>
                      <a:rPr lang="en-US" altLang="zh-CN" b="0" i="0" smtClean="0">
                        <a:solidFill>
                          <a:srgbClr val="002060"/>
                        </a:solidFill>
                        <a:latin typeface="Cambria Math" panose="02040503050406030204" pitchFamily="18" charset="0"/>
                      </a:rPr>
                      <m:t>v</m:t>
                    </m:r>
                    <m:r>
                      <a:rPr lang="en-US" altLang="zh-CN" i="1">
                        <a:solidFill>
                          <a:srgbClr val="002060"/>
                        </a:solidFill>
                        <a:latin typeface="Cambria Math" panose="02040503050406030204" pitchFamily="18" charset="0"/>
                      </a:rPr>
                      <m:t>−</m:t>
                    </m:r>
                    <m:sSub>
                      <m:sSubPr>
                        <m:ctrlPr>
                          <a:rPr lang="en-US" altLang="zh-CN" i="1">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𝑣</m:t>
                        </m:r>
                      </m:e>
                      <m:sub>
                        <m:r>
                          <a:rPr lang="en-US" altLang="zh-CN" i="1">
                            <a:solidFill>
                              <a:srgbClr val="002060"/>
                            </a:solidFill>
                            <a:latin typeface="Cambria Math" panose="02040503050406030204" pitchFamily="18" charset="0"/>
                          </a:rPr>
                          <m:t>𝑟</m:t>
                        </m:r>
                      </m:sub>
                    </m:sSub>
                    <m:r>
                      <a:rPr lang="en-US" altLang="zh-CN" i="1">
                        <a:solidFill>
                          <a:srgbClr val="002060"/>
                        </a:solidFill>
                        <a:latin typeface="Cambria Math" panose="02040503050406030204" pitchFamily="18" charset="0"/>
                        <a:ea typeface="Cambria Math" panose="02040503050406030204" pitchFamily="18" charset="0"/>
                      </a:rPr>
                      <m:t>→0 </m:t>
                    </m:r>
                  </m:oMath>
                </a14:m>
                <a:r>
                  <a:rPr lang="zh-CN" altLang="en-US" dirty="0">
                    <a:solidFill>
                      <a:srgbClr val="002060"/>
                    </a:solidFill>
                    <a:latin typeface="Arial" panose="020B0604020202020204" pitchFamily="34" charset="0"/>
                  </a:rPr>
                  <a:t>故输出方程可以定义为</a:t>
                </a:r>
              </a:p>
            </p:txBody>
          </p:sp>
        </mc:Choice>
        <mc:Fallback>
          <p:sp>
            <p:nvSpPr>
              <p:cNvPr id="5" name="内容占位符 33">
                <a:extLst>
                  <a:ext uri="{FF2B5EF4-FFF2-40B4-BE49-F238E27FC236}">
                    <a16:creationId xmlns:a16="http://schemas.microsoft.com/office/drawing/2014/main" id="{716424AB-AD78-7D41-83CD-7718B3A4885E}"/>
                  </a:ext>
                </a:extLst>
              </p:cNvPr>
              <p:cNvSpPr txBox="1">
                <a:spLocks noRot="1" noChangeAspect="1" noMove="1" noResize="1" noEditPoints="1" noAdjustHandles="1" noChangeArrowheads="1" noChangeShapeType="1" noTextEdit="1"/>
              </p:cNvSpPr>
              <p:nvPr/>
            </p:nvSpPr>
            <p:spPr>
              <a:xfrm>
                <a:off x="6278359" y="1599118"/>
                <a:ext cx="5449060" cy="1263713"/>
              </a:xfrm>
              <a:prstGeom prst="rect">
                <a:avLst/>
              </a:prstGeom>
              <a:blipFill>
                <a:blip r:embed="rId5"/>
                <a:stretch>
                  <a:fillRect l="-783"/>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B7DC8935-E7F1-0B27-31EF-29F8F9FA8B8F}"/>
              </a:ext>
            </a:extLst>
          </p:cNvPr>
          <p:cNvPicPr>
            <a:picLocks noChangeAspect="1"/>
          </p:cNvPicPr>
          <p:nvPr/>
        </p:nvPicPr>
        <p:blipFill>
          <a:blip r:embed="rId6"/>
          <a:stretch>
            <a:fillRect/>
          </a:stretch>
        </p:blipFill>
        <p:spPr>
          <a:xfrm>
            <a:off x="542545" y="1599118"/>
            <a:ext cx="5449060" cy="4944165"/>
          </a:xfrm>
          <a:prstGeom prst="rect">
            <a:avLst/>
          </a:prstGeom>
        </p:spPr>
      </p:pic>
      <p:pic>
        <p:nvPicPr>
          <p:cNvPr id="9" name="图片 8">
            <a:extLst>
              <a:ext uri="{FF2B5EF4-FFF2-40B4-BE49-F238E27FC236}">
                <a16:creationId xmlns:a16="http://schemas.microsoft.com/office/drawing/2014/main" id="{BD238FEC-627F-04EB-DBC7-C5CB4E4C19DA}"/>
              </a:ext>
            </a:extLst>
          </p:cNvPr>
          <p:cNvPicPr>
            <a:picLocks noChangeAspect="1"/>
          </p:cNvPicPr>
          <p:nvPr/>
        </p:nvPicPr>
        <p:blipFill>
          <a:blip r:embed="rId7"/>
          <a:stretch>
            <a:fillRect/>
          </a:stretch>
        </p:blipFill>
        <p:spPr>
          <a:xfrm>
            <a:off x="7916579" y="3087863"/>
            <a:ext cx="2457793" cy="1076475"/>
          </a:xfrm>
          <a:prstGeom prst="rect">
            <a:avLst/>
          </a:prstGeom>
        </p:spPr>
      </p:pic>
      <p:sp>
        <p:nvSpPr>
          <p:cNvPr id="11" name="内容占位符 33">
            <a:extLst>
              <a:ext uri="{FF2B5EF4-FFF2-40B4-BE49-F238E27FC236}">
                <a16:creationId xmlns:a16="http://schemas.microsoft.com/office/drawing/2014/main" id="{16AD7A81-8EAC-19CC-B9D1-9FE1E58E519B}"/>
              </a:ext>
            </a:extLst>
          </p:cNvPr>
          <p:cNvSpPr txBox="1"/>
          <p:nvPr/>
        </p:nvSpPr>
        <p:spPr>
          <a:xfrm>
            <a:off x="6278359" y="4324019"/>
            <a:ext cx="4294391" cy="500066"/>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因此可以系统写成状态空间表达式</a:t>
            </a:r>
          </a:p>
        </p:txBody>
      </p:sp>
      <p:pic>
        <p:nvPicPr>
          <p:cNvPr id="16" name="图片 15">
            <a:extLst>
              <a:ext uri="{FF2B5EF4-FFF2-40B4-BE49-F238E27FC236}">
                <a16:creationId xmlns:a16="http://schemas.microsoft.com/office/drawing/2014/main" id="{A077ADF6-8DB3-D3D5-6F41-C1D18D4F56A1}"/>
              </a:ext>
            </a:extLst>
          </p:cNvPr>
          <p:cNvPicPr>
            <a:picLocks noChangeAspect="1"/>
          </p:cNvPicPr>
          <p:nvPr/>
        </p:nvPicPr>
        <p:blipFill>
          <a:blip r:embed="rId8"/>
          <a:stretch>
            <a:fillRect/>
          </a:stretch>
        </p:blipFill>
        <p:spPr>
          <a:xfrm>
            <a:off x="8164263" y="4982246"/>
            <a:ext cx="1962424" cy="885949"/>
          </a:xfrm>
          <a:prstGeom prst="rect">
            <a:avLst/>
          </a:prstGeom>
        </p:spPr>
      </p:pic>
    </p:spTree>
    <p:extLst>
      <p:ext uri="{BB962C8B-B14F-4D97-AF65-F5344CB8AC3E}">
        <p14:creationId xmlns:p14="http://schemas.microsoft.com/office/powerpoint/2010/main" val="2496510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F2603-10E0-A752-F86B-2DA29198C0E2}"/>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F5CF4B67-A69E-0854-6BFE-44E79C16B17E}"/>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C8997BA8-523C-DF6B-1D36-E0814741454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36C7B1F3-BC9E-E2F5-B8CC-A6F1C9C1EFFA}"/>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mc:AlternateContent xmlns:mc="http://schemas.openxmlformats.org/markup-compatibility/2006">
        <mc:Choice xmlns:a14="http://schemas.microsoft.com/office/drawing/2010/main" Requires="a14">
          <p:sp>
            <p:nvSpPr>
              <p:cNvPr id="5" name="内容占位符 33">
                <a:extLst>
                  <a:ext uri="{FF2B5EF4-FFF2-40B4-BE49-F238E27FC236}">
                    <a16:creationId xmlns:a16="http://schemas.microsoft.com/office/drawing/2014/main" id="{674E5B6C-FEF5-D490-B152-20CFF7C1674F}"/>
                  </a:ext>
                </a:extLst>
              </p:cNvPr>
              <p:cNvSpPr txBox="1"/>
              <p:nvPr/>
            </p:nvSpPr>
            <p:spPr>
              <a:xfrm>
                <a:off x="6238895" y="1599119"/>
                <a:ext cx="5449060" cy="102978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b="1" dirty="0">
                    <a:solidFill>
                      <a:srgbClr val="002060"/>
                    </a:solidFill>
                    <a:latin typeface="Arial" panose="020B0604020202020204" pitchFamily="34" charset="0"/>
                  </a:rPr>
                  <a:t>控制目标</a:t>
                </a:r>
                <a:r>
                  <a:rPr lang="zh-CN" altLang="en-US" dirty="0">
                    <a:solidFill>
                      <a:srgbClr val="002060"/>
                    </a:solidFill>
                    <a:latin typeface="Arial" panose="020B0604020202020204" pitchFamily="34" charset="0"/>
                  </a:rPr>
                  <a:t>：在整个控制过程中，被控量的误差</a:t>
                </a:r>
                <a14:m>
                  <m:oMath xmlns:m="http://schemas.openxmlformats.org/officeDocument/2006/math">
                    <m:acc>
                      <m:accPr>
                        <m:chr m:val="̃"/>
                        <m:ctrlPr>
                          <a:rPr lang="en-US" altLang="zh-CN" i="1" smtClean="0">
                            <a:solidFill>
                              <a:srgbClr val="002060"/>
                            </a:solidFill>
                            <a:latin typeface="Cambria Math" panose="02040503050406030204" pitchFamily="18" charset="0"/>
                          </a:rPr>
                        </m:ctrlPr>
                      </m:accPr>
                      <m:e>
                        <m:r>
                          <a:rPr lang="en-US" altLang="zh-CN" b="0" i="1" smtClean="0">
                            <a:solidFill>
                              <a:srgbClr val="002060"/>
                            </a:solidFill>
                            <a:latin typeface="Cambria Math" panose="02040503050406030204" pitchFamily="18" charset="0"/>
                          </a:rPr>
                          <m:t>𝑦</m:t>
                        </m:r>
                      </m:e>
                    </m:acc>
                  </m:oMath>
                </a14:m>
                <a:r>
                  <a:rPr lang="zh-CN" altLang="en-US" dirty="0">
                    <a:solidFill>
                      <a:srgbClr val="002060"/>
                    </a:solidFill>
                    <a:latin typeface="Arial" panose="020B0604020202020204" pitchFamily="34" charset="0"/>
                  </a:rPr>
                  <a:t>最小，输入也不宜过大</a:t>
                </a:r>
              </a:p>
            </p:txBody>
          </p:sp>
        </mc:Choice>
        <mc:Fallback>
          <p:sp>
            <p:nvSpPr>
              <p:cNvPr id="5" name="内容占位符 33">
                <a:extLst>
                  <a:ext uri="{FF2B5EF4-FFF2-40B4-BE49-F238E27FC236}">
                    <a16:creationId xmlns:a16="http://schemas.microsoft.com/office/drawing/2014/main" id="{674E5B6C-FEF5-D490-B152-20CFF7C1674F}"/>
                  </a:ext>
                </a:extLst>
              </p:cNvPr>
              <p:cNvSpPr txBox="1">
                <a:spLocks noRot="1" noChangeAspect="1" noMove="1" noResize="1" noEditPoints="1" noAdjustHandles="1" noChangeArrowheads="1" noChangeShapeType="1" noTextEdit="1"/>
              </p:cNvSpPr>
              <p:nvPr/>
            </p:nvSpPr>
            <p:spPr>
              <a:xfrm>
                <a:off x="6238895" y="1599119"/>
                <a:ext cx="5449060" cy="1029782"/>
              </a:xfrm>
              <a:prstGeom prst="rect">
                <a:avLst/>
              </a:prstGeom>
              <a:blipFill>
                <a:blip r:embed="rId5"/>
                <a:stretch>
                  <a:fillRect l="-671" r="-44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4C2896E-FCA3-E9C2-BF55-A99C64F400A8}"/>
              </a:ext>
            </a:extLst>
          </p:cNvPr>
          <p:cNvPicPr>
            <a:picLocks noChangeAspect="1"/>
          </p:cNvPicPr>
          <p:nvPr/>
        </p:nvPicPr>
        <p:blipFill>
          <a:blip r:embed="rId6"/>
          <a:stretch>
            <a:fillRect/>
          </a:stretch>
        </p:blipFill>
        <p:spPr>
          <a:xfrm>
            <a:off x="418675" y="1599118"/>
            <a:ext cx="5506218" cy="3972479"/>
          </a:xfrm>
          <a:prstGeom prst="rect">
            <a:avLst/>
          </a:prstGeom>
        </p:spPr>
      </p:pic>
      <p:pic>
        <p:nvPicPr>
          <p:cNvPr id="6" name="图片 5">
            <a:extLst>
              <a:ext uri="{FF2B5EF4-FFF2-40B4-BE49-F238E27FC236}">
                <a16:creationId xmlns:a16="http://schemas.microsoft.com/office/drawing/2014/main" id="{3632B3F0-8469-097A-C349-55644F71ACFD}"/>
              </a:ext>
            </a:extLst>
          </p:cNvPr>
          <p:cNvPicPr>
            <a:picLocks noChangeAspect="1"/>
          </p:cNvPicPr>
          <p:nvPr/>
        </p:nvPicPr>
        <p:blipFill>
          <a:blip r:embed="rId7"/>
          <a:stretch>
            <a:fillRect/>
          </a:stretch>
        </p:blipFill>
        <p:spPr>
          <a:xfrm>
            <a:off x="7167712" y="2697543"/>
            <a:ext cx="3591426" cy="828791"/>
          </a:xfrm>
          <a:prstGeom prst="rect">
            <a:avLst/>
          </a:prstGeom>
        </p:spPr>
      </p:pic>
      <p:sp>
        <p:nvSpPr>
          <p:cNvPr id="12" name="内容占位符 33">
            <a:extLst>
              <a:ext uri="{FF2B5EF4-FFF2-40B4-BE49-F238E27FC236}">
                <a16:creationId xmlns:a16="http://schemas.microsoft.com/office/drawing/2014/main" id="{99BD8B01-F341-8BFD-E7A1-FC2FFC2C3DB8}"/>
              </a:ext>
            </a:extLst>
          </p:cNvPr>
          <p:cNvSpPr txBox="1"/>
          <p:nvPr/>
        </p:nvSpPr>
        <p:spPr>
          <a:xfrm>
            <a:off x="6238895" y="3594976"/>
            <a:ext cx="5449060" cy="996981"/>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Q</a:t>
            </a:r>
            <a:r>
              <a:rPr lang="zh-CN" altLang="en-US" dirty="0">
                <a:solidFill>
                  <a:srgbClr val="002060"/>
                </a:solidFill>
                <a:latin typeface="Arial" panose="020B0604020202020204" pitchFamily="34" charset="0"/>
              </a:rPr>
              <a:t>为</a:t>
            </a:r>
            <a:r>
              <a:rPr lang="en-US" altLang="zh-CN" dirty="0">
                <a:solidFill>
                  <a:srgbClr val="002060"/>
                </a:solidFill>
                <a:latin typeface="Arial" panose="020B0604020202020204" pitchFamily="34" charset="0"/>
              </a:rPr>
              <a:t>3*3</a:t>
            </a:r>
            <a:r>
              <a:rPr lang="zh-CN" altLang="en-US" dirty="0">
                <a:solidFill>
                  <a:srgbClr val="002060"/>
                </a:solidFill>
                <a:latin typeface="Arial" panose="020B0604020202020204" pitchFamily="34" charset="0"/>
              </a:rPr>
              <a:t>的对称正定矩阵，其对角线位置值为被控量的权重，权重越大，对应控制误差越小</a:t>
            </a:r>
          </a:p>
        </p:txBody>
      </p:sp>
      <p:sp>
        <p:nvSpPr>
          <p:cNvPr id="13" name="内容占位符 33">
            <a:extLst>
              <a:ext uri="{FF2B5EF4-FFF2-40B4-BE49-F238E27FC236}">
                <a16:creationId xmlns:a16="http://schemas.microsoft.com/office/drawing/2014/main" id="{1E1E8725-E806-211A-2B61-569B54AA2B32}"/>
              </a:ext>
            </a:extLst>
          </p:cNvPr>
          <p:cNvSpPr txBox="1"/>
          <p:nvPr/>
        </p:nvSpPr>
        <p:spPr>
          <a:xfrm>
            <a:off x="6238895" y="4660598"/>
            <a:ext cx="5449060" cy="91099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en-US" altLang="zh-CN" dirty="0">
                <a:solidFill>
                  <a:srgbClr val="002060"/>
                </a:solidFill>
                <a:latin typeface="Arial" panose="020B0604020202020204" pitchFamily="34" charset="0"/>
              </a:rPr>
              <a:t>R</a:t>
            </a:r>
            <a:r>
              <a:rPr lang="zh-CN" altLang="en-US" dirty="0">
                <a:solidFill>
                  <a:srgbClr val="002060"/>
                </a:solidFill>
                <a:latin typeface="Arial" panose="020B0604020202020204" pitchFamily="34" charset="0"/>
              </a:rPr>
              <a:t>为</a:t>
            </a:r>
            <a:r>
              <a:rPr lang="en-US" altLang="zh-CN" dirty="0">
                <a:solidFill>
                  <a:srgbClr val="002060"/>
                </a:solidFill>
                <a:latin typeface="Arial" panose="020B0604020202020204" pitchFamily="34" charset="0"/>
              </a:rPr>
              <a:t>2*2</a:t>
            </a:r>
            <a:r>
              <a:rPr lang="zh-CN" altLang="en-US" dirty="0">
                <a:solidFill>
                  <a:srgbClr val="002060"/>
                </a:solidFill>
                <a:latin typeface="Arial" panose="020B0604020202020204" pitchFamily="34" charset="0"/>
              </a:rPr>
              <a:t>的对称正定矩阵，其对角线位置值为输入量的权重，权重越大，对应输入量越小</a:t>
            </a:r>
          </a:p>
        </p:txBody>
      </p:sp>
    </p:spTree>
    <p:extLst>
      <p:ext uri="{BB962C8B-B14F-4D97-AF65-F5344CB8AC3E}">
        <p14:creationId xmlns:p14="http://schemas.microsoft.com/office/powerpoint/2010/main" val="124649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C03E8-A987-022D-1932-DF25940A2DB9}"/>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8157F78D-6AF9-B3DF-4022-007A006D3342}"/>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0CAD311-5299-A093-3D8C-AFC8F26DDAB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FE341F4C-EACD-19F9-EE69-DCFBF0F50B7B}"/>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mc:AlternateContent xmlns:mc="http://schemas.openxmlformats.org/markup-compatibility/2006" xmlns:a14="http://schemas.microsoft.com/office/drawing/2010/main">
        <mc:Choice Requires="a14">
          <p:sp>
            <p:nvSpPr>
              <p:cNvPr id="5" name="内容占位符 33">
                <a:extLst>
                  <a:ext uri="{FF2B5EF4-FFF2-40B4-BE49-F238E27FC236}">
                    <a16:creationId xmlns:a16="http://schemas.microsoft.com/office/drawing/2014/main" id="{D5BF74CF-A9DE-4BCE-5D99-84195D57FA8D}"/>
                  </a:ext>
                </a:extLst>
              </p:cNvPr>
              <p:cNvSpPr txBox="1"/>
              <p:nvPr/>
            </p:nvSpPr>
            <p:spPr>
              <a:xfrm>
                <a:off x="780708" y="1599119"/>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同时将</a:t>
                </a:r>
                <a14:m>
                  <m:oMath xmlns:m="http://schemas.openxmlformats.org/officeDocument/2006/math">
                    <m:acc>
                      <m:accPr>
                        <m:chr m:val="̃"/>
                        <m:ctrlPr>
                          <a:rPr lang="zh-CN" altLang="en-US" i="1" smtClean="0">
                            <a:solidFill>
                              <a:srgbClr val="002060"/>
                            </a:solidFill>
                            <a:latin typeface="Cambria Math" panose="02040503050406030204" pitchFamily="18" charset="0"/>
                          </a:rPr>
                        </m:ctrlPr>
                      </m:accPr>
                      <m:e>
                        <m:r>
                          <a:rPr lang="en-US" altLang="zh-CN" b="0" i="1" smtClean="0">
                            <a:solidFill>
                              <a:srgbClr val="002060"/>
                            </a:solidFill>
                            <a:latin typeface="Cambria Math" panose="02040503050406030204" pitchFamily="18" charset="0"/>
                          </a:rPr>
                          <m:t>𝑌</m:t>
                        </m:r>
                      </m:e>
                    </m:acc>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𝐶</m:t>
                    </m:r>
                    <m:acc>
                      <m:accPr>
                        <m:chr m:val="̃"/>
                        <m:ctrlPr>
                          <a:rPr lang="en-US" altLang="zh-CN" b="0" i="1" smtClean="0">
                            <a:solidFill>
                              <a:srgbClr val="002060"/>
                            </a:solidFill>
                            <a:latin typeface="Cambria Math" panose="02040503050406030204" pitchFamily="18" charset="0"/>
                          </a:rPr>
                        </m:ctrlPr>
                      </m:accPr>
                      <m:e>
                        <m:r>
                          <a:rPr lang="en-US" altLang="zh-CN" b="0" i="1" smtClean="0">
                            <a:solidFill>
                              <a:srgbClr val="002060"/>
                            </a:solidFill>
                            <a:latin typeface="Cambria Math" panose="02040503050406030204" pitchFamily="18" charset="0"/>
                          </a:rPr>
                          <m:t>𝑋</m:t>
                        </m:r>
                      </m:e>
                    </m:acc>
                  </m:oMath>
                </a14:m>
                <a:r>
                  <a:rPr lang="zh-CN" altLang="en-US" dirty="0">
                    <a:solidFill>
                      <a:srgbClr val="002060"/>
                    </a:solidFill>
                    <a:latin typeface="Arial" panose="020B0604020202020204" pitchFamily="34" charset="0"/>
                  </a:rPr>
                  <a:t>代入后，增广后的目标函数为</a:t>
                </a:r>
              </a:p>
            </p:txBody>
          </p:sp>
        </mc:Choice>
        <mc:Fallback xmlns="">
          <p:sp>
            <p:nvSpPr>
              <p:cNvPr id="5" name="内容占位符 33">
                <a:extLst>
                  <a:ext uri="{FF2B5EF4-FFF2-40B4-BE49-F238E27FC236}">
                    <a16:creationId xmlns:a16="http://schemas.microsoft.com/office/drawing/2014/main" id="{D5BF74CF-A9DE-4BCE-5D99-84195D57FA8D}"/>
                  </a:ext>
                </a:extLst>
              </p:cNvPr>
              <p:cNvSpPr txBox="1">
                <a:spLocks noRot="1" noChangeAspect="1" noMove="1" noResize="1" noEditPoints="1" noAdjustHandles="1" noChangeArrowheads="1" noChangeShapeType="1" noTextEdit="1"/>
              </p:cNvSpPr>
              <p:nvPr/>
            </p:nvSpPr>
            <p:spPr>
              <a:xfrm>
                <a:off x="780708" y="1599119"/>
                <a:ext cx="10573091" cy="494928"/>
              </a:xfrm>
              <a:prstGeom prst="rect">
                <a:avLst/>
              </a:prstGeom>
              <a:blipFill>
                <a:blip r:embed="rId5"/>
                <a:stretch>
                  <a:fillRect l="-346" b="-12195"/>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06E42E3-C7BA-ED7B-83BC-0B4C25FCFD09}"/>
              </a:ext>
            </a:extLst>
          </p:cNvPr>
          <p:cNvPicPr>
            <a:picLocks noChangeAspect="1"/>
          </p:cNvPicPr>
          <p:nvPr/>
        </p:nvPicPr>
        <p:blipFill>
          <a:blip r:embed="rId6"/>
          <a:stretch>
            <a:fillRect/>
          </a:stretch>
        </p:blipFill>
        <p:spPr>
          <a:xfrm>
            <a:off x="3028950" y="2181393"/>
            <a:ext cx="5734850" cy="752580"/>
          </a:xfrm>
          <a:prstGeom prst="rect">
            <a:avLst/>
          </a:prstGeom>
        </p:spPr>
      </p:pic>
      <mc:AlternateContent xmlns:mc="http://schemas.openxmlformats.org/markup-compatibility/2006" xmlns:a14="http://schemas.microsoft.com/office/drawing/2010/main">
        <mc:Choice Requires="a14">
          <p:sp>
            <p:nvSpPr>
              <p:cNvPr id="9" name="内容占位符 33">
                <a:extLst>
                  <a:ext uri="{FF2B5EF4-FFF2-40B4-BE49-F238E27FC236}">
                    <a16:creationId xmlns:a16="http://schemas.microsoft.com/office/drawing/2014/main" id="{FDD050EF-6016-07DD-C7D8-9AABBD7B14B0}"/>
                  </a:ext>
                </a:extLst>
              </p:cNvPr>
              <p:cNvSpPr txBox="1"/>
              <p:nvPr/>
            </p:nvSpPr>
            <p:spPr>
              <a:xfrm>
                <a:off x="780707" y="3181536"/>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式中，</a:t>
                </a:r>
                <a14:m>
                  <m:oMath xmlns:m="http://schemas.openxmlformats.org/officeDocument/2006/math">
                    <m:r>
                      <a:rPr lang="zh-CN" altLang="en-US" i="1" smtClean="0">
                        <a:solidFill>
                          <a:srgbClr val="002060"/>
                        </a:solidFill>
                        <a:latin typeface="Cambria Math" panose="02040503050406030204" pitchFamily="18" charset="0"/>
                      </a:rPr>
                      <m:t>𝜆</m:t>
                    </m:r>
                  </m:oMath>
                </a14:m>
                <a:r>
                  <a:rPr lang="zh-CN" altLang="en-US" dirty="0">
                    <a:solidFill>
                      <a:srgbClr val="002060"/>
                    </a:solidFill>
                    <a:latin typeface="Arial" panose="020B0604020202020204" pitchFamily="34" charset="0"/>
                  </a:rPr>
                  <a:t>为引入的协状态，整理一下，令哈密尔顿函数为</a:t>
                </a:r>
              </a:p>
            </p:txBody>
          </p:sp>
        </mc:Choice>
        <mc:Fallback xmlns="">
          <p:sp>
            <p:nvSpPr>
              <p:cNvPr id="9" name="内容占位符 33">
                <a:extLst>
                  <a:ext uri="{FF2B5EF4-FFF2-40B4-BE49-F238E27FC236}">
                    <a16:creationId xmlns:a16="http://schemas.microsoft.com/office/drawing/2014/main" id="{FDD050EF-6016-07DD-C7D8-9AABBD7B14B0}"/>
                  </a:ext>
                </a:extLst>
              </p:cNvPr>
              <p:cNvSpPr txBox="1">
                <a:spLocks noRot="1" noChangeAspect="1" noMove="1" noResize="1" noEditPoints="1" noAdjustHandles="1" noChangeArrowheads="1" noChangeShapeType="1" noTextEdit="1"/>
              </p:cNvSpPr>
              <p:nvPr/>
            </p:nvSpPr>
            <p:spPr>
              <a:xfrm>
                <a:off x="780707" y="3181536"/>
                <a:ext cx="10573091" cy="494928"/>
              </a:xfrm>
              <a:prstGeom prst="rect">
                <a:avLst/>
              </a:prstGeom>
              <a:blipFill>
                <a:blip r:embed="rId7"/>
                <a:stretch>
                  <a:fillRect l="-346" b="-12346"/>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B662F3E7-F4B5-92A6-72E9-00B0E17FC7A5}"/>
              </a:ext>
            </a:extLst>
          </p:cNvPr>
          <p:cNvPicPr>
            <a:picLocks noChangeAspect="1"/>
          </p:cNvPicPr>
          <p:nvPr/>
        </p:nvPicPr>
        <p:blipFill>
          <a:blip r:embed="rId8"/>
          <a:stretch>
            <a:fillRect/>
          </a:stretch>
        </p:blipFill>
        <p:spPr>
          <a:xfrm>
            <a:off x="3442978" y="3785712"/>
            <a:ext cx="4429743" cy="638264"/>
          </a:xfrm>
          <a:prstGeom prst="rect">
            <a:avLst/>
          </a:prstGeom>
        </p:spPr>
      </p:pic>
      <p:sp>
        <p:nvSpPr>
          <p:cNvPr id="12" name="内容占位符 33">
            <a:extLst>
              <a:ext uri="{FF2B5EF4-FFF2-40B4-BE49-F238E27FC236}">
                <a16:creationId xmlns:a16="http://schemas.microsoft.com/office/drawing/2014/main" id="{486B5850-D155-937D-3EEA-E93246B19FE0}"/>
              </a:ext>
            </a:extLst>
          </p:cNvPr>
          <p:cNvSpPr txBox="1"/>
          <p:nvPr/>
        </p:nvSpPr>
        <p:spPr>
          <a:xfrm>
            <a:off x="780706" y="4533224"/>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则目标函数变成</a:t>
            </a:r>
          </a:p>
        </p:txBody>
      </p:sp>
      <p:pic>
        <p:nvPicPr>
          <p:cNvPr id="13" name="图片 12">
            <a:extLst>
              <a:ext uri="{FF2B5EF4-FFF2-40B4-BE49-F238E27FC236}">
                <a16:creationId xmlns:a16="http://schemas.microsoft.com/office/drawing/2014/main" id="{78650908-1825-D7C2-8224-6F31EB1CC7BE}"/>
              </a:ext>
            </a:extLst>
          </p:cNvPr>
          <p:cNvPicPr>
            <a:picLocks noChangeAspect="1"/>
          </p:cNvPicPr>
          <p:nvPr/>
        </p:nvPicPr>
        <p:blipFill>
          <a:blip r:embed="rId9"/>
          <a:stretch>
            <a:fillRect/>
          </a:stretch>
        </p:blipFill>
        <p:spPr>
          <a:xfrm>
            <a:off x="4133636" y="5243799"/>
            <a:ext cx="3048425" cy="733527"/>
          </a:xfrm>
          <a:prstGeom prst="rect">
            <a:avLst/>
          </a:prstGeom>
        </p:spPr>
      </p:pic>
    </p:spTree>
    <p:extLst>
      <p:ext uri="{BB962C8B-B14F-4D97-AF65-F5344CB8AC3E}">
        <p14:creationId xmlns:p14="http://schemas.microsoft.com/office/powerpoint/2010/main" val="424356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8D97-A064-25B6-F156-4DC611338D22}"/>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F0A1EB2A-9815-9A47-5630-1B86F53FABC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7DDBB556-458E-3284-FCBF-EC2139BE31D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E8677CAB-32E5-F476-3EEF-CE795619BF68}"/>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CB808F1A-F722-0F42-7E5B-CEA94BA845B1}"/>
              </a:ext>
            </a:extLst>
          </p:cNvPr>
          <p:cNvSpPr txBox="1"/>
          <p:nvPr/>
        </p:nvSpPr>
        <p:spPr>
          <a:xfrm>
            <a:off x="780707" y="1599119"/>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利用变分法公式得到目标函数的变分为</a:t>
            </a:r>
          </a:p>
        </p:txBody>
      </p:sp>
      <p:pic>
        <p:nvPicPr>
          <p:cNvPr id="4" name="图片 3">
            <a:extLst>
              <a:ext uri="{FF2B5EF4-FFF2-40B4-BE49-F238E27FC236}">
                <a16:creationId xmlns:a16="http://schemas.microsoft.com/office/drawing/2014/main" id="{A6FCC89F-549C-B32E-B93E-80560D34D979}"/>
              </a:ext>
            </a:extLst>
          </p:cNvPr>
          <p:cNvPicPr>
            <a:picLocks noChangeAspect="1"/>
          </p:cNvPicPr>
          <p:nvPr/>
        </p:nvPicPr>
        <p:blipFill>
          <a:blip r:embed="rId5"/>
          <a:stretch>
            <a:fillRect/>
          </a:stretch>
        </p:blipFill>
        <p:spPr>
          <a:xfrm>
            <a:off x="2980867" y="2058232"/>
            <a:ext cx="6554115" cy="771633"/>
          </a:xfrm>
          <a:prstGeom prst="rect">
            <a:avLst/>
          </a:prstGeom>
        </p:spPr>
      </p:pic>
      <mc:AlternateContent xmlns:mc="http://schemas.openxmlformats.org/markup-compatibility/2006" xmlns:a14="http://schemas.microsoft.com/office/drawing/2010/main">
        <mc:Choice Requires="a14">
          <p:sp>
            <p:nvSpPr>
              <p:cNvPr id="6" name="内容占位符 33">
                <a:extLst>
                  <a:ext uri="{FF2B5EF4-FFF2-40B4-BE49-F238E27FC236}">
                    <a16:creationId xmlns:a16="http://schemas.microsoft.com/office/drawing/2014/main" id="{B39D7EED-7C02-E9F6-3FB3-6237E72AFE87}"/>
                  </a:ext>
                </a:extLst>
              </p:cNvPr>
              <p:cNvSpPr txBox="1"/>
              <p:nvPr/>
            </p:nvSpPr>
            <p:spPr>
              <a:xfrm>
                <a:off x="780707" y="2794050"/>
                <a:ext cx="10573091" cy="101898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为以示区别，其中</a:t>
                </a:r>
                <a14:m>
                  <m:oMath xmlns:m="http://schemas.openxmlformats.org/officeDocument/2006/math">
                    <m:r>
                      <m:rPr>
                        <m:sty m:val="p"/>
                      </m:rPr>
                      <a:rPr lang="el-GR" altLang="zh-CN" i="1" smtClean="0">
                        <a:solidFill>
                          <a:srgbClr val="002060"/>
                        </a:solidFill>
                        <a:latin typeface="Cambria Math" panose="02040503050406030204" pitchFamily="18" charset="0"/>
                        <a:ea typeface="Cambria Math" panose="02040503050406030204" pitchFamily="18" charset="0"/>
                      </a:rPr>
                      <m:t>Δ</m:t>
                    </m:r>
                  </m:oMath>
                </a14:m>
                <a:r>
                  <a:rPr lang="zh-CN" altLang="en-US" dirty="0">
                    <a:solidFill>
                      <a:srgbClr val="002060"/>
                    </a:solidFill>
                    <a:latin typeface="Arial" panose="020B0604020202020204" pitchFamily="34" charset="0"/>
                  </a:rPr>
                  <a:t>为变分符号，当</a:t>
                </a:r>
                <a14:m>
                  <m:oMath xmlns:m="http://schemas.openxmlformats.org/officeDocument/2006/math">
                    <m:sSub>
                      <m:sSubPr>
                        <m:ctrlPr>
                          <a:rPr lang="en-US" altLang="zh-CN"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𝑡</m:t>
                        </m:r>
                      </m:e>
                      <m:sub>
                        <m:r>
                          <a:rPr lang="en-US" altLang="zh-CN" b="0" i="1" smtClean="0">
                            <a:solidFill>
                              <a:srgbClr val="002060"/>
                            </a:solidFill>
                            <a:latin typeface="Cambria Math" panose="02040503050406030204" pitchFamily="18" charset="0"/>
                          </a:rPr>
                          <m:t>𝑓</m:t>
                        </m:r>
                      </m:sub>
                    </m:sSub>
                    <m:r>
                      <a:rPr lang="en-US" altLang="zh-CN" i="1" smtClean="0">
                        <a:solidFill>
                          <a:srgbClr val="002060"/>
                        </a:solidFill>
                        <a:latin typeface="Cambria Math" panose="02040503050406030204" pitchFamily="18" charset="0"/>
                        <a:ea typeface="Cambria Math" panose="02040503050406030204" pitchFamily="18" charset="0"/>
                      </a:rPr>
                      <m:t>→∞</m:t>
                    </m:r>
                  </m:oMath>
                </a14:m>
                <a:r>
                  <a:rPr lang="zh-CN" altLang="en-US" dirty="0">
                    <a:solidFill>
                      <a:srgbClr val="002060"/>
                    </a:solidFill>
                    <a:latin typeface="Arial" panose="020B0604020202020204" pitchFamily="34" charset="0"/>
                  </a:rPr>
                  <a:t>时，最终状态需要稳定到目标值，因此</a:t>
                </a:r>
                <a14:m>
                  <m:oMath xmlns:m="http://schemas.openxmlformats.org/officeDocument/2006/math">
                    <m:r>
                      <a:rPr lang="zh-CN" altLang="en-US" i="1" smtClean="0">
                        <a:solidFill>
                          <a:srgbClr val="002060"/>
                        </a:solidFill>
                        <a:latin typeface="Cambria Math" panose="02040503050406030204" pitchFamily="18" charset="0"/>
                      </a:rPr>
                      <m:t>∆</m:t>
                    </m:r>
                    <m:acc>
                      <m:accPr>
                        <m:chr m:val="̃"/>
                        <m:ctrlPr>
                          <a:rPr lang="zh-CN" altLang="en-US" i="1" smtClean="0">
                            <a:solidFill>
                              <a:srgbClr val="002060"/>
                            </a:solidFill>
                            <a:latin typeface="Cambria Math" panose="02040503050406030204" pitchFamily="18" charset="0"/>
                          </a:rPr>
                        </m:ctrlPr>
                      </m:accPr>
                      <m:e>
                        <m:r>
                          <a:rPr lang="en-US" altLang="zh-CN" b="0" i="1" smtClean="0">
                            <a:solidFill>
                              <a:srgbClr val="002060"/>
                            </a:solidFill>
                            <a:latin typeface="Cambria Math" panose="02040503050406030204" pitchFamily="18" charset="0"/>
                          </a:rPr>
                          <m:t>𝑋</m:t>
                        </m:r>
                      </m:e>
                    </m:acc>
                    <m:d>
                      <m:dPr>
                        <m:ctrlPr>
                          <a:rPr lang="en-US" altLang="zh-CN" b="0" i="1" smtClean="0">
                            <a:solidFill>
                              <a:srgbClr val="002060"/>
                            </a:solidFill>
                            <a:latin typeface="Cambria Math" panose="02040503050406030204" pitchFamily="18" charset="0"/>
                          </a:rPr>
                        </m:ctrlPr>
                      </m:dPr>
                      <m:e>
                        <m:sSub>
                          <m:sSubPr>
                            <m:ctrlPr>
                              <a:rPr lang="en-US" altLang="zh-CN" b="0"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𝑡</m:t>
                            </m:r>
                          </m:e>
                          <m:sub>
                            <m:r>
                              <a:rPr lang="en-US" altLang="zh-CN" b="0" i="1" smtClean="0">
                                <a:solidFill>
                                  <a:srgbClr val="002060"/>
                                </a:solidFill>
                                <a:latin typeface="Cambria Math" panose="02040503050406030204" pitchFamily="18" charset="0"/>
                              </a:rPr>
                              <m:t>𝑓</m:t>
                            </m:r>
                          </m:sub>
                        </m:sSub>
                      </m:e>
                    </m:d>
                    <m:r>
                      <a:rPr lang="en-US" altLang="zh-CN" b="0" i="1" smtClean="0">
                        <a:solidFill>
                          <a:srgbClr val="002060"/>
                        </a:solidFill>
                        <a:latin typeface="Cambria Math" panose="02040503050406030204" pitchFamily="18" charset="0"/>
                      </a:rPr>
                      <m:t>=0</m:t>
                    </m:r>
                  </m:oMath>
                </a14:m>
                <a:r>
                  <a:rPr lang="zh-CN" altLang="en-US" dirty="0">
                    <a:solidFill>
                      <a:srgbClr val="002060"/>
                    </a:solidFill>
                    <a:latin typeface="Arial" panose="020B0604020202020204" pitchFamily="34" charset="0"/>
                  </a:rPr>
                  <a:t>截断方程自然满足。为满足极值时变分</a:t>
                </a:r>
                <a14:m>
                  <m:oMath xmlns:m="http://schemas.openxmlformats.org/officeDocument/2006/math">
                    <m:r>
                      <a:rPr lang="zh-CN" altLang="en-US" i="1" smtClean="0">
                        <a:solidFill>
                          <a:srgbClr val="002060"/>
                        </a:solidFill>
                        <a:latin typeface="Cambria Math" panose="02040503050406030204" pitchFamily="18" charset="0"/>
                      </a:rPr>
                      <m:t>∆</m:t>
                    </m:r>
                    <m:sSub>
                      <m:sSubPr>
                        <m:ctrlPr>
                          <a:rPr lang="en-US" altLang="zh-CN" i="1" smtClean="0">
                            <a:solidFill>
                              <a:srgbClr val="002060"/>
                            </a:solidFill>
                            <a:latin typeface="Cambria Math" panose="02040503050406030204" pitchFamily="18" charset="0"/>
                          </a:rPr>
                        </m:ctrlPr>
                      </m:sSubPr>
                      <m:e>
                        <m:r>
                          <a:rPr lang="en-US" altLang="zh-CN" b="0" i="1" smtClean="0">
                            <a:solidFill>
                              <a:srgbClr val="002060"/>
                            </a:solidFill>
                            <a:latin typeface="Cambria Math" panose="02040503050406030204" pitchFamily="18" charset="0"/>
                          </a:rPr>
                          <m:t>𝐽</m:t>
                        </m:r>
                      </m:e>
                      <m:sub>
                        <m:r>
                          <a:rPr lang="en-US" altLang="zh-CN" b="0" i="1" smtClean="0">
                            <a:solidFill>
                              <a:srgbClr val="002060"/>
                            </a:solidFill>
                            <a:latin typeface="Cambria Math" panose="02040503050406030204" pitchFamily="18" charset="0"/>
                          </a:rPr>
                          <m:t>𝑎</m:t>
                        </m:r>
                      </m:sub>
                    </m:sSub>
                    <m:r>
                      <a:rPr lang="en-US" altLang="zh-CN" b="0" i="1" smtClean="0">
                        <a:solidFill>
                          <a:srgbClr val="002060"/>
                        </a:solidFill>
                        <a:latin typeface="Cambria Math" panose="02040503050406030204" pitchFamily="18" charset="0"/>
                      </a:rPr>
                      <m:t>=0</m:t>
                    </m:r>
                  </m:oMath>
                </a14:m>
                <a:r>
                  <a:rPr lang="zh-CN" altLang="en-US" dirty="0">
                    <a:solidFill>
                      <a:srgbClr val="002060"/>
                    </a:solidFill>
                    <a:latin typeface="Arial" panose="020B0604020202020204" pitchFamily="34" charset="0"/>
                  </a:rPr>
                  <a:t>，则需要满足</a:t>
                </a:r>
              </a:p>
            </p:txBody>
          </p:sp>
        </mc:Choice>
        <mc:Fallback xmlns="">
          <p:sp>
            <p:nvSpPr>
              <p:cNvPr id="6" name="内容占位符 33">
                <a:extLst>
                  <a:ext uri="{FF2B5EF4-FFF2-40B4-BE49-F238E27FC236}">
                    <a16:creationId xmlns:a16="http://schemas.microsoft.com/office/drawing/2014/main" id="{B39D7EED-7C02-E9F6-3FB3-6237E72AFE87}"/>
                  </a:ext>
                </a:extLst>
              </p:cNvPr>
              <p:cNvSpPr txBox="1">
                <a:spLocks noRot="1" noChangeAspect="1" noMove="1" noResize="1" noEditPoints="1" noAdjustHandles="1" noChangeArrowheads="1" noChangeShapeType="1" noTextEdit="1"/>
              </p:cNvSpPr>
              <p:nvPr/>
            </p:nvSpPr>
            <p:spPr>
              <a:xfrm>
                <a:off x="780707" y="2794050"/>
                <a:ext cx="10573091" cy="1018989"/>
              </a:xfrm>
              <a:prstGeom prst="rect">
                <a:avLst/>
              </a:prstGeom>
              <a:blipFill>
                <a:blip r:embed="rId6"/>
                <a:stretch>
                  <a:fillRect l="-346" b="-599"/>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0DE8B29D-33DB-319A-B1BD-3EECC995221F}"/>
              </a:ext>
            </a:extLst>
          </p:cNvPr>
          <p:cNvPicPr>
            <a:picLocks noChangeAspect="1"/>
          </p:cNvPicPr>
          <p:nvPr/>
        </p:nvPicPr>
        <p:blipFill>
          <a:blip r:embed="rId7"/>
          <a:stretch>
            <a:fillRect/>
          </a:stretch>
        </p:blipFill>
        <p:spPr>
          <a:xfrm>
            <a:off x="4881370" y="3777224"/>
            <a:ext cx="2753109" cy="924054"/>
          </a:xfrm>
          <a:prstGeom prst="rect">
            <a:avLst/>
          </a:prstGeom>
        </p:spPr>
      </p:pic>
      <p:sp>
        <p:nvSpPr>
          <p:cNvPr id="10" name="内容占位符 33">
            <a:extLst>
              <a:ext uri="{FF2B5EF4-FFF2-40B4-BE49-F238E27FC236}">
                <a16:creationId xmlns:a16="http://schemas.microsoft.com/office/drawing/2014/main" id="{F068F08B-E043-9B69-1A03-6E4397A81198}"/>
              </a:ext>
            </a:extLst>
          </p:cNvPr>
          <p:cNvSpPr txBox="1"/>
          <p:nvPr/>
        </p:nvSpPr>
        <p:spPr>
          <a:xfrm>
            <a:off x="780707" y="4665463"/>
            <a:ext cx="10573091" cy="4949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代入后有，将状态方程一并放入有</a:t>
            </a:r>
          </a:p>
        </p:txBody>
      </p:sp>
      <p:pic>
        <p:nvPicPr>
          <p:cNvPr id="14" name="图片 13">
            <a:extLst>
              <a:ext uri="{FF2B5EF4-FFF2-40B4-BE49-F238E27FC236}">
                <a16:creationId xmlns:a16="http://schemas.microsoft.com/office/drawing/2014/main" id="{987A2218-BCA7-041C-20F1-F7A2964C4804}"/>
              </a:ext>
            </a:extLst>
          </p:cNvPr>
          <p:cNvPicPr>
            <a:picLocks noChangeAspect="1"/>
          </p:cNvPicPr>
          <p:nvPr/>
        </p:nvPicPr>
        <p:blipFill>
          <a:blip r:embed="rId8"/>
          <a:stretch>
            <a:fillRect/>
          </a:stretch>
        </p:blipFill>
        <p:spPr>
          <a:xfrm>
            <a:off x="4976633" y="5124578"/>
            <a:ext cx="2562583" cy="1228896"/>
          </a:xfrm>
          <a:prstGeom prst="rect">
            <a:avLst/>
          </a:prstGeom>
        </p:spPr>
      </p:pic>
    </p:spTree>
    <p:extLst>
      <p:ext uri="{BB962C8B-B14F-4D97-AF65-F5344CB8AC3E}">
        <p14:creationId xmlns:p14="http://schemas.microsoft.com/office/powerpoint/2010/main" val="3951363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21373-F11E-99B7-EA72-6CD169076486}"/>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76EBCED2-D1E9-3C1D-8B92-0DD391DA29BB}"/>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0E0E3575-3EC3-C0BA-69CC-722EF47E8D3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5314D1FC-7879-353D-6F59-DDA38E6CB5B6}"/>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p:sp>
        <p:nvSpPr>
          <p:cNvPr id="5" name="内容占位符 33">
            <a:extLst>
              <a:ext uri="{FF2B5EF4-FFF2-40B4-BE49-F238E27FC236}">
                <a16:creationId xmlns:a16="http://schemas.microsoft.com/office/drawing/2014/main" id="{51A5DD6C-090D-B535-DA31-0920D0D76414}"/>
              </a:ext>
            </a:extLst>
          </p:cNvPr>
          <p:cNvSpPr txBox="1"/>
          <p:nvPr/>
        </p:nvSpPr>
        <p:spPr>
          <a:xfrm>
            <a:off x="780704" y="1599119"/>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通过观察发现，这些方程，每个时刻都是线性的映射关系，因此设前置条件为</a:t>
            </a:r>
          </a:p>
        </p:txBody>
      </p:sp>
      <p:pic>
        <p:nvPicPr>
          <p:cNvPr id="7" name="图片 6">
            <a:extLst>
              <a:ext uri="{FF2B5EF4-FFF2-40B4-BE49-F238E27FC236}">
                <a16:creationId xmlns:a16="http://schemas.microsoft.com/office/drawing/2014/main" id="{A7511105-3134-C267-1B2B-115FD7D7AF13}"/>
              </a:ext>
            </a:extLst>
          </p:cNvPr>
          <p:cNvPicPr>
            <a:picLocks noChangeAspect="1"/>
          </p:cNvPicPr>
          <p:nvPr/>
        </p:nvPicPr>
        <p:blipFill>
          <a:blip r:embed="rId5"/>
          <a:stretch>
            <a:fillRect/>
          </a:stretch>
        </p:blipFill>
        <p:spPr>
          <a:xfrm>
            <a:off x="5324475" y="2297295"/>
            <a:ext cx="1257475" cy="543001"/>
          </a:xfrm>
          <a:prstGeom prst="rect">
            <a:avLst/>
          </a:prstGeom>
        </p:spPr>
      </p:pic>
      <p:sp>
        <p:nvSpPr>
          <p:cNvPr id="9" name="内容占位符 33">
            <a:extLst>
              <a:ext uri="{FF2B5EF4-FFF2-40B4-BE49-F238E27FC236}">
                <a16:creationId xmlns:a16="http://schemas.microsoft.com/office/drawing/2014/main" id="{2D1510F6-648B-421E-0087-B798FEE27E51}"/>
              </a:ext>
            </a:extLst>
          </p:cNvPr>
          <p:cNvSpPr txBox="1"/>
          <p:nvPr/>
        </p:nvSpPr>
        <p:spPr>
          <a:xfrm>
            <a:off x="780704" y="3043544"/>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代入前面三个方程进行整理得到</a:t>
            </a:r>
          </a:p>
        </p:txBody>
      </p:sp>
      <p:pic>
        <p:nvPicPr>
          <p:cNvPr id="11" name="图片 10">
            <a:extLst>
              <a:ext uri="{FF2B5EF4-FFF2-40B4-BE49-F238E27FC236}">
                <a16:creationId xmlns:a16="http://schemas.microsoft.com/office/drawing/2014/main" id="{0C7D4879-689D-E8A6-3CCB-54A275934A89}"/>
              </a:ext>
            </a:extLst>
          </p:cNvPr>
          <p:cNvPicPr>
            <a:picLocks noChangeAspect="1"/>
          </p:cNvPicPr>
          <p:nvPr/>
        </p:nvPicPr>
        <p:blipFill>
          <a:blip r:embed="rId6"/>
          <a:stretch>
            <a:fillRect/>
          </a:stretch>
        </p:blipFill>
        <p:spPr>
          <a:xfrm>
            <a:off x="3414445" y="3741720"/>
            <a:ext cx="5077534" cy="562053"/>
          </a:xfrm>
          <a:prstGeom prst="rect">
            <a:avLst/>
          </a:prstGeom>
        </p:spPr>
      </p:pic>
      <p:sp>
        <p:nvSpPr>
          <p:cNvPr id="12" name="内容占位符 33">
            <a:extLst>
              <a:ext uri="{FF2B5EF4-FFF2-40B4-BE49-F238E27FC236}">
                <a16:creationId xmlns:a16="http://schemas.microsoft.com/office/drawing/2014/main" id="{2E5CC663-FB3D-A4E9-982E-9EF7EB5EAC38}"/>
              </a:ext>
            </a:extLst>
          </p:cNvPr>
          <p:cNvSpPr txBox="1"/>
          <p:nvPr/>
        </p:nvSpPr>
        <p:spPr>
          <a:xfrm>
            <a:off x="780704" y="4507021"/>
            <a:ext cx="10573091"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加入上述前置条件后，整理的方程必须恒成立才能说明加入的条件是正确的，则有黎卡提微分方程为</a:t>
            </a:r>
          </a:p>
        </p:txBody>
      </p:sp>
      <p:pic>
        <p:nvPicPr>
          <p:cNvPr id="13" name="图片 12">
            <a:extLst>
              <a:ext uri="{FF2B5EF4-FFF2-40B4-BE49-F238E27FC236}">
                <a16:creationId xmlns:a16="http://schemas.microsoft.com/office/drawing/2014/main" id="{383A560D-A1C2-286D-2479-40E7B0C8E028}"/>
              </a:ext>
            </a:extLst>
          </p:cNvPr>
          <p:cNvPicPr>
            <a:picLocks noChangeAspect="1"/>
          </p:cNvPicPr>
          <p:nvPr/>
        </p:nvPicPr>
        <p:blipFill>
          <a:blip r:embed="rId7"/>
          <a:stretch>
            <a:fillRect/>
          </a:stretch>
        </p:blipFill>
        <p:spPr>
          <a:xfrm>
            <a:off x="3566867" y="5205198"/>
            <a:ext cx="4772691" cy="533474"/>
          </a:xfrm>
          <a:prstGeom prst="rect">
            <a:avLst/>
          </a:prstGeom>
        </p:spPr>
      </p:pic>
    </p:spTree>
    <p:extLst>
      <p:ext uri="{BB962C8B-B14F-4D97-AF65-F5344CB8AC3E}">
        <p14:creationId xmlns:p14="http://schemas.microsoft.com/office/powerpoint/2010/main" val="2234651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CFE86-B247-E35B-0C3A-F4A30E109187}"/>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F3862745-22E7-EF23-EDBA-CB8DD15FD62F}"/>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CC599DAF-ADB1-0C93-6AFA-1E2A0FC32ED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C9D06825-7622-88FF-91DD-4A6BF71DAD5C}"/>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en-US" altLang="zh-CN" sz="2400" cap="none" dirty="0"/>
              <a:t>LQR</a:t>
            </a:r>
            <a:r>
              <a:rPr lang="zh-CN" altLang="en-US" sz="2400" cap="none" dirty="0"/>
              <a:t>控制算法</a:t>
            </a:r>
          </a:p>
        </p:txBody>
      </p:sp>
      <mc:AlternateContent xmlns:mc="http://schemas.openxmlformats.org/markup-compatibility/2006" xmlns:a14="http://schemas.microsoft.com/office/drawing/2010/main">
        <mc:Choice Requires="a14">
          <p:sp>
            <p:nvSpPr>
              <p:cNvPr id="5" name="内容占位符 33">
                <a:extLst>
                  <a:ext uri="{FF2B5EF4-FFF2-40B4-BE49-F238E27FC236}">
                    <a16:creationId xmlns:a16="http://schemas.microsoft.com/office/drawing/2014/main" id="{BB241E94-BD2E-7D25-F58C-CA13E439ECBB}"/>
                  </a:ext>
                </a:extLst>
              </p:cNvPr>
              <p:cNvSpPr txBox="1"/>
              <p:nvPr/>
            </p:nvSpPr>
            <p:spPr>
              <a:xfrm>
                <a:off x="6366330" y="1599118"/>
                <a:ext cx="5506583" cy="1067881"/>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设</a:t>
                </a:r>
                <a14:m>
                  <m:oMath xmlns:m="http://schemas.openxmlformats.org/officeDocument/2006/math">
                    <m:r>
                      <a:rPr lang="en-US" altLang="zh-CN" b="0" i="1" smtClean="0">
                        <a:solidFill>
                          <a:srgbClr val="002060"/>
                        </a:solidFill>
                        <a:latin typeface="Cambria Math" panose="02040503050406030204" pitchFamily="18" charset="0"/>
                      </a:rPr>
                      <m:t>𝑃</m:t>
                    </m:r>
                  </m:oMath>
                </a14:m>
                <a:r>
                  <a:rPr lang="zh-CN" altLang="en-US" dirty="0">
                    <a:solidFill>
                      <a:srgbClr val="002060"/>
                    </a:solidFill>
                    <a:latin typeface="Arial" panose="020B0604020202020204" pitchFamily="34" charset="0"/>
                  </a:rPr>
                  <a:t>也是时不变的</a:t>
                </a:r>
                <a14:m>
                  <m:oMath xmlns:m="http://schemas.openxmlformats.org/officeDocument/2006/math">
                    <m:acc>
                      <m:accPr>
                        <m:chr m:val="̇"/>
                        <m:ctrlPr>
                          <a:rPr lang="zh-CN" altLang="en-US" i="1" smtClean="0">
                            <a:solidFill>
                              <a:srgbClr val="002060"/>
                            </a:solidFill>
                            <a:latin typeface="Cambria Math" panose="02040503050406030204" pitchFamily="18" charset="0"/>
                          </a:rPr>
                        </m:ctrlPr>
                      </m:accPr>
                      <m:e>
                        <m:r>
                          <a:rPr lang="en-US" altLang="zh-CN" b="0" i="1" smtClean="0">
                            <a:solidFill>
                              <a:srgbClr val="002060"/>
                            </a:solidFill>
                            <a:latin typeface="Cambria Math" panose="02040503050406030204" pitchFamily="18" charset="0"/>
                          </a:rPr>
                          <m:t>𝑃</m:t>
                        </m:r>
                      </m:e>
                    </m:acc>
                    <m:r>
                      <a:rPr lang="en-US" altLang="zh-CN" b="0" i="1" smtClean="0">
                        <a:solidFill>
                          <a:srgbClr val="002060"/>
                        </a:solidFill>
                        <a:latin typeface="Cambria Math" panose="02040503050406030204" pitchFamily="18" charset="0"/>
                      </a:rPr>
                      <m:t>=0</m:t>
                    </m:r>
                  </m:oMath>
                </a14:m>
                <a:r>
                  <a:rPr lang="zh-CN" altLang="en-US" dirty="0">
                    <a:solidFill>
                      <a:srgbClr val="002060"/>
                    </a:solidFill>
                    <a:latin typeface="Arial" panose="020B0604020202020204" pitchFamily="34" charset="0"/>
                  </a:rPr>
                  <a:t>，从而将黎卡提微分方程退化为代数方程</a:t>
                </a:r>
              </a:p>
            </p:txBody>
          </p:sp>
        </mc:Choice>
        <mc:Fallback xmlns="">
          <p:sp>
            <p:nvSpPr>
              <p:cNvPr id="5" name="内容占位符 33">
                <a:extLst>
                  <a:ext uri="{FF2B5EF4-FFF2-40B4-BE49-F238E27FC236}">
                    <a16:creationId xmlns:a16="http://schemas.microsoft.com/office/drawing/2014/main" id="{BB241E94-BD2E-7D25-F58C-CA13E439ECBB}"/>
                  </a:ext>
                </a:extLst>
              </p:cNvPr>
              <p:cNvSpPr txBox="1">
                <a:spLocks noRot="1" noChangeAspect="1" noMove="1" noResize="1" noEditPoints="1" noAdjustHandles="1" noChangeArrowheads="1" noChangeShapeType="1" noTextEdit="1"/>
              </p:cNvSpPr>
              <p:nvPr/>
            </p:nvSpPr>
            <p:spPr>
              <a:xfrm>
                <a:off x="6366330" y="1599118"/>
                <a:ext cx="5506583" cy="1067881"/>
              </a:xfrm>
              <a:prstGeom prst="rect">
                <a:avLst/>
              </a:prstGeom>
              <a:blipFill>
                <a:blip r:embed="rId5"/>
                <a:stretch>
                  <a:fillRect l="-6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85CC522-AB70-9407-6E28-3B92AA8690AD}"/>
              </a:ext>
            </a:extLst>
          </p:cNvPr>
          <p:cNvPicPr>
            <a:picLocks noChangeAspect="1"/>
          </p:cNvPicPr>
          <p:nvPr/>
        </p:nvPicPr>
        <p:blipFill>
          <a:blip r:embed="rId6"/>
          <a:stretch>
            <a:fillRect/>
          </a:stretch>
        </p:blipFill>
        <p:spPr>
          <a:xfrm>
            <a:off x="7332821" y="2727473"/>
            <a:ext cx="4258269" cy="552527"/>
          </a:xfrm>
          <a:prstGeom prst="rect">
            <a:avLst/>
          </a:prstGeom>
        </p:spPr>
      </p:pic>
      <p:sp>
        <p:nvSpPr>
          <p:cNvPr id="6" name="内容占位符 33">
            <a:extLst>
              <a:ext uri="{FF2B5EF4-FFF2-40B4-BE49-F238E27FC236}">
                <a16:creationId xmlns:a16="http://schemas.microsoft.com/office/drawing/2014/main" id="{010D94C1-670C-29E4-E16B-EC70E8192BB0}"/>
              </a:ext>
            </a:extLst>
          </p:cNvPr>
          <p:cNvSpPr txBox="1"/>
          <p:nvPr/>
        </p:nvSpPr>
        <p:spPr>
          <a:xfrm>
            <a:off x="6366330" y="3340474"/>
            <a:ext cx="5705475" cy="1067881"/>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在</a:t>
            </a:r>
            <a:r>
              <a:rPr lang="en-US" altLang="zh-CN" dirty="0">
                <a:solidFill>
                  <a:srgbClr val="002060"/>
                </a:solidFill>
                <a:latin typeface="Arial" panose="020B0604020202020204" pitchFamily="34" charset="0"/>
              </a:rPr>
              <a:t>MATLAB</a:t>
            </a:r>
            <a:r>
              <a:rPr lang="zh-CN" altLang="en-US" dirty="0">
                <a:solidFill>
                  <a:srgbClr val="002060"/>
                </a:solidFill>
                <a:latin typeface="Arial" panose="020B0604020202020204" pitchFamily="34" charset="0"/>
              </a:rPr>
              <a:t>中利用“</a:t>
            </a:r>
            <a:r>
              <a:rPr lang="en-US" altLang="zh-CN" dirty="0">
                <a:solidFill>
                  <a:srgbClr val="002060"/>
                </a:solidFill>
                <a:latin typeface="Arial" panose="020B0604020202020204" pitchFamily="34" charset="0"/>
              </a:rPr>
              <a:t>care</a:t>
            </a:r>
            <a:r>
              <a:rPr lang="zh-CN" altLang="en-US" dirty="0">
                <a:solidFill>
                  <a:srgbClr val="002060"/>
                </a:solidFill>
                <a:latin typeface="Arial" panose="020B0604020202020204" pitchFamily="34" charset="0"/>
              </a:rPr>
              <a:t>”函数可以直接求解黎卡提方程，调用格式为“</a:t>
            </a:r>
            <a:r>
              <a:rPr lang="en-US" altLang="zh-CN" dirty="0">
                <a:solidFill>
                  <a:srgbClr val="002060"/>
                </a:solidFill>
                <a:latin typeface="Arial" panose="020B0604020202020204" pitchFamily="34" charset="0"/>
              </a:rPr>
              <a:t>[P,~,~]=care(A,B,Q1,R)</a:t>
            </a:r>
            <a:r>
              <a:rPr lang="zh-CN" altLang="en-US" dirty="0">
                <a:solidFill>
                  <a:srgbClr val="002060"/>
                </a:solidFill>
                <a:latin typeface="Arial" panose="020B0604020202020204" pitchFamily="34" charset="0"/>
              </a:rPr>
              <a:t>”</a:t>
            </a:r>
          </a:p>
        </p:txBody>
      </p:sp>
      <p:pic>
        <p:nvPicPr>
          <p:cNvPr id="8" name="图片 7">
            <a:extLst>
              <a:ext uri="{FF2B5EF4-FFF2-40B4-BE49-F238E27FC236}">
                <a16:creationId xmlns:a16="http://schemas.microsoft.com/office/drawing/2014/main" id="{D0BB9221-B896-D423-ECA3-3E72EE3B628D}"/>
              </a:ext>
            </a:extLst>
          </p:cNvPr>
          <p:cNvPicPr>
            <a:picLocks noChangeAspect="1"/>
          </p:cNvPicPr>
          <p:nvPr/>
        </p:nvPicPr>
        <p:blipFill>
          <a:blip r:embed="rId7"/>
          <a:stretch>
            <a:fillRect/>
          </a:stretch>
        </p:blipFill>
        <p:spPr>
          <a:xfrm>
            <a:off x="637413" y="1599118"/>
            <a:ext cx="5458587" cy="4115374"/>
          </a:xfrm>
          <a:prstGeom prst="rect">
            <a:avLst/>
          </a:prstGeom>
        </p:spPr>
      </p:pic>
      <mc:AlternateContent xmlns:mc="http://schemas.openxmlformats.org/markup-compatibility/2006" xmlns:a14="http://schemas.microsoft.com/office/drawing/2010/main">
        <mc:Choice Requires="a14">
          <p:sp>
            <p:nvSpPr>
              <p:cNvPr id="10" name="内容占位符 33">
                <a:extLst>
                  <a:ext uri="{FF2B5EF4-FFF2-40B4-BE49-F238E27FC236}">
                    <a16:creationId xmlns:a16="http://schemas.microsoft.com/office/drawing/2014/main" id="{F9ECF707-423F-AF4C-1661-7924C28696A9}"/>
                  </a:ext>
                </a:extLst>
              </p:cNvPr>
              <p:cNvSpPr txBox="1"/>
              <p:nvPr/>
            </p:nvSpPr>
            <p:spPr>
              <a:xfrm>
                <a:off x="6366330" y="4468829"/>
                <a:ext cx="5705475" cy="632661"/>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求解得到</a:t>
                </a:r>
                <a14:m>
                  <m:oMath xmlns:m="http://schemas.openxmlformats.org/officeDocument/2006/math">
                    <m:r>
                      <a:rPr lang="en-US" altLang="zh-CN" b="0" i="1" smtClean="0">
                        <a:solidFill>
                          <a:srgbClr val="002060"/>
                        </a:solidFill>
                        <a:latin typeface="Cambria Math" panose="02040503050406030204" pitchFamily="18" charset="0"/>
                      </a:rPr>
                      <m:t>𝑃</m:t>
                    </m:r>
                  </m:oMath>
                </a14:m>
                <a:r>
                  <a:rPr lang="zh-CN" altLang="en-US" dirty="0">
                    <a:solidFill>
                      <a:srgbClr val="002060"/>
                    </a:solidFill>
                    <a:latin typeface="Arial" panose="020B0604020202020204" pitchFamily="34" charset="0"/>
                  </a:rPr>
                  <a:t>后解得控制输入为</a:t>
                </a:r>
              </a:p>
            </p:txBody>
          </p:sp>
        </mc:Choice>
        <mc:Fallback xmlns="">
          <p:sp>
            <p:nvSpPr>
              <p:cNvPr id="10" name="内容占位符 33">
                <a:extLst>
                  <a:ext uri="{FF2B5EF4-FFF2-40B4-BE49-F238E27FC236}">
                    <a16:creationId xmlns:a16="http://schemas.microsoft.com/office/drawing/2014/main" id="{F9ECF707-423F-AF4C-1661-7924C28696A9}"/>
                  </a:ext>
                </a:extLst>
              </p:cNvPr>
              <p:cNvSpPr txBox="1">
                <a:spLocks noRot="1" noChangeAspect="1" noMove="1" noResize="1" noEditPoints="1" noAdjustHandles="1" noChangeArrowheads="1" noChangeShapeType="1" noTextEdit="1"/>
              </p:cNvSpPr>
              <p:nvPr/>
            </p:nvSpPr>
            <p:spPr>
              <a:xfrm>
                <a:off x="6366330" y="4468829"/>
                <a:ext cx="5705475" cy="632661"/>
              </a:xfrm>
              <a:prstGeom prst="rect">
                <a:avLst/>
              </a:prstGeom>
              <a:blipFill>
                <a:blip r:embed="rId8"/>
                <a:stretch>
                  <a:fillRect l="-641"/>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8C654BB0-F182-B10A-3327-1D118C53909A}"/>
              </a:ext>
            </a:extLst>
          </p:cNvPr>
          <p:cNvPicPr>
            <a:picLocks noChangeAspect="1"/>
          </p:cNvPicPr>
          <p:nvPr/>
        </p:nvPicPr>
        <p:blipFill>
          <a:blip r:embed="rId9"/>
          <a:stretch>
            <a:fillRect/>
          </a:stretch>
        </p:blipFill>
        <p:spPr>
          <a:xfrm>
            <a:off x="8361664" y="5161965"/>
            <a:ext cx="2200582" cy="552527"/>
          </a:xfrm>
          <a:prstGeom prst="rect">
            <a:avLst/>
          </a:prstGeom>
        </p:spPr>
      </p:pic>
    </p:spTree>
    <p:extLst>
      <p:ext uri="{BB962C8B-B14F-4D97-AF65-F5344CB8AC3E}">
        <p14:creationId xmlns:p14="http://schemas.microsoft.com/office/powerpoint/2010/main" val="167580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63DAC-EA91-DA95-667B-180DF3F22669}"/>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72DB6D1D-F8F0-B920-1BF5-187564D4B18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4F3B50E3-8829-2D53-E88B-A74FD54B7FD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F6BFFE45-055E-EA22-E46B-DB37D9E9B6E3}"/>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dirty="0"/>
              <a:t>纵向力分配</a:t>
            </a:r>
            <a:endParaRPr lang="zh-CN" altLang="en-US" sz="2400" cap="none" dirty="0"/>
          </a:p>
        </p:txBody>
      </p:sp>
      <p:sp>
        <p:nvSpPr>
          <p:cNvPr id="5" name="内容占位符 33">
            <a:extLst>
              <a:ext uri="{FF2B5EF4-FFF2-40B4-BE49-F238E27FC236}">
                <a16:creationId xmlns:a16="http://schemas.microsoft.com/office/drawing/2014/main" id="{8AD45E57-4C10-27F3-DE35-3B240630A7D4}"/>
              </a:ext>
            </a:extLst>
          </p:cNvPr>
          <p:cNvSpPr txBox="1"/>
          <p:nvPr/>
        </p:nvSpPr>
        <p:spPr>
          <a:xfrm>
            <a:off x="6095999" y="1338908"/>
            <a:ext cx="5776543" cy="563057"/>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整体的纵向力可以计算为</a:t>
            </a:r>
          </a:p>
        </p:txBody>
      </p:sp>
      <p:pic>
        <p:nvPicPr>
          <p:cNvPr id="7" name="图片 6">
            <a:extLst>
              <a:ext uri="{FF2B5EF4-FFF2-40B4-BE49-F238E27FC236}">
                <a16:creationId xmlns:a16="http://schemas.microsoft.com/office/drawing/2014/main" id="{ED9CDF47-F283-98C8-66A0-9E3D43251A4A}"/>
              </a:ext>
            </a:extLst>
          </p:cNvPr>
          <p:cNvPicPr>
            <a:picLocks noChangeAspect="1"/>
          </p:cNvPicPr>
          <p:nvPr/>
        </p:nvPicPr>
        <p:blipFill>
          <a:blip r:embed="rId5"/>
          <a:stretch>
            <a:fillRect/>
          </a:stretch>
        </p:blipFill>
        <p:spPr>
          <a:xfrm>
            <a:off x="537787" y="1599118"/>
            <a:ext cx="5382376" cy="4163006"/>
          </a:xfrm>
          <a:prstGeom prst="rect">
            <a:avLst/>
          </a:prstGeom>
        </p:spPr>
      </p:pic>
      <p:pic>
        <p:nvPicPr>
          <p:cNvPr id="9" name="图片 8">
            <a:extLst>
              <a:ext uri="{FF2B5EF4-FFF2-40B4-BE49-F238E27FC236}">
                <a16:creationId xmlns:a16="http://schemas.microsoft.com/office/drawing/2014/main" id="{1FE009B0-8BCB-5AD8-1765-9397FF345606}"/>
              </a:ext>
            </a:extLst>
          </p:cNvPr>
          <p:cNvPicPr>
            <a:picLocks noChangeAspect="1"/>
          </p:cNvPicPr>
          <p:nvPr/>
        </p:nvPicPr>
        <p:blipFill>
          <a:blip r:embed="rId6"/>
          <a:stretch>
            <a:fillRect/>
          </a:stretch>
        </p:blipFill>
        <p:spPr>
          <a:xfrm>
            <a:off x="8326850" y="1900907"/>
            <a:ext cx="1438476" cy="533474"/>
          </a:xfrm>
          <a:prstGeom prst="rect">
            <a:avLst/>
          </a:prstGeom>
        </p:spPr>
      </p:pic>
      <p:sp>
        <p:nvSpPr>
          <p:cNvPr id="11" name="内容占位符 33">
            <a:extLst>
              <a:ext uri="{FF2B5EF4-FFF2-40B4-BE49-F238E27FC236}">
                <a16:creationId xmlns:a16="http://schemas.microsoft.com/office/drawing/2014/main" id="{4F944837-F4E2-375C-2958-D8C973757494}"/>
              </a:ext>
            </a:extLst>
          </p:cNvPr>
          <p:cNvSpPr txBox="1"/>
          <p:nvPr/>
        </p:nvSpPr>
        <p:spPr>
          <a:xfrm>
            <a:off x="6095999" y="2433323"/>
            <a:ext cx="5776543" cy="128132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前后轴纵向力的分配根据前轴的垂向力情况进行按比例分配。静态垂向力由质心位置决定，动态垂向力由纵向加速度引起。动态加速引起的载荷转移量为</a:t>
            </a:r>
          </a:p>
        </p:txBody>
      </p:sp>
      <p:pic>
        <p:nvPicPr>
          <p:cNvPr id="12" name="图片 11">
            <a:extLst>
              <a:ext uri="{FF2B5EF4-FFF2-40B4-BE49-F238E27FC236}">
                <a16:creationId xmlns:a16="http://schemas.microsoft.com/office/drawing/2014/main" id="{4B29A8AC-018E-7F55-B4D4-69503E6206F8}"/>
              </a:ext>
            </a:extLst>
          </p:cNvPr>
          <p:cNvPicPr>
            <a:picLocks noChangeAspect="1"/>
          </p:cNvPicPr>
          <p:nvPr/>
        </p:nvPicPr>
        <p:blipFill>
          <a:blip r:embed="rId7"/>
          <a:stretch>
            <a:fillRect/>
          </a:stretch>
        </p:blipFill>
        <p:spPr>
          <a:xfrm>
            <a:off x="8012482" y="3713594"/>
            <a:ext cx="2067213" cy="724001"/>
          </a:xfrm>
          <a:prstGeom prst="rect">
            <a:avLst/>
          </a:prstGeom>
        </p:spPr>
      </p:pic>
      <mc:AlternateContent xmlns:mc="http://schemas.openxmlformats.org/markup-compatibility/2006" xmlns:a14="http://schemas.microsoft.com/office/drawing/2010/main">
        <mc:Choice Requires="a14">
          <p:sp>
            <p:nvSpPr>
              <p:cNvPr id="13" name="内容占位符 33">
                <a:extLst>
                  <a:ext uri="{FF2B5EF4-FFF2-40B4-BE49-F238E27FC236}">
                    <a16:creationId xmlns:a16="http://schemas.microsoft.com/office/drawing/2014/main" id="{FE692386-320D-EA8A-6CE5-6109E3681B3D}"/>
                  </a:ext>
                </a:extLst>
              </p:cNvPr>
              <p:cNvSpPr txBox="1"/>
              <p:nvPr/>
            </p:nvSpPr>
            <p:spPr>
              <a:xfrm>
                <a:off x="6095999" y="4436537"/>
                <a:ext cx="5776543" cy="98497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其中，</a:t>
                </a:r>
                <a14:m>
                  <m:oMath xmlns:m="http://schemas.openxmlformats.org/officeDocument/2006/math">
                    <m:r>
                      <a:rPr lang="en-US" altLang="zh-CN" b="0" i="1" smtClean="0">
                        <a:solidFill>
                          <a:srgbClr val="002060"/>
                        </a:solidFill>
                        <a:latin typeface="Cambria Math" panose="02040503050406030204" pitchFamily="18" charset="0"/>
                      </a:rPr>
                      <m:t>h</m:t>
                    </m:r>
                  </m:oMath>
                </a14:m>
                <a:r>
                  <a:rPr lang="zh-CN" altLang="en-US" dirty="0">
                    <a:solidFill>
                      <a:srgbClr val="002060"/>
                    </a:solidFill>
                    <a:latin typeface="Arial" panose="020B0604020202020204" pitchFamily="34" charset="0"/>
                  </a:rPr>
                  <a:t>为质心高度，</a:t>
                </a:r>
                <a14:m>
                  <m:oMath xmlns:m="http://schemas.openxmlformats.org/officeDocument/2006/math">
                    <m:r>
                      <a:rPr lang="en-US" altLang="zh-CN" b="0" i="1" dirty="0" smtClean="0">
                        <a:solidFill>
                          <a:srgbClr val="002060"/>
                        </a:solidFill>
                        <a:latin typeface="Cambria Math" panose="02040503050406030204" pitchFamily="18" charset="0"/>
                      </a:rPr>
                      <m:t>𝑎</m:t>
                    </m:r>
                  </m:oMath>
                </a14:m>
                <a:r>
                  <a:rPr lang="zh-CN" altLang="en-US" dirty="0">
                    <a:solidFill>
                      <a:srgbClr val="002060"/>
                    </a:solidFill>
                    <a:latin typeface="Arial" panose="020B0604020202020204" pitchFamily="34" charset="0"/>
                  </a:rPr>
                  <a:t>和</a:t>
                </a:r>
                <a14:m>
                  <m:oMath xmlns:m="http://schemas.openxmlformats.org/officeDocument/2006/math">
                    <m:r>
                      <a:rPr lang="en-US" altLang="zh-CN" b="0" i="1" dirty="0" smtClean="0">
                        <a:solidFill>
                          <a:srgbClr val="002060"/>
                        </a:solidFill>
                        <a:latin typeface="Cambria Math" panose="02040503050406030204" pitchFamily="18" charset="0"/>
                      </a:rPr>
                      <m:t>𝑏</m:t>
                    </m:r>
                  </m:oMath>
                </a14:m>
                <a:r>
                  <a:rPr lang="zh-CN" altLang="en-US" dirty="0">
                    <a:solidFill>
                      <a:srgbClr val="002060"/>
                    </a:solidFill>
                    <a:latin typeface="Arial" panose="020B0604020202020204" pitchFamily="34" charset="0"/>
                  </a:rPr>
                  <a:t>为车辆质心到前轴和后轴的距离因此前后轴的垂向力和纵向力为</a:t>
                </a:r>
              </a:p>
            </p:txBody>
          </p:sp>
        </mc:Choice>
        <mc:Fallback xmlns="">
          <p:sp>
            <p:nvSpPr>
              <p:cNvPr id="13" name="内容占位符 33">
                <a:extLst>
                  <a:ext uri="{FF2B5EF4-FFF2-40B4-BE49-F238E27FC236}">
                    <a16:creationId xmlns:a16="http://schemas.microsoft.com/office/drawing/2014/main" id="{FE692386-320D-EA8A-6CE5-6109E3681B3D}"/>
                  </a:ext>
                </a:extLst>
              </p:cNvPr>
              <p:cNvSpPr txBox="1">
                <a:spLocks noRot="1" noChangeAspect="1" noMove="1" noResize="1" noEditPoints="1" noAdjustHandles="1" noChangeArrowheads="1" noChangeShapeType="1" noTextEdit="1"/>
              </p:cNvSpPr>
              <p:nvPr/>
            </p:nvSpPr>
            <p:spPr>
              <a:xfrm>
                <a:off x="6095999" y="4436537"/>
                <a:ext cx="5776543" cy="984978"/>
              </a:xfrm>
              <a:prstGeom prst="rect">
                <a:avLst/>
              </a:prstGeom>
              <a:blipFill>
                <a:blip r:embed="rId8"/>
                <a:stretch>
                  <a:fillRect l="-633"/>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46A74AE7-64FF-51FC-AC42-CDD9203D32B1}"/>
              </a:ext>
            </a:extLst>
          </p:cNvPr>
          <p:cNvPicPr>
            <a:picLocks noChangeAspect="1"/>
          </p:cNvPicPr>
          <p:nvPr/>
        </p:nvPicPr>
        <p:blipFill>
          <a:blip r:embed="rId9"/>
          <a:stretch>
            <a:fillRect/>
          </a:stretch>
        </p:blipFill>
        <p:spPr>
          <a:xfrm>
            <a:off x="6631364" y="5420457"/>
            <a:ext cx="1952898" cy="895475"/>
          </a:xfrm>
          <a:prstGeom prst="rect">
            <a:avLst/>
          </a:prstGeom>
        </p:spPr>
      </p:pic>
      <p:pic>
        <p:nvPicPr>
          <p:cNvPr id="16" name="图片 15">
            <a:extLst>
              <a:ext uri="{FF2B5EF4-FFF2-40B4-BE49-F238E27FC236}">
                <a16:creationId xmlns:a16="http://schemas.microsoft.com/office/drawing/2014/main" id="{520372DE-2346-BE55-8AE1-692A60E4BECA}"/>
              </a:ext>
            </a:extLst>
          </p:cNvPr>
          <p:cNvPicPr>
            <a:picLocks noChangeAspect="1"/>
          </p:cNvPicPr>
          <p:nvPr/>
        </p:nvPicPr>
        <p:blipFill>
          <a:blip r:embed="rId10"/>
          <a:stretch>
            <a:fillRect/>
          </a:stretch>
        </p:blipFill>
        <p:spPr>
          <a:xfrm>
            <a:off x="9413901" y="5401404"/>
            <a:ext cx="1629002" cy="914528"/>
          </a:xfrm>
          <a:prstGeom prst="rect">
            <a:avLst/>
          </a:prstGeom>
        </p:spPr>
      </p:pic>
    </p:spTree>
    <p:extLst>
      <p:ext uri="{BB962C8B-B14F-4D97-AF65-F5344CB8AC3E}">
        <p14:creationId xmlns:p14="http://schemas.microsoft.com/office/powerpoint/2010/main" val="1762793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7F4F-85F2-D563-9EE9-A732D1228F41}"/>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2807D3A5-A8C2-6694-45D0-1C79CE4CE86D}"/>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6F6C6309-976C-0EFE-CD12-7F66EA33A62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2F4215A0-2CAB-D8DB-9AFE-5CC28374B910}"/>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可视化</a:t>
            </a:r>
          </a:p>
        </p:txBody>
      </p:sp>
      <p:sp>
        <p:nvSpPr>
          <p:cNvPr id="5" name="内容占位符 33">
            <a:extLst>
              <a:ext uri="{FF2B5EF4-FFF2-40B4-BE49-F238E27FC236}">
                <a16:creationId xmlns:a16="http://schemas.microsoft.com/office/drawing/2014/main" id="{B90BFC76-F709-6DB8-50B4-E471DB11F186}"/>
              </a:ext>
            </a:extLst>
          </p:cNvPr>
          <p:cNvSpPr txBox="1"/>
          <p:nvPr/>
        </p:nvSpPr>
        <p:spPr>
          <a:xfrm>
            <a:off x="714375" y="1489871"/>
            <a:ext cx="9753599" cy="1023292"/>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b="1" dirty="0">
                <a:solidFill>
                  <a:srgbClr val="002060"/>
                </a:solidFill>
                <a:latin typeface="Arial" panose="020B0604020202020204" pitchFamily="34" charset="0"/>
              </a:rPr>
              <a:t>评价指标：</a:t>
            </a:r>
            <a:r>
              <a:rPr lang="zh-CN" altLang="en-US" dirty="0">
                <a:solidFill>
                  <a:srgbClr val="002060"/>
                </a:solidFill>
                <a:latin typeface="Arial" panose="020B0604020202020204" pitchFamily="34" charset="0"/>
              </a:rPr>
              <a:t>组合控制对横纵向均施加控制，其跟踪误差可以用对应时刻参考位置和实际位置的误差的平均距离来表示</a:t>
            </a:r>
          </a:p>
        </p:txBody>
      </p:sp>
      <p:pic>
        <p:nvPicPr>
          <p:cNvPr id="8" name="图片 7">
            <a:extLst>
              <a:ext uri="{FF2B5EF4-FFF2-40B4-BE49-F238E27FC236}">
                <a16:creationId xmlns:a16="http://schemas.microsoft.com/office/drawing/2014/main" id="{CB9D8D66-D3CB-32CD-15C2-D51CCD571638}"/>
              </a:ext>
            </a:extLst>
          </p:cNvPr>
          <p:cNvPicPr>
            <a:picLocks noChangeAspect="1"/>
          </p:cNvPicPr>
          <p:nvPr/>
        </p:nvPicPr>
        <p:blipFill>
          <a:blip r:embed="rId5"/>
          <a:stretch>
            <a:fillRect/>
          </a:stretch>
        </p:blipFill>
        <p:spPr>
          <a:xfrm>
            <a:off x="3123817" y="2456013"/>
            <a:ext cx="5487166" cy="895475"/>
          </a:xfrm>
          <a:prstGeom prst="rect">
            <a:avLst/>
          </a:prstGeom>
        </p:spPr>
      </p:pic>
      <p:sp>
        <p:nvSpPr>
          <p:cNvPr id="10" name="内容占位符 33">
            <a:extLst>
              <a:ext uri="{FF2B5EF4-FFF2-40B4-BE49-F238E27FC236}">
                <a16:creationId xmlns:a16="http://schemas.microsoft.com/office/drawing/2014/main" id="{D6BD4673-524C-61CB-5879-D0CD73EF0F71}"/>
              </a:ext>
            </a:extLst>
          </p:cNvPr>
          <p:cNvSpPr txBox="1"/>
          <p:nvPr/>
        </p:nvSpPr>
        <p:spPr>
          <a:xfrm>
            <a:off x="714375" y="3616001"/>
            <a:ext cx="9753599" cy="441649"/>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路径跟踪的效果和误差曲线</a:t>
            </a:r>
          </a:p>
        </p:txBody>
      </p:sp>
      <p:pic>
        <p:nvPicPr>
          <p:cNvPr id="20" name="图片 19">
            <a:extLst>
              <a:ext uri="{FF2B5EF4-FFF2-40B4-BE49-F238E27FC236}">
                <a16:creationId xmlns:a16="http://schemas.microsoft.com/office/drawing/2014/main" id="{572D8C11-371B-79AB-2EB4-1A43A143C7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582" y="4160197"/>
            <a:ext cx="7473389" cy="1925736"/>
          </a:xfrm>
          <a:prstGeom prst="rect">
            <a:avLst/>
          </a:prstGeom>
        </p:spPr>
      </p:pic>
      <p:pic>
        <p:nvPicPr>
          <p:cNvPr id="18" name="图片 17">
            <a:extLst>
              <a:ext uri="{FF2B5EF4-FFF2-40B4-BE49-F238E27FC236}">
                <a16:creationId xmlns:a16="http://schemas.microsoft.com/office/drawing/2014/main" id="{B5A73A38-9A20-AA45-9EA3-D02F4D9314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90818" y="4123254"/>
            <a:ext cx="5181600" cy="2074468"/>
          </a:xfrm>
          <a:prstGeom prst="rect">
            <a:avLst/>
          </a:prstGeom>
        </p:spPr>
      </p:pic>
    </p:spTree>
    <p:extLst>
      <p:ext uri="{BB962C8B-B14F-4D97-AF65-F5344CB8AC3E}">
        <p14:creationId xmlns:p14="http://schemas.microsoft.com/office/powerpoint/2010/main" val="164143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75C1B-C2CD-0692-0F50-83D9C0E654E4}"/>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7296FD62-E7F5-F669-9E13-A1C7A9AD382E}"/>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A7BDE396-96C4-C31F-8069-77C791E7728A}"/>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ADDDBCB6-E0F8-268D-6E31-A2774C840C15}"/>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可视化</a:t>
            </a:r>
          </a:p>
        </p:txBody>
      </p:sp>
      <p:sp>
        <p:nvSpPr>
          <p:cNvPr id="5" name="内容占位符 33">
            <a:extLst>
              <a:ext uri="{FF2B5EF4-FFF2-40B4-BE49-F238E27FC236}">
                <a16:creationId xmlns:a16="http://schemas.microsoft.com/office/drawing/2014/main" id="{AC9747BA-DD42-098F-4B68-9DCE533EAED9}"/>
              </a:ext>
            </a:extLst>
          </p:cNvPr>
          <p:cNvSpPr txBox="1"/>
          <p:nvPr/>
        </p:nvSpPr>
        <p:spPr>
          <a:xfrm>
            <a:off x="714375" y="1451771"/>
            <a:ext cx="9753599"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速度跟踪的效果和误差曲线</a:t>
            </a:r>
          </a:p>
        </p:txBody>
      </p:sp>
      <p:pic>
        <p:nvPicPr>
          <p:cNvPr id="7" name="图片 6">
            <a:extLst>
              <a:ext uri="{FF2B5EF4-FFF2-40B4-BE49-F238E27FC236}">
                <a16:creationId xmlns:a16="http://schemas.microsoft.com/office/drawing/2014/main" id="{5864B15F-2583-26B4-8682-8A58262F0F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7487" y="1946699"/>
            <a:ext cx="5157999" cy="2065018"/>
          </a:xfrm>
          <a:prstGeom prst="rect">
            <a:avLst/>
          </a:prstGeom>
        </p:spPr>
      </p:pic>
      <p:pic>
        <p:nvPicPr>
          <p:cNvPr id="11" name="图片 10">
            <a:extLst>
              <a:ext uri="{FF2B5EF4-FFF2-40B4-BE49-F238E27FC236}">
                <a16:creationId xmlns:a16="http://schemas.microsoft.com/office/drawing/2014/main" id="{0202C8AF-8159-AA7F-BA72-7E41A45472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7476" y="1946699"/>
            <a:ext cx="5157999" cy="2065018"/>
          </a:xfrm>
          <a:prstGeom prst="rect">
            <a:avLst/>
          </a:prstGeom>
        </p:spPr>
      </p:pic>
      <p:sp>
        <p:nvSpPr>
          <p:cNvPr id="14" name="内容占位符 33">
            <a:extLst>
              <a:ext uri="{FF2B5EF4-FFF2-40B4-BE49-F238E27FC236}">
                <a16:creationId xmlns:a16="http://schemas.microsoft.com/office/drawing/2014/main" id="{1EC1AABF-ADB3-C2A1-4815-7A6E56A02AC3}"/>
              </a:ext>
            </a:extLst>
          </p:cNvPr>
          <p:cNvSpPr txBox="1"/>
          <p:nvPr/>
        </p:nvSpPr>
        <p:spPr>
          <a:xfrm>
            <a:off x="714374" y="4019957"/>
            <a:ext cx="9753599"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输入的前轮转角和前后轴的纵向力输入</a:t>
            </a:r>
          </a:p>
        </p:txBody>
      </p:sp>
      <p:pic>
        <p:nvPicPr>
          <p:cNvPr id="17" name="图片 16">
            <a:extLst>
              <a:ext uri="{FF2B5EF4-FFF2-40B4-BE49-F238E27FC236}">
                <a16:creationId xmlns:a16="http://schemas.microsoft.com/office/drawing/2014/main" id="{9C944FA0-79A9-6FF9-BD1D-12222DA84E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476" y="4542212"/>
            <a:ext cx="5157999" cy="2065018"/>
          </a:xfrm>
          <a:prstGeom prst="rect">
            <a:avLst/>
          </a:prstGeom>
        </p:spPr>
      </p:pic>
      <p:pic>
        <p:nvPicPr>
          <p:cNvPr id="21" name="图片 20">
            <a:extLst>
              <a:ext uri="{FF2B5EF4-FFF2-40B4-BE49-F238E27FC236}">
                <a16:creationId xmlns:a16="http://schemas.microsoft.com/office/drawing/2014/main" id="{881A63A0-3B6A-F232-D81B-0AF96B4C4B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7487" y="4542212"/>
            <a:ext cx="5157999" cy="2065018"/>
          </a:xfrm>
          <a:prstGeom prst="rect">
            <a:avLst/>
          </a:prstGeom>
        </p:spPr>
      </p:pic>
    </p:spTree>
    <p:extLst>
      <p:ext uri="{BB962C8B-B14F-4D97-AF65-F5344CB8AC3E}">
        <p14:creationId xmlns:p14="http://schemas.microsoft.com/office/powerpoint/2010/main" val="260137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11"/>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耦合控制典型方法</a:t>
            </a:r>
            <a:endParaRPr lang="zh-CN" altLang="en-US" b="1" dirty="0">
              <a:latin typeface="Arial" panose="020B0604020202020204" pitchFamily="34" charset="0"/>
              <a:cs typeface="Arial" panose="020B0604020202020204" pitchFamily="34" charset="0"/>
            </a:endParaRPr>
          </a:p>
        </p:txBody>
      </p:sp>
      <p:pic>
        <p:nvPicPr>
          <p:cNvPr id="3" name="图形 2">
            <a:extLst>
              <a:ext uri="{FF2B5EF4-FFF2-40B4-BE49-F238E27FC236}">
                <a16:creationId xmlns:a16="http://schemas.microsoft.com/office/drawing/2014/main" id="{9B4DFF8D-A243-1F97-F31B-8007EF781D4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5" name="文本框 4">
            <a:extLst>
              <a:ext uri="{FF2B5EF4-FFF2-40B4-BE49-F238E27FC236}">
                <a16:creationId xmlns:a16="http://schemas.microsoft.com/office/drawing/2014/main" id="{97CFA8A1-9730-E129-651A-3645D0CA55F7}"/>
              </a:ext>
            </a:extLst>
          </p:cNvPr>
          <p:cNvSpPr txBox="1"/>
          <p:nvPr/>
        </p:nvSpPr>
        <p:spPr>
          <a:xfrm>
            <a:off x="438150" y="942975"/>
            <a:ext cx="454265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b="1" dirty="0">
                <a:solidFill>
                  <a:srgbClr val="002060"/>
                </a:solidFill>
                <a:latin typeface="微软雅黑" panose="020B0503020204020204" pitchFamily="34" charset="-122"/>
                <a:ea typeface="微软雅黑" panose="020B0503020204020204" pitchFamily="34" charset="-122"/>
              </a:rPr>
              <a:t>线性二次型最优控制（</a:t>
            </a:r>
            <a:r>
              <a:rPr lang="en-US" altLang="zh-CN" sz="2400" b="1" dirty="0">
                <a:solidFill>
                  <a:srgbClr val="002060"/>
                </a:solidFill>
                <a:latin typeface="微软雅黑" panose="020B0503020204020204" pitchFamily="34" charset="-122"/>
                <a:ea typeface="微软雅黑" panose="020B0503020204020204" pitchFamily="34" charset="-122"/>
              </a:rPr>
              <a:t>LQR</a:t>
            </a:r>
            <a:r>
              <a:rPr lang="zh-CN" altLang="en-US" sz="2400" b="1" dirty="0">
                <a:solidFill>
                  <a:srgbClr val="002060"/>
                </a:solidFill>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7DF9B80D-CFB2-BCEC-3898-664F0A9DC0D0}"/>
              </a:ext>
            </a:extLst>
          </p:cNvPr>
          <p:cNvSpPr txBox="1"/>
          <p:nvPr/>
        </p:nvSpPr>
        <p:spPr>
          <a:xfrm>
            <a:off x="818187" y="1481910"/>
            <a:ext cx="11054726" cy="1289905"/>
          </a:xfrm>
          <a:prstGeom prst="rect">
            <a:avLst/>
          </a:prstGeom>
          <a:noFill/>
        </p:spPr>
        <p:txBody>
          <a:bodyPr wrap="square" rtlCol="0">
            <a:spAutoFit/>
          </a:bodyPr>
          <a:lstStyle/>
          <a:p>
            <a:pPr>
              <a:lnSpc>
                <a:spcPct val="150000"/>
              </a:lnSpc>
            </a:pPr>
            <a:r>
              <a:rPr lang="en-US" altLang="zh-CN" dirty="0">
                <a:latin typeface="微软雅黑" panose="020B0503020204020204" pitchFamily="34" charset="-122"/>
                <a:ea typeface="微软雅黑" panose="020B0503020204020204" pitchFamily="34" charset="-122"/>
              </a:rPr>
              <a:t>LQR (Linear Quadratic Regulator)</a:t>
            </a:r>
            <a:r>
              <a:rPr lang="zh-CN" altLang="en-US" dirty="0">
                <a:latin typeface="微软雅黑" panose="020B0503020204020204" pitchFamily="34" charset="-122"/>
                <a:ea typeface="微软雅黑" panose="020B0503020204020204" pitchFamily="34" charset="-122"/>
              </a:rPr>
              <a:t>即线性二次型调节器，</a:t>
            </a:r>
            <a:r>
              <a:rPr lang="en-US" altLang="zh-CN" dirty="0">
                <a:latin typeface="微软雅黑" panose="020B0503020204020204" pitchFamily="34" charset="-122"/>
                <a:ea typeface="微软雅黑" panose="020B0503020204020204" pitchFamily="34" charset="-122"/>
              </a:rPr>
              <a:t>LQR</a:t>
            </a:r>
            <a:r>
              <a:rPr lang="zh-CN" altLang="en-US" dirty="0">
                <a:latin typeface="微软雅黑" panose="020B0503020204020204" pitchFamily="34" charset="-122"/>
                <a:ea typeface="微软雅黑" panose="020B0503020204020204" pitchFamily="34" charset="-122"/>
              </a:rPr>
              <a:t>可得到状态线性反馈的最优控制规律，易于构成闭环最优控制。</a:t>
            </a:r>
            <a:r>
              <a:rPr lang="en-US" altLang="zh-CN" dirty="0">
                <a:latin typeface="微软雅黑" panose="020B0503020204020204" pitchFamily="34" charset="-122"/>
                <a:ea typeface="微软雅黑" panose="020B0503020204020204" pitchFamily="34" charset="-122"/>
              </a:rPr>
              <a:t>LQR</a:t>
            </a:r>
            <a:r>
              <a:rPr lang="zh-CN" altLang="en-US" dirty="0">
                <a:latin typeface="微软雅黑" panose="020B0503020204020204" pitchFamily="34" charset="-122"/>
                <a:ea typeface="微软雅黑" panose="020B0503020204020204" pitchFamily="34" charset="-122"/>
              </a:rPr>
              <a:t>算法将线性系统的控制问题转换成二次优化问题，并无限时间的二次型调节器能通过理论计算得到优化问题的解析表达式，因此在线求解运算量较小</a:t>
            </a:r>
            <a:endParaRPr lang="en-US" altLang="zh-CN" dirty="0">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EFCD2142-287F-E625-800C-2E22E96F39B5}"/>
              </a:ext>
            </a:extLst>
          </p:cNvPr>
          <p:cNvGrpSpPr/>
          <p:nvPr/>
        </p:nvGrpSpPr>
        <p:grpSpPr>
          <a:xfrm>
            <a:off x="2876550" y="2777017"/>
            <a:ext cx="6686550" cy="2885652"/>
            <a:chOff x="0" y="798206"/>
            <a:chExt cx="12192000" cy="5261587"/>
          </a:xfrm>
        </p:grpSpPr>
        <p:pic>
          <p:nvPicPr>
            <p:cNvPr id="7" name="图片 6">
              <a:extLst>
                <a:ext uri="{FF2B5EF4-FFF2-40B4-BE49-F238E27FC236}">
                  <a16:creationId xmlns:a16="http://schemas.microsoft.com/office/drawing/2014/main" id="{63B77174-534B-0E25-E99A-28581E617A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798206"/>
              <a:ext cx="12192000" cy="5261587"/>
            </a:xfrm>
            <a:prstGeom prst="rect">
              <a:avLst/>
            </a:prstGeom>
          </p:spPr>
        </p:pic>
        <p:sp>
          <p:nvSpPr>
            <p:cNvPr id="8" name="矩形 7">
              <a:extLst>
                <a:ext uri="{FF2B5EF4-FFF2-40B4-BE49-F238E27FC236}">
                  <a16:creationId xmlns:a16="http://schemas.microsoft.com/office/drawing/2014/main" id="{79215B57-7D76-81E6-106F-7188655F0F18}"/>
                </a:ext>
              </a:extLst>
            </p:cNvPr>
            <p:cNvSpPr/>
            <p:nvPr/>
          </p:nvSpPr>
          <p:spPr>
            <a:xfrm>
              <a:off x="9486900" y="5448300"/>
              <a:ext cx="2705100" cy="600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a:extLst>
              <a:ext uri="{FF2B5EF4-FFF2-40B4-BE49-F238E27FC236}">
                <a16:creationId xmlns:a16="http://schemas.microsoft.com/office/drawing/2014/main" id="{357E6053-B661-CA99-61EB-A78082524B18}"/>
              </a:ext>
            </a:extLst>
          </p:cNvPr>
          <p:cNvSpPr txBox="1"/>
          <p:nvPr/>
        </p:nvSpPr>
        <p:spPr>
          <a:xfrm>
            <a:off x="894387" y="5559784"/>
            <a:ext cx="1420188" cy="458908"/>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代价函数：</a:t>
            </a:r>
            <a:endParaRPr lang="en-US" altLang="zh-CN" b="1"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D8915FCD-B334-6556-8361-282765D87B6C}"/>
              </a:ext>
            </a:extLst>
          </p:cNvPr>
          <p:cNvPicPr>
            <a:picLocks noChangeAspect="1"/>
          </p:cNvPicPr>
          <p:nvPr/>
        </p:nvPicPr>
        <p:blipFill>
          <a:blip r:embed="rId6"/>
          <a:stretch>
            <a:fillRect/>
          </a:stretch>
        </p:blipFill>
        <p:spPr>
          <a:xfrm>
            <a:off x="2069218" y="5579659"/>
            <a:ext cx="2486372" cy="419158"/>
          </a:xfrm>
          <a:prstGeom prst="rect">
            <a:avLst/>
          </a:prstGeom>
        </p:spPr>
      </p:pic>
      <p:sp>
        <p:nvSpPr>
          <p:cNvPr id="14" name="文本框 13">
            <a:extLst>
              <a:ext uri="{FF2B5EF4-FFF2-40B4-BE49-F238E27FC236}">
                <a16:creationId xmlns:a16="http://schemas.microsoft.com/office/drawing/2014/main" id="{96CCB21A-CFD0-9FB1-FC1E-41388B54BDB1}"/>
              </a:ext>
            </a:extLst>
          </p:cNvPr>
          <p:cNvSpPr txBox="1"/>
          <p:nvPr/>
        </p:nvSpPr>
        <p:spPr>
          <a:xfrm>
            <a:off x="855956" y="6098062"/>
            <a:ext cx="6686550" cy="369332"/>
          </a:xfrm>
          <a:prstGeom prst="rect">
            <a:avLst/>
          </a:prstGeom>
          <a:noFill/>
        </p:spPr>
        <p:txBody>
          <a:bodyPr wrap="square">
            <a:spAutoFit/>
          </a:bodyPr>
          <a:lstStyle/>
          <a:p>
            <a:r>
              <a:rPr lang="zh-CN" altLang="en-US" b="1" dirty="0">
                <a:latin typeface="微软雅黑" panose="020B0503020204020204" pitchFamily="34" charset="-122"/>
                <a:ea typeface="微软雅黑" panose="020B0503020204020204" pitchFamily="34" charset="-122"/>
              </a:rPr>
              <a:t>反馈矩阵：</a:t>
            </a:r>
            <a:r>
              <a:rPr lang="zh-CN" altLang="en-US" dirty="0">
                <a:latin typeface="微软雅黑" panose="020B0503020204020204" pitchFamily="34" charset="-122"/>
                <a:ea typeface="微软雅黑" panose="020B0503020204020204" pitchFamily="34" charset="-122"/>
              </a:rPr>
              <a:t>通过求解</a:t>
            </a:r>
            <a:r>
              <a:rPr lang="en-US" altLang="zh-CN" dirty="0" err="1">
                <a:latin typeface="微软雅黑" panose="020B0503020204020204" pitchFamily="34" charset="-122"/>
                <a:ea typeface="微软雅黑" panose="020B0503020204020204" pitchFamily="34" charset="-122"/>
              </a:rPr>
              <a:t>Riccati</a:t>
            </a:r>
            <a:r>
              <a:rPr lang="zh-CN" altLang="en-US" dirty="0">
                <a:latin typeface="微软雅黑" panose="020B0503020204020204" pitchFamily="34" charset="-122"/>
                <a:ea typeface="微软雅黑" panose="020B0503020204020204" pitchFamily="34" charset="-122"/>
              </a:rPr>
              <a:t>方程获得最优状态反馈增益矩阵</a:t>
            </a:r>
            <a:r>
              <a:rPr lang="en-US" altLang="zh-CN" dirty="0">
                <a:latin typeface="微软雅黑" panose="020B0503020204020204" pitchFamily="34" charset="-122"/>
                <a:ea typeface="微软雅黑" panose="020B0503020204020204" pitchFamily="34" charset="-122"/>
              </a:rPr>
              <a:t>K</a:t>
            </a:r>
            <a:endParaRPr lang="zh-CN" altLang="en-US"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D2603E71-8CFA-B477-5F14-6561A0B5DF0D}"/>
              </a:ext>
            </a:extLst>
          </p:cNvPr>
          <p:cNvPicPr>
            <a:picLocks noChangeAspect="1"/>
          </p:cNvPicPr>
          <p:nvPr/>
        </p:nvPicPr>
        <p:blipFill>
          <a:blip r:embed="rId7"/>
          <a:srcRect l="2439"/>
          <a:stretch/>
        </p:blipFill>
        <p:spPr>
          <a:xfrm>
            <a:off x="7366570" y="6120781"/>
            <a:ext cx="966579" cy="323895"/>
          </a:xfrm>
          <a:prstGeom prst="rect">
            <a:avLst/>
          </a:prstGeom>
        </p:spPr>
      </p:pic>
    </p:spTree>
    <p:extLst>
      <p:ext uri="{BB962C8B-B14F-4D97-AF65-F5344CB8AC3E}">
        <p14:creationId xmlns:p14="http://schemas.microsoft.com/office/powerpoint/2010/main" val="2114076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7D16-E706-1FFD-48B1-18B4A9F0BC39}"/>
            </a:ext>
          </a:extLst>
        </p:cNvPr>
        <p:cNvGrpSpPr/>
        <p:nvPr/>
      </p:nvGrpSpPr>
      <p:grpSpPr>
        <a:xfrm>
          <a:off x="0" y="0"/>
          <a:ext cx="0" cy="0"/>
          <a:chOff x="0" y="0"/>
          <a:chExt cx="0" cy="0"/>
        </a:xfrm>
      </p:grpSpPr>
      <p:pic>
        <p:nvPicPr>
          <p:cNvPr id="25" name="图片 24">
            <a:extLst>
              <a:ext uri="{FF2B5EF4-FFF2-40B4-BE49-F238E27FC236}">
                <a16:creationId xmlns:a16="http://schemas.microsoft.com/office/drawing/2014/main" id="{BB066868-17B8-A607-F3F9-D1DB5D50B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343" y="2331984"/>
            <a:ext cx="9651313" cy="1544210"/>
          </a:xfrm>
          <a:prstGeom prst="rect">
            <a:avLst/>
          </a:prstGeom>
        </p:spPr>
      </p:pic>
      <p:sp>
        <p:nvSpPr>
          <p:cNvPr id="70" name="Title 11">
            <a:extLst>
              <a:ext uri="{FF2B5EF4-FFF2-40B4-BE49-F238E27FC236}">
                <a16:creationId xmlns:a16="http://schemas.microsoft.com/office/drawing/2014/main" id="{A5092BED-9570-3792-5F52-655C6E9CF031}"/>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代码解析</a:t>
            </a:r>
          </a:p>
        </p:txBody>
      </p:sp>
      <p:pic>
        <p:nvPicPr>
          <p:cNvPr id="3" name="图形 2">
            <a:extLst>
              <a:ext uri="{FF2B5EF4-FFF2-40B4-BE49-F238E27FC236}">
                <a16:creationId xmlns:a16="http://schemas.microsoft.com/office/drawing/2014/main" id="{FEA4CBE0-213A-8F7E-CC2F-15622765B40E}"/>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89C6D184-FDC3-5302-F5DC-57807ED17364}"/>
              </a:ext>
            </a:extLst>
          </p:cNvPr>
          <p:cNvSpPr>
            <a:spLocks noGrp="1"/>
          </p:cNvSpPr>
          <p:nvPr>
            <p:ph type="title"/>
          </p:nvPr>
        </p:nvSpPr>
        <p:spPr>
          <a:xfrm>
            <a:off x="418675" y="989805"/>
            <a:ext cx="7715304" cy="500066"/>
          </a:xfrm>
        </p:spPr>
        <p:txBody>
          <a:bodyPr>
            <a:normAutofit/>
          </a:bodyPr>
          <a:lstStyle/>
          <a:p>
            <a:pPr marL="342900" indent="-342900">
              <a:buFont typeface="Wingdings" panose="05000000000000000000" pitchFamily="2" charset="2"/>
              <a:buChar char="p"/>
            </a:pPr>
            <a:r>
              <a:rPr lang="zh-CN" altLang="en-US" sz="2400" cap="none" dirty="0"/>
              <a:t>可视化</a:t>
            </a:r>
          </a:p>
        </p:txBody>
      </p:sp>
      <p:sp>
        <p:nvSpPr>
          <p:cNvPr id="22" name="内容占位符 33">
            <a:extLst>
              <a:ext uri="{FF2B5EF4-FFF2-40B4-BE49-F238E27FC236}">
                <a16:creationId xmlns:a16="http://schemas.microsoft.com/office/drawing/2014/main" id="{291A8763-B5FE-C302-9597-2A424E06C43A}"/>
              </a:ext>
            </a:extLst>
          </p:cNvPr>
          <p:cNvSpPr txBox="1"/>
          <p:nvPr/>
        </p:nvSpPr>
        <p:spPr>
          <a:xfrm>
            <a:off x="714375" y="1489871"/>
            <a:ext cx="9753599" cy="494928"/>
          </a:xfrm>
          <a:prstGeom prst="rect">
            <a:avLst/>
          </a:prstGeom>
        </p:spPr>
        <p:txBody>
          <a:bodyPr>
            <a:noAutofit/>
          </a:bodyPr>
          <a:lstStyle>
            <a:defPPr>
              <a:defRPr lang="zh-CN"/>
            </a:defPPr>
            <a:lvl1pPr indent="0">
              <a:lnSpc>
                <a:spcPct val="150000"/>
              </a:lnSpc>
              <a:spcBef>
                <a:spcPts val="0"/>
              </a:spcBef>
              <a:buFont typeface="Arial" panose="020B0604020202020204" pitchFamily="34" charset="0"/>
              <a:buNone/>
              <a:defRPr>
                <a:latin typeface="微软雅黑" panose="020B0503020204020204" pitchFamily="34" charset="-122"/>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buFont typeface="Wingdings" panose="05000000000000000000" pitchFamily="2" charset="2"/>
              <a:buChar char="Ø"/>
            </a:pPr>
            <a:r>
              <a:rPr lang="zh-CN" altLang="en-US" dirty="0">
                <a:solidFill>
                  <a:srgbClr val="002060"/>
                </a:solidFill>
                <a:latin typeface="Arial" panose="020B0604020202020204" pitchFamily="34" charset="0"/>
              </a:rPr>
              <a:t>最终轨迹跟踪效果</a:t>
            </a:r>
          </a:p>
        </p:txBody>
      </p:sp>
    </p:spTree>
    <p:extLst>
      <p:ext uri="{BB962C8B-B14F-4D97-AF65-F5344CB8AC3E}">
        <p14:creationId xmlns:p14="http://schemas.microsoft.com/office/powerpoint/2010/main" val="989903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8E32-E50A-B80D-F7A6-B377D4F14D35}"/>
            </a:ext>
          </a:extLst>
        </p:cNvPr>
        <p:cNvGrpSpPr/>
        <p:nvPr/>
      </p:nvGrpSpPr>
      <p:grpSpPr>
        <a:xfrm>
          <a:off x="0" y="0"/>
          <a:ext cx="0" cy="0"/>
          <a:chOff x="0" y="0"/>
          <a:chExt cx="0" cy="0"/>
        </a:xfrm>
      </p:grpSpPr>
      <p:sp>
        <p:nvSpPr>
          <p:cNvPr id="32" name="Text Box 13">
            <a:extLst>
              <a:ext uri="{FF2B5EF4-FFF2-40B4-BE49-F238E27FC236}">
                <a16:creationId xmlns:a16="http://schemas.microsoft.com/office/drawing/2014/main" id="{7EEE52D3-3764-0B8B-FD82-068E229F9D9F}"/>
              </a:ext>
            </a:extLst>
          </p:cNvPr>
          <p:cNvSpPr txBox="1">
            <a:spLocks noChangeArrowheads="1"/>
          </p:cNvSpPr>
          <p:nvPr/>
        </p:nvSpPr>
        <p:spPr bwMode="auto">
          <a:xfrm>
            <a:off x="3314378" y="1871230"/>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solidFill>
                  <a:srgbClr val="333F50"/>
                </a:solidFill>
              </a:rPr>
              <a:t>耦合控制典型方法</a:t>
            </a:r>
          </a:p>
        </p:txBody>
      </p:sp>
      <p:pic>
        <p:nvPicPr>
          <p:cNvPr id="3" name="图形 2">
            <a:extLst>
              <a:ext uri="{FF2B5EF4-FFF2-40B4-BE49-F238E27FC236}">
                <a16:creationId xmlns:a16="http://schemas.microsoft.com/office/drawing/2014/main" id="{2FD90196-B643-BFD8-A63D-91C7FBFB928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4F441499-85D0-3BB6-CFE1-50667612E98F}"/>
              </a:ext>
            </a:extLst>
          </p:cNvPr>
          <p:cNvSpPr txBox="1">
            <a:spLocks noChangeArrowheads="1"/>
          </p:cNvSpPr>
          <p:nvPr/>
        </p:nvSpPr>
        <p:spPr bwMode="auto">
          <a:xfrm>
            <a:off x="3314378" y="2924862"/>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rgbClr val="333F50"/>
                </a:solidFill>
              </a:rPr>
              <a:t>示例模型介绍</a:t>
            </a:r>
          </a:p>
        </p:txBody>
      </p:sp>
      <p:sp>
        <p:nvSpPr>
          <p:cNvPr id="4" name="Text Box 13">
            <a:extLst>
              <a:ext uri="{FF2B5EF4-FFF2-40B4-BE49-F238E27FC236}">
                <a16:creationId xmlns:a16="http://schemas.microsoft.com/office/drawing/2014/main" id="{79BF8C22-3420-F945-40E0-FB488F5E84EA}"/>
              </a:ext>
            </a:extLst>
          </p:cNvPr>
          <p:cNvSpPr txBox="1">
            <a:spLocks noChangeArrowheads="1"/>
          </p:cNvSpPr>
          <p:nvPr/>
        </p:nvSpPr>
        <p:spPr bwMode="auto">
          <a:xfrm>
            <a:off x="3314378" y="3978494"/>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rgbClr val="333F50"/>
                </a:solidFill>
              </a:rPr>
              <a:t>代码解析</a:t>
            </a:r>
          </a:p>
        </p:txBody>
      </p:sp>
      <p:sp>
        <p:nvSpPr>
          <p:cNvPr id="5" name="Text Box 13">
            <a:extLst>
              <a:ext uri="{FF2B5EF4-FFF2-40B4-BE49-F238E27FC236}">
                <a16:creationId xmlns:a16="http://schemas.microsoft.com/office/drawing/2014/main" id="{7180DE6D-9E4B-D486-5C6A-B89F1AEBF7D3}"/>
              </a:ext>
            </a:extLst>
          </p:cNvPr>
          <p:cNvSpPr txBox="1">
            <a:spLocks noChangeArrowheads="1"/>
          </p:cNvSpPr>
          <p:nvPr/>
        </p:nvSpPr>
        <p:spPr bwMode="auto">
          <a:xfrm>
            <a:off x="3314378" y="5032126"/>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chemeClr val="bg1"/>
                </a:solidFill>
              </a:rPr>
              <a:t>课后实践</a:t>
            </a:r>
          </a:p>
        </p:txBody>
      </p:sp>
    </p:spTree>
    <p:extLst>
      <p:ext uri="{BB962C8B-B14F-4D97-AF65-F5344CB8AC3E}">
        <p14:creationId xmlns:p14="http://schemas.microsoft.com/office/powerpoint/2010/main" val="1320635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F8AAF-D8A3-4BCE-C76A-2CB0E1ECF6E0}"/>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823546E2-36DF-BCDC-EC2E-EEA561ADEB86}"/>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课后实践</a:t>
            </a:r>
          </a:p>
        </p:txBody>
      </p:sp>
      <p:pic>
        <p:nvPicPr>
          <p:cNvPr id="3" name="图形 2">
            <a:extLst>
              <a:ext uri="{FF2B5EF4-FFF2-40B4-BE49-F238E27FC236}">
                <a16:creationId xmlns:a16="http://schemas.microsoft.com/office/drawing/2014/main" id="{B2331920-4A0A-D62F-4AD4-7A2EF70BEB9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 name="标题 2">
            <a:extLst>
              <a:ext uri="{FF2B5EF4-FFF2-40B4-BE49-F238E27FC236}">
                <a16:creationId xmlns:a16="http://schemas.microsoft.com/office/drawing/2014/main" id="{42FC27AF-458F-0BA2-10E2-EE219949B713}"/>
              </a:ext>
            </a:extLst>
          </p:cNvPr>
          <p:cNvSpPr>
            <a:spLocks noGrp="1"/>
          </p:cNvSpPr>
          <p:nvPr>
            <p:ph type="title"/>
          </p:nvPr>
        </p:nvSpPr>
        <p:spPr>
          <a:xfrm>
            <a:off x="522847" y="1198149"/>
            <a:ext cx="7715304" cy="500066"/>
          </a:xfrm>
        </p:spPr>
        <p:txBody>
          <a:bodyPr>
            <a:normAutofit/>
          </a:bodyPr>
          <a:lstStyle/>
          <a:p>
            <a:pPr marL="342900" indent="-342900">
              <a:buFont typeface="Wingdings" panose="05000000000000000000" pitchFamily="2" charset="2"/>
              <a:buChar char="p"/>
            </a:pPr>
            <a:r>
              <a:rPr lang="zh-CN" altLang="en-US" sz="2400" dirty="0"/>
              <a:t>理论提升</a:t>
            </a:r>
          </a:p>
        </p:txBody>
      </p:sp>
      <p:sp>
        <p:nvSpPr>
          <p:cNvPr id="15" name="文本框 14">
            <a:extLst>
              <a:ext uri="{FF2B5EF4-FFF2-40B4-BE49-F238E27FC236}">
                <a16:creationId xmlns:a16="http://schemas.microsoft.com/office/drawing/2014/main" id="{8DF49540-343D-D2A4-3103-99B22000B0A8}"/>
              </a:ext>
            </a:extLst>
          </p:cNvPr>
          <p:cNvSpPr txBox="1"/>
          <p:nvPr/>
        </p:nvSpPr>
        <p:spPr>
          <a:xfrm>
            <a:off x="1086316" y="1655387"/>
            <a:ext cx="10002231" cy="2184973"/>
          </a:xfrm>
          <a:prstGeom prst="rect">
            <a:avLst/>
          </a:prstGeom>
        </p:spPr>
        <p:txBody>
          <a:bodyPr>
            <a:noAutofit/>
          </a:bodyPr>
          <a:lstStyle>
            <a:defPPr>
              <a:defRPr lang="zh-CN"/>
            </a:defPPr>
            <a:lvl1pPr marL="285750" indent="-285750">
              <a:lnSpc>
                <a:spcPct val="150000"/>
              </a:lnSpc>
              <a:spcBef>
                <a:spcPts val="0"/>
              </a:spcBef>
              <a:buFont typeface="Arial" panose="020B0604020202020204" pitchFamily="34" charset="0"/>
              <a:buChar char="•"/>
              <a:defRPr>
                <a:solidFill>
                  <a:srgbClr val="002060"/>
                </a:solidFill>
                <a:latin typeface="Arial" panose="020B060402020202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600"/>
              </a:spcBef>
            </a:pPr>
            <a:r>
              <a:rPr lang="zh-CN" altLang="en-US" dirty="0"/>
              <a:t>解释状态方程、代价函数中权重矩阵</a:t>
            </a:r>
            <a:r>
              <a:rPr lang="en-US" altLang="zh-CN" dirty="0"/>
              <a:t>Q</a:t>
            </a:r>
            <a:r>
              <a:rPr lang="zh-CN" altLang="en-US" dirty="0"/>
              <a:t>和</a:t>
            </a:r>
            <a:r>
              <a:rPr lang="en-US" altLang="zh-CN" dirty="0"/>
              <a:t>R</a:t>
            </a:r>
            <a:r>
              <a:rPr lang="zh-CN" altLang="en-US" dirty="0"/>
              <a:t>的物理意义及其对控制性能的影响</a:t>
            </a:r>
            <a:endParaRPr lang="en-US" altLang="zh-CN" dirty="0"/>
          </a:p>
          <a:p>
            <a:pPr>
              <a:spcBef>
                <a:spcPts val="600"/>
              </a:spcBef>
            </a:pPr>
            <a:r>
              <a:rPr lang="zh-CN" altLang="en-US" dirty="0"/>
              <a:t>仿真对比不同</a:t>
            </a:r>
            <a:r>
              <a:rPr lang="en-US" altLang="zh-CN" dirty="0"/>
              <a:t>Q/R</a:t>
            </a:r>
            <a:r>
              <a:rPr lang="zh-CN" altLang="en-US" dirty="0"/>
              <a:t>权重比例对车辆横向跟踪精度和纵向加速度平滑性的影响规律</a:t>
            </a:r>
            <a:endParaRPr lang="en-US" altLang="zh-CN" dirty="0"/>
          </a:p>
          <a:p>
            <a:pPr>
              <a:spcBef>
                <a:spcPts val="600"/>
              </a:spcBef>
            </a:pPr>
            <a:r>
              <a:rPr lang="zh-CN" altLang="en-US" dirty="0"/>
              <a:t>从计算效率、约束处理能力等角度总结</a:t>
            </a:r>
            <a:r>
              <a:rPr lang="en-US" altLang="zh-CN" dirty="0"/>
              <a:t>LQR</a:t>
            </a:r>
            <a:r>
              <a:rPr lang="zh-CN" altLang="en-US" dirty="0"/>
              <a:t>在横纵向协同控制中的优势与局限性</a:t>
            </a:r>
            <a:endParaRPr lang="en-US" altLang="zh-CN" dirty="0"/>
          </a:p>
          <a:p>
            <a:pPr>
              <a:spcBef>
                <a:spcPts val="600"/>
              </a:spcBef>
            </a:pPr>
            <a:r>
              <a:rPr lang="zh-CN" altLang="en-US" dirty="0"/>
              <a:t>分析传感器噪声或状态估计误差对</a:t>
            </a:r>
            <a:r>
              <a:rPr lang="en-US" altLang="zh-CN" dirty="0"/>
              <a:t>LQR</a:t>
            </a:r>
            <a:r>
              <a:rPr lang="zh-CN" altLang="en-US" dirty="0"/>
              <a:t>控制效果的潜在影响</a:t>
            </a:r>
          </a:p>
        </p:txBody>
      </p:sp>
      <p:sp>
        <p:nvSpPr>
          <p:cNvPr id="4" name="标题 2">
            <a:extLst>
              <a:ext uri="{FF2B5EF4-FFF2-40B4-BE49-F238E27FC236}">
                <a16:creationId xmlns:a16="http://schemas.microsoft.com/office/drawing/2014/main" id="{3A9DEB06-B66B-BAC5-2DFC-CA9037BA018C}"/>
              </a:ext>
            </a:extLst>
          </p:cNvPr>
          <p:cNvSpPr txBox="1">
            <a:spLocks/>
          </p:cNvSpPr>
          <p:nvPr/>
        </p:nvSpPr>
        <p:spPr>
          <a:xfrm>
            <a:off x="522847" y="3984747"/>
            <a:ext cx="7715304" cy="5000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pPr marL="342900" indent="-342900">
              <a:buFont typeface="Wingdings" panose="05000000000000000000" pitchFamily="2" charset="2"/>
              <a:buChar char="p"/>
            </a:pPr>
            <a:r>
              <a:rPr lang="zh-CN" altLang="en-US" sz="2400" dirty="0"/>
              <a:t>动手实践</a:t>
            </a:r>
          </a:p>
        </p:txBody>
      </p:sp>
      <p:sp>
        <p:nvSpPr>
          <p:cNvPr id="5" name="文本框 4">
            <a:extLst>
              <a:ext uri="{FF2B5EF4-FFF2-40B4-BE49-F238E27FC236}">
                <a16:creationId xmlns:a16="http://schemas.microsoft.com/office/drawing/2014/main" id="{0CCFD0B8-B2B2-1A8D-90AB-5764839E8769}"/>
              </a:ext>
            </a:extLst>
          </p:cNvPr>
          <p:cNvSpPr txBox="1"/>
          <p:nvPr/>
        </p:nvSpPr>
        <p:spPr>
          <a:xfrm>
            <a:off x="1086316" y="4514901"/>
            <a:ext cx="10627265" cy="1604022"/>
          </a:xfrm>
          <a:prstGeom prst="rect">
            <a:avLst/>
          </a:prstGeom>
        </p:spPr>
        <p:txBody>
          <a:bodyPr>
            <a:noAutofit/>
          </a:bodyPr>
          <a:lstStyle>
            <a:defPPr>
              <a:defRPr lang="zh-CN"/>
            </a:defPPr>
            <a:lvl1pPr marL="285750" indent="-285750">
              <a:lnSpc>
                <a:spcPct val="150000"/>
              </a:lnSpc>
              <a:spcBef>
                <a:spcPts val="600"/>
              </a:spcBef>
              <a:buFont typeface="Arial" panose="020B0604020202020204" pitchFamily="34" charset="0"/>
              <a:buChar char="•"/>
              <a:defRPr>
                <a:solidFill>
                  <a:srgbClr val="002060"/>
                </a:solidFill>
                <a:latin typeface="Arial" panose="020B060402020202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在</a:t>
            </a:r>
            <a:r>
              <a:rPr lang="en-US" altLang="zh-CN" dirty="0"/>
              <a:t>Simulink</a:t>
            </a:r>
            <a:r>
              <a:rPr lang="zh-CN" altLang="en-US" dirty="0"/>
              <a:t>中调整</a:t>
            </a:r>
            <a:r>
              <a:rPr lang="en-US" altLang="zh-CN" dirty="0"/>
              <a:t>Q/R</a:t>
            </a:r>
            <a:r>
              <a:rPr lang="zh-CN" altLang="en-US" dirty="0"/>
              <a:t>矩阵，实现双移线场景下横向误差</a:t>
            </a:r>
            <a:r>
              <a:rPr lang="en-US" altLang="zh-CN" dirty="0"/>
              <a:t>&lt;0.2m</a:t>
            </a:r>
            <a:r>
              <a:rPr lang="zh-CN" altLang="en-US" dirty="0"/>
              <a:t>且纵向速度波动</a:t>
            </a:r>
            <a:r>
              <a:rPr lang="en-US" altLang="zh-CN" dirty="0"/>
              <a:t>&lt;5%</a:t>
            </a:r>
          </a:p>
          <a:p>
            <a:r>
              <a:rPr lang="zh-CN" altLang="en-US" dirty="0"/>
              <a:t>将线性车辆模型替换为非线性模型（如魔术公式轮胎模型），观察</a:t>
            </a:r>
            <a:r>
              <a:rPr lang="en-US" altLang="zh-CN" dirty="0"/>
              <a:t>LQR</a:t>
            </a:r>
            <a:r>
              <a:rPr lang="zh-CN" altLang="en-US" dirty="0"/>
              <a:t>性能变化并提出改进思路</a:t>
            </a:r>
          </a:p>
          <a:p>
            <a:r>
              <a:rPr lang="zh-CN" altLang="en-US" dirty="0"/>
              <a:t>尝试通过</a:t>
            </a:r>
            <a:r>
              <a:rPr lang="en-US" altLang="zh-CN" dirty="0"/>
              <a:t>LQR</a:t>
            </a:r>
            <a:r>
              <a:rPr lang="zh-CN" altLang="en-US" dirty="0"/>
              <a:t>设计车辆自适应巡航控制器，实现固定车距下自适应跟车功能。</a:t>
            </a:r>
            <a:endParaRPr lang="en-US" altLang="zh-CN" dirty="0"/>
          </a:p>
        </p:txBody>
      </p:sp>
    </p:spTree>
    <p:extLst>
      <p:ext uri="{BB962C8B-B14F-4D97-AF65-F5344CB8AC3E}">
        <p14:creationId xmlns:p14="http://schemas.microsoft.com/office/powerpoint/2010/main" val="4053209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 y="1806701"/>
            <a:ext cx="9525000" cy="2232248"/>
          </a:xfrm>
        </p:spPr>
        <p:txBody>
          <a:bodyPr/>
          <a:lstStyle/>
          <a:p>
            <a:pPr algn="ctr">
              <a:lnSpc>
                <a:spcPct val="150000"/>
              </a:lnSpc>
            </a:pPr>
            <a:r>
              <a:rPr lang="zh-CN" altLang="en-US" sz="2600" dirty="0"/>
              <a:t>感谢对</a:t>
            </a:r>
            <a:r>
              <a:rPr lang="en-US" altLang="zh-CN" sz="2600" dirty="0"/>
              <a:t>Onsite</a:t>
            </a:r>
            <a:r>
              <a:rPr lang="zh-CN" altLang="en-US" sz="2600" dirty="0"/>
              <a:t>自动驾驶公共测试服务平台建设的支持！</a:t>
            </a:r>
            <a:br>
              <a:rPr lang="en-US" altLang="zh-CN" sz="2600" dirty="0"/>
            </a:br>
            <a:r>
              <a:rPr lang="zh-CN" altLang="en-US" sz="2600" dirty="0"/>
              <a:t>感谢对</a:t>
            </a:r>
            <a:r>
              <a:rPr lang="en-US" altLang="zh-CN" sz="2600" dirty="0"/>
              <a:t>Onsite</a:t>
            </a:r>
            <a:r>
              <a:rPr lang="zh-CN" altLang="en-US" sz="2600" dirty="0"/>
              <a:t>自动驾驶算法挑战赛的支持！</a:t>
            </a:r>
            <a:br>
              <a:rPr lang="en-US" altLang="zh-CN" sz="2600" dirty="0"/>
            </a:br>
            <a:r>
              <a:rPr lang="zh-CN" altLang="en-US" sz="4800" dirty="0"/>
              <a:t>敬请批评指正！</a:t>
            </a:r>
            <a:endParaRPr lang="en-US" sz="4800" dirty="0"/>
          </a:p>
        </p:txBody>
      </p:sp>
      <p:sp>
        <p:nvSpPr>
          <p:cNvPr id="8" name="文本占位符 3">
            <a:extLst>
              <a:ext uri="{FF2B5EF4-FFF2-40B4-BE49-F238E27FC236}">
                <a16:creationId xmlns:a16="http://schemas.microsoft.com/office/drawing/2014/main" id="{266E664D-8F8E-4C46-A9A7-C84FAE9B5024}"/>
              </a:ext>
            </a:extLst>
          </p:cNvPr>
          <p:cNvSpPr txBox="1">
            <a:spLocks/>
          </p:cNvSpPr>
          <p:nvPr/>
        </p:nvSpPr>
        <p:spPr>
          <a:xfrm>
            <a:off x="1204342" y="4740196"/>
            <a:ext cx="6916202" cy="17654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b="1" dirty="0">
                <a:latin typeface="微软雅黑" panose="020B0503020204020204" pitchFamily="34" charset="-122"/>
                <a:ea typeface="微软雅黑" panose="020B0503020204020204" pitchFamily="34" charset="-122"/>
              </a:rPr>
              <a:t>     孙   剑</a:t>
            </a:r>
            <a:endParaRPr lang="en-US" altLang="zh-CN" b="1" dirty="0">
              <a:latin typeface="微软雅黑" panose="020B0503020204020204" pitchFamily="34" charset="-122"/>
              <a:ea typeface="微软雅黑" panose="020B0503020204020204" pitchFamily="34" charset="-122"/>
            </a:endParaRPr>
          </a:p>
          <a:p>
            <a:pPr marL="0" indent="0" algn="ctr" defTabSz="1097105">
              <a:buNone/>
              <a:defRP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网站：</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onsite.com.cn</a:t>
            </a:r>
          </a:p>
          <a:p>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490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14728-60A5-EA35-E8F1-0D73541431BD}"/>
            </a:ext>
          </a:extLst>
        </p:cNvPr>
        <p:cNvGrpSpPr/>
        <p:nvPr/>
      </p:nvGrpSpPr>
      <p:grpSpPr>
        <a:xfrm>
          <a:off x="0" y="0"/>
          <a:ext cx="0" cy="0"/>
          <a:chOff x="0" y="0"/>
          <a:chExt cx="0" cy="0"/>
        </a:xfrm>
      </p:grpSpPr>
      <p:grpSp>
        <p:nvGrpSpPr>
          <p:cNvPr id="15" name="组合 14">
            <a:extLst>
              <a:ext uri="{FF2B5EF4-FFF2-40B4-BE49-F238E27FC236}">
                <a16:creationId xmlns:a16="http://schemas.microsoft.com/office/drawing/2014/main" id="{53B3F35D-56B4-1043-143C-CBF61D7AD3F5}"/>
              </a:ext>
            </a:extLst>
          </p:cNvPr>
          <p:cNvGrpSpPr/>
          <p:nvPr/>
        </p:nvGrpSpPr>
        <p:grpSpPr>
          <a:xfrm>
            <a:off x="6096000" y="3107400"/>
            <a:ext cx="5457825" cy="2355383"/>
            <a:chOff x="0" y="798206"/>
            <a:chExt cx="12192000" cy="5261587"/>
          </a:xfrm>
        </p:grpSpPr>
        <p:pic>
          <p:nvPicPr>
            <p:cNvPr id="16" name="图片 15">
              <a:extLst>
                <a:ext uri="{FF2B5EF4-FFF2-40B4-BE49-F238E27FC236}">
                  <a16:creationId xmlns:a16="http://schemas.microsoft.com/office/drawing/2014/main" id="{41C497A5-7C2E-3723-5DC1-8B7CD7BBF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8206"/>
              <a:ext cx="12192000" cy="5261587"/>
            </a:xfrm>
            <a:prstGeom prst="rect">
              <a:avLst/>
            </a:prstGeom>
          </p:spPr>
        </p:pic>
        <p:sp>
          <p:nvSpPr>
            <p:cNvPr id="17" name="矩形 16">
              <a:extLst>
                <a:ext uri="{FF2B5EF4-FFF2-40B4-BE49-F238E27FC236}">
                  <a16:creationId xmlns:a16="http://schemas.microsoft.com/office/drawing/2014/main" id="{ACE71059-7683-CCCB-337C-AB7CD60E4594}"/>
                </a:ext>
              </a:extLst>
            </p:cNvPr>
            <p:cNvSpPr/>
            <p:nvPr/>
          </p:nvSpPr>
          <p:spPr>
            <a:xfrm>
              <a:off x="9486900" y="5448300"/>
              <a:ext cx="2705100" cy="6000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Title 11">
            <a:extLst>
              <a:ext uri="{FF2B5EF4-FFF2-40B4-BE49-F238E27FC236}">
                <a16:creationId xmlns:a16="http://schemas.microsoft.com/office/drawing/2014/main" id="{99A7CAF1-8809-1A0E-54CA-4D9596688AF2}"/>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耦合控制典型方法</a:t>
            </a:r>
            <a:endParaRPr lang="zh-CN" altLang="en-US" b="1" dirty="0">
              <a:latin typeface="Arial" panose="020B0604020202020204" pitchFamily="34" charset="0"/>
              <a:cs typeface="Arial" panose="020B0604020202020204" pitchFamily="34" charset="0"/>
            </a:endParaRPr>
          </a:p>
        </p:txBody>
      </p:sp>
      <p:pic>
        <p:nvPicPr>
          <p:cNvPr id="3" name="图形 2">
            <a:extLst>
              <a:ext uri="{FF2B5EF4-FFF2-40B4-BE49-F238E27FC236}">
                <a16:creationId xmlns:a16="http://schemas.microsoft.com/office/drawing/2014/main" id="{CB3E548A-1DE1-52B4-A549-245878DA1C69}"/>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4372" y="39051"/>
            <a:ext cx="1498541" cy="721223"/>
          </a:xfrm>
          <a:prstGeom prst="rect">
            <a:avLst/>
          </a:prstGeom>
        </p:spPr>
      </p:pic>
      <p:sp>
        <p:nvSpPr>
          <p:cNvPr id="5" name="文本框 4">
            <a:extLst>
              <a:ext uri="{FF2B5EF4-FFF2-40B4-BE49-F238E27FC236}">
                <a16:creationId xmlns:a16="http://schemas.microsoft.com/office/drawing/2014/main" id="{8D019A47-82D6-4423-4776-0F339320F26E}"/>
              </a:ext>
            </a:extLst>
          </p:cNvPr>
          <p:cNvSpPr txBox="1"/>
          <p:nvPr/>
        </p:nvSpPr>
        <p:spPr>
          <a:xfrm>
            <a:off x="438150" y="942975"/>
            <a:ext cx="4542654" cy="461665"/>
          </a:xfrm>
          <a:prstGeom prst="rect">
            <a:avLst/>
          </a:prstGeom>
          <a:noFill/>
        </p:spPr>
        <p:txBody>
          <a:bodyPr wrap="none" rtlCol="0">
            <a:spAutoFit/>
          </a:bodyPr>
          <a:lstStyle/>
          <a:p>
            <a:pPr marL="342900" indent="-342900">
              <a:buFont typeface="Wingdings" panose="05000000000000000000" pitchFamily="2" charset="2"/>
              <a:buChar char="p"/>
            </a:pPr>
            <a:r>
              <a:rPr lang="zh-CN" altLang="en-US" sz="2400" b="1" dirty="0">
                <a:solidFill>
                  <a:srgbClr val="002060"/>
                </a:solidFill>
                <a:latin typeface="微软雅黑" panose="020B0503020204020204" pitchFamily="34" charset="-122"/>
                <a:ea typeface="微软雅黑" panose="020B0503020204020204" pitchFamily="34" charset="-122"/>
              </a:rPr>
              <a:t>基于</a:t>
            </a:r>
            <a:r>
              <a:rPr lang="en-US" altLang="zh-CN" sz="2400" b="1" dirty="0">
                <a:solidFill>
                  <a:srgbClr val="002060"/>
                </a:solidFill>
                <a:latin typeface="微软雅黑" panose="020B0503020204020204" pitchFamily="34" charset="-122"/>
                <a:ea typeface="微软雅黑" panose="020B0503020204020204" pitchFamily="34" charset="-122"/>
              </a:rPr>
              <a:t>LQR</a:t>
            </a:r>
            <a:r>
              <a:rPr lang="zh-CN" altLang="en-US" sz="2400" b="1" dirty="0">
                <a:solidFill>
                  <a:srgbClr val="002060"/>
                </a:solidFill>
                <a:latin typeface="微软雅黑" panose="020B0503020204020204" pitchFamily="34" charset="-122"/>
                <a:ea typeface="微软雅黑" panose="020B0503020204020204" pitchFamily="34" charset="-122"/>
              </a:rPr>
              <a:t>的车辆耦合控制结构</a:t>
            </a:r>
          </a:p>
        </p:txBody>
      </p:sp>
      <p:sp>
        <p:nvSpPr>
          <p:cNvPr id="6" name="文本框 5">
            <a:extLst>
              <a:ext uri="{FF2B5EF4-FFF2-40B4-BE49-F238E27FC236}">
                <a16:creationId xmlns:a16="http://schemas.microsoft.com/office/drawing/2014/main" id="{09574A84-9F30-DF2D-FC2F-D4DC97B2ADE6}"/>
              </a:ext>
            </a:extLst>
          </p:cNvPr>
          <p:cNvSpPr txBox="1"/>
          <p:nvPr/>
        </p:nvSpPr>
        <p:spPr>
          <a:xfrm>
            <a:off x="774165" y="1404640"/>
            <a:ext cx="10779660" cy="874407"/>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耦合控制任务指真正的轨迹跟踪控制，要求车辆在在指定的时刻出现在指定的位置。通常横向控制是路径跟踪控制，纵向控制是对车速的控制，同时考虑两者并满足要求就能实现轨迹跟踪的耦合控制任务。</a:t>
            </a:r>
          </a:p>
        </p:txBody>
      </p:sp>
      <p:sp>
        <p:nvSpPr>
          <p:cNvPr id="9" name="文本框 8">
            <a:extLst>
              <a:ext uri="{FF2B5EF4-FFF2-40B4-BE49-F238E27FC236}">
                <a16:creationId xmlns:a16="http://schemas.microsoft.com/office/drawing/2014/main" id="{83DCD561-4E58-AA10-DD12-DCAC9171E48A}"/>
              </a:ext>
            </a:extLst>
          </p:cNvPr>
          <p:cNvSpPr txBox="1"/>
          <p:nvPr/>
        </p:nvSpPr>
        <p:spPr>
          <a:xfrm>
            <a:off x="774165" y="2252043"/>
            <a:ext cx="6400800" cy="1405321"/>
          </a:xfrm>
          <a:prstGeom prst="rect">
            <a:avLst/>
          </a:prstGeom>
          <a:noFill/>
        </p:spPr>
        <p:txBody>
          <a:bodyPr wrap="square">
            <a:spAutoFit/>
          </a:bodyPr>
          <a:lstStyle/>
          <a:p>
            <a:pPr algn="l">
              <a:lnSpc>
                <a:spcPct val="150000"/>
              </a:lnSpc>
              <a:spcAft>
                <a:spcPts val="300"/>
              </a:spcAft>
            </a:pPr>
            <a:r>
              <a:rPr lang="zh-CN" altLang="en-US" b="1" i="0" dirty="0">
                <a:effectLst/>
                <a:latin typeface="微软雅黑" panose="020B0503020204020204" pitchFamily="34" charset="-122"/>
                <a:ea typeface="微软雅黑" panose="020B0503020204020204" pitchFamily="34" charset="-122"/>
              </a:rPr>
              <a:t>状态变量定义</a:t>
            </a:r>
            <a:r>
              <a:rPr lang="zh-CN" altLang="en-US" b="0" i="0" dirty="0">
                <a:effectLst/>
                <a:latin typeface="微软雅黑" panose="020B0503020204020204" pitchFamily="34" charset="-122"/>
                <a:ea typeface="微软雅黑" panose="020B0503020204020204" pitchFamily="34" charset="-122"/>
              </a:rPr>
              <a:t>：</a:t>
            </a:r>
          </a:p>
          <a:p>
            <a:pPr marL="285750" indent="-285750" algn="l">
              <a:lnSpc>
                <a:spcPct val="150000"/>
              </a:lnSpc>
              <a:spcBef>
                <a:spcPts val="300"/>
              </a:spcBef>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横向状态：横向位置误差、横摆角误差、横摆角速度。</a:t>
            </a:r>
          </a:p>
          <a:p>
            <a:pPr marL="285750" indent="-285750" algn="l">
              <a:lnSpc>
                <a:spcPct val="150000"/>
              </a:lnSpc>
              <a:spcBef>
                <a:spcPts val="300"/>
              </a:spcBef>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纵向状态：速度误差、加速度、加速度变化率</a:t>
            </a:r>
          </a:p>
        </p:txBody>
      </p:sp>
      <p:sp>
        <p:nvSpPr>
          <p:cNvPr id="12" name="文本框 11">
            <a:extLst>
              <a:ext uri="{FF2B5EF4-FFF2-40B4-BE49-F238E27FC236}">
                <a16:creationId xmlns:a16="http://schemas.microsoft.com/office/drawing/2014/main" id="{927FF4C4-A795-01AD-A328-9ADCD4D75A49}"/>
              </a:ext>
            </a:extLst>
          </p:cNvPr>
          <p:cNvSpPr txBox="1"/>
          <p:nvPr/>
        </p:nvSpPr>
        <p:spPr>
          <a:xfrm>
            <a:off x="774165" y="3630360"/>
            <a:ext cx="7115175" cy="1405321"/>
          </a:xfrm>
          <a:prstGeom prst="rect">
            <a:avLst/>
          </a:prstGeom>
          <a:noFill/>
        </p:spPr>
        <p:txBody>
          <a:bodyPr wrap="square">
            <a:spAutoFit/>
          </a:bodyPr>
          <a:lstStyle/>
          <a:p>
            <a:pPr algn="l">
              <a:lnSpc>
                <a:spcPct val="150000"/>
              </a:lnSpc>
              <a:spcBef>
                <a:spcPts val="300"/>
              </a:spcBef>
              <a:spcAft>
                <a:spcPts val="300"/>
              </a:spcAft>
            </a:pPr>
            <a:r>
              <a:rPr lang="zh-CN" altLang="en-US" b="1" i="0" dirty="0">
                <a:effectLst/>
                <a:latin typeface="微软雅黑" panose="020B0503020204020204" pitchFamily="34" charset="-122"/>
                <a:ea typeface="微软雅黑" panose="020B0503020204020204" pitchFamily="34" charset="-122"/>
              </a:rPr>
              <a:t>控制输入定义</a:t>
            </a:r>
            <a:r>
              <a:rPr lang="zh-CN" altLang="en-US" b="0" i="0" dirty="0">
                <a:effectLst/>
                <a:latin typeface="微软雅黑" panose="020B0503020204020204" pitchFamily="34" charset="-122"/>
                <a:ea typeface="微软雅黑" panose="020B0503020204020204" pitchFamily="34" charset="-122"/>
              </a:rPr>
              <a:t>：</a:t>
            </a:r>
          </a:p>
          <a:p>
            <a:pPr marL="742950" lvl="1" indent="-285750" algn="l">
              <a:lnSpc>
                <a:spcPct val="150000"/>
              </a:lnSpc>
              <a:spcBef>
                <a:spcPts val="300"/>
              </a:spcBef>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横向输出：前轮转角指令。</a:t>
            </a:r>
          </a:p>
          <a:p>
            <a:pPr marL="742950" lvl="1" indent="-285750" algn="l">
              <a:lnSpc>
                <a:spcPct val="150000"/>
              </a:lnSpc>
              <a:spcBef>
                <a:spcPts val="300"/>
              </a:spcBef>
              <a:buFont typeface="Arial" panose="020B0604020202020204" pitchFamily="34" charset="0"/>
              <a:buChar char="•"/>
            </a:pPr>
            <a:r>
              <a:rPr lang="zh-CN" altLang="en-US" b="0" i="0" dirty="0">
                <a:effectLst/>
                <a:latin typeface="微软雅黑" panose="020B0503020204020204" pitchFamily="34" charset="-122"/>
                <a:ea typeface="微软雅黑" panose="020B0503020204020204" pitchFamily="34" charset="-122"/>
              </a:rPr>
              <a:t>纵向输出：油门</a:t>
            </a:r>
            <a:r>
              <a:rPr lang="en-US" altLang="zh-CN" b="0" i="0" dirty="0">
                <a:effectLst/>
                <a:latin typeface="微软雅黑" panose="020B0503020204020204" pitchFamily="34" charset="-122"/>
                <a:ea typeface="微软雅黑" panose="020B0503020204020204" pitchFamily="34" charset="-122"/>
              </a:rPr>
              <a:t>/</a:t>
            </a:r>
            <a:r>
              <a:rPr lang="zh-CN" altLang="en-US" b="0" i="0" dirty="0">
                <a:effectLst/>
                <a:latin typeface="微软雅黑" panose="020B0503020204020204" pitchFamily="34" charset="-122"/>
                <a:ea typeface="微软雅黑" panose="020B0503020204020204" pitchFamily="34" charset="-122"/>
              </a:rPr>
              <a:t>制动力指令。</a:t>
            </a:r>
          </a:p>
        </p:txBody>
      </p:sp>
      <p:sp>
        <p:nvSpPr>
          <p:cNvPr id="14" name="文本框 13">
            <a:extLst>
              <a:ext uri="{FF2B5EF4-FFF2-40B4-BE49-F238E27FC236}">
                <a16:creationId xmlns:a16="http://schemas.microsoft.com/office/drawing/2014/main" id="{3E700EFA-C239-0E50-AE64-F72B19A6B371}"/>
              </a:ext>
            </a:extLst>
          </p:cNvPr>
          <p:cNvSpPr txBox="1"/>
          <p:nvPr/>
        </p:nvSpPr>
        <p:spPr>
          <a:xfrm>
            <a:off x="774165" y="5008676"/>
            <a:ext cx="7909993" cy="1373389"/>
          </a:xfrm>
          <a:prstGeom prst="rect">
            <a:avLst/>
          </a:prstGeom>
          <a:noFill/>
        </p:spPr>
        <p:txBody>
          <a:bodyPr wrap="square">
            <a:spAutoFit/>
          </a:bodyPr>
          <a:lstStyle/>
          <a:p>
            <a:pPr algn="l">
              <a:lnSpc>
                <a:spcPct val="150000"/>
              </a:lnSpc>
              <a:spcAft>
                <a:spcPts val="300"/>
              </a:spcAft>
            </a:pPr>
            <a:r>
              <a:rPr lang="zh-CN" altLang="en-US" b="1" i="0" dirty="0">
                <a:effectLst/>
                <a:latin typeface="微软雅黑" panose="020B0503020204020204" pitchFamily="34" charset="-122"/>
                <a:ea typeface="微软雅黑" panose="020B0503020204020204" pitchFamily="34" charset="-122"/>
              </a:rPr>
              <a:t>横纵向协同</a:t>
            </a:r>
            <a:r>
              <a:rPr lang="zh-CN" altLang="en-US" b="1" dirty="0">
                <a:latin typeface="微软雅黑" panose="020B0503020204020204" pitchFamily="34" charset="-122"/>
                <a:ea typeface="微软雅黑" panose="020B0503020204020204" pitchFamily="34" charset="-122"/>
              </a:rPr>
              <a:t>控制</a:t>
            </a:r>
            <a:r>
              <a:rPr lang="zh-CN" altLang="en-US" b="1" i="0" dirty="0">
                <a:effectLst/>
                <a:latin typeface="微软雅黑" panose="020B0503020204020204" pitchFamily="34" charset="-122"/>
                <a:ea typeface="微软雅黑" panose="020B0503020204020204" pitchFamily="34" charset="-122"/>
              </a:rPr>
              <a:t>策略</a:t>
            </a:r>
            <a:r>
              <a:rPr lang="zh-CN" altLang="en-US" b="0" i="0" dirty="0">
                <a:effectLst/>
                <a:latin typeface="微软雅黑" panose="020B0503020204020204" pitchFamily="34" charset="-122"/>
                <a:ea typeface="微软雅黑" panose="020B0503020204020204" pitchFamily="34" charset="-122"/>
              </a:rPr>
              <a:t>：</a:t>
            </a:r>
            <a:endParaRPr lang="en-US" altLang="zh-CN" b="0" i="0" dirty="0">
              <a:effectLst/>
              <a:latin typeface="微软雅黑" panose="020B0503020204020204" pitchFamily="34" charset="-122"/>
              <a:ea typeface="微软雅黑" panose="020B0503020204020204" pitchFamily="34" charset="-122"/>
            </a:endParaRPr>
          </a:p>
          <a:p>
            <a:pPr marL="285750" indent="-285750" algn="l">
              <a:lnSpc>
                <a:spcPct val="150000"/>
              </a:lnSpc>
              <a:spcAft>
                <a:spcPts val="300"/>
              </a:spcAft>
              <a:buFont typeface="Arial" panose="020B0604020202020204" pitchFamily="34" charset="0"/>
              <a:buChar char="•"/>
            </a:pPr>
            <a:r>
              <a:rPr lang="zh-CN" altLang="en-US" i="0" dirty="0">
                <a:effectLst/>
                <a:latin typeface="微软雅黑" panose="020B0503020204020204" pitchFamily="34" charset="-122"/>
                <a:ea typeface="微软雅黑" panose="020B0503020204020204" pitchFamily="34" charset="-122"/>
              </a:rPr>
              <a:t>解耦设计</a:t>
            </a:r>
            <a:r>
              <a:rPr lang="zh-CN" altLang="en-US" b="0" i="0" dirty="0">
                <a:effectLst/>
                <a:latin typeface="微软雅黑" panose="020B0503020204020204" pitchFamily="34" charset="-122"/>
                <a:ea typeface="微软雅黑" panose="020B0503020204020204" pitchFamily="34" charset="-122"/>
              </a:rPr>
              <a:t>：横向与纵向独立设计</a:t>
            </a:r>
            <a:r>
              <a:rPr lang="en-US" altLang="zh-CN" b="0" i="0" dirty="0">
                <a:effectLst/>
                <a:latin typeface="微软雅黑" panose="020B0503020204020204" pitchFamily="34" charset="-122"/>
                <a:ea typeface="微软雅黑" panose="020B0503020204020204" pitchFamily="34" charset="-122"/>
              </a:rPr>
              <a:t>LQR</a:t>
            </a:r>
            <a:r>
              <a:rPr lang="zh-CN" altLang="en-US" b="0" i="0" dirty="0">
                <a:effectLst/>
                <a:latin typeface="微软雅黑" panose="020B0503020204020204" pitchFamily="34" charset="-122"/>
                <a:ea typeface="微软雅黑" panose="020B0503020204020204" pitchFamily="34" charset="-122"/>
              </a:rPr>
              <a:t>控制器。</a:t>
            </a:r>
            <a:endParaRPr lang="en-US" altLang="zh-CN" b="0" i="0" dirty="0">
              <a:effectLst/>
              <a:latin typeface="微软雅黑" panose="020B0503020204020204" pitchFamily="34" charset="-122"/>
              <a:ea typeface="微软雅黑" panose="020B0503020204020204" pitchFamily="34" charset="-122"/>
            </a:endParaRPr>
          </a:p>
          <a:p>
            <a:pPr marL="285750" indent="-285750" algn="l">
              <a:lnSpc>
                <a:spcPct val="150000"/>
              </a:lnSpc>
              <a:spcAft>
                <a:spcPts val="300"/>
              </a:spcAft>
              <a:buFont typeface="Arial" panose="020B0604020202020204" pitchFamily="34" charset="0"/>
              <a:buChar char="•"/>
            </a:pPr>
            <a:r>
              <a:rPr lang="zh-CN" altLang="en-US" i="0" dirty="0">
                <a:effectLst/>
                <a:latin typeface="微软雅黑" panose="020B0503020204020204" pitchFamily="34" charset="-122"/>
                <a:ea typeface="微软雅黑" panose="020B0503020204020204" pitchFamily="34" charset="-122"/>
              </a:rPr>
              <a:t>耦合补偿</a:t>
            </a:r>
            <a:r>
              <a:rPr lang="zh-CN" altLang="en-US" b="0" i="0" dirty="0">
                <a:effectLst/>
                <a:latin typeface="微软雅黑" panose="020B0503020204020204" pitchFamily="34" charset="-122"/>
                <a:ea typeface="微软雅黑" panose="020B0503020204020204" pitchFamily="34" charset="-122"/>
              </a:rPr>
              <a:t>：通过状态耦合项（如车速对横向动力学影响）调整权重矩阵</a:t>
            </a:r>
          </a:p>
        </p:txBody>
      </p:sp>
      <p:sp>
        <p:nvSpPr>
          <p:cNvPr id="18" name="矩形 17">
            <a:extLst>
              <a:ext uri="{FF2B5EF4-FFF2-40B4-BE49-F238E27FC236}">
                <a16:creationId xmlns:a16="http://schemas.microsoft.com/office/drawing/2014/main" id="{B758E4DE-BE4E-1C7E-4B6A-DF4164CCB0C9}"/>
              </a:ext>
            </a:extLst>
          </p:cNvPr>
          <p:cNvSpPr/>
          <p:nvPr/>
        </p:nvSpPr>
        <p:spPr>
          <a:xfrm>
            <a:off x="6877050" y="3762374"/>
            <a:ext cx="2590800" cy="116205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5E98C3BA-09AF-69A9-1D23-0D57DBD4F7D8}"/>
              </a:ext>
            </a:extLst>
          </p:cNvPr>
          <p:cNvSpPr/>
          <p:nvPr/>
        </p:nvSpPr>
        <p:spPr>
          <a:xfrm>
            <a:off x="8477250" y="5043644"/>
            <a:ext cx="923925" cy="40019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69ADFB9-15DD-ED75-54CF-B5EE3462FF15}"/>
              </a:ext>
            </a:extLst>
          </p:cNvPr>
          <p:cNvSpPr txBox="1"/>
          <p:nvPr/>
        </p:nvSpPr>
        <p:spPr>
          <a:xfrm>
            <a:off x="9416523" y="5224131"/>
            <a:ext cx="1404936" cy="338554"/>
          </a:xfrm>
          <a:prstGeom prst="rect">
            <a:avLst/>
          </a:prstGeom>
          <a:noFill/>
        </p:spPr>
        <p:txBody>
          <a:bodyPr wrap="none" rtlCol="0">
            <a:spAutoFit/>
          </a:bodyPr>
          <a:lstStyle/>
          <a:p>
            <a:r>
              <a:rPr lang="en-US" altLang="zh-CN" sz="1600" dirty="0">
                <a:solidFill>
                  <a:srgbClr val="C00000"/>
                </a:solidFill>
                <a:latin typeface="微软雅黑" panose="020B0503020204020204" pitchFamily="34" charset="-122"/>
                <a:ea typeface="微软雅黑" panose="020B0503020204020204" pitchFamily="34" charset="-122"/>
              </a:rPr>
              <a:t>LQR</a:t>
            </a:r>
            <a:r>
              <a:rPr lang="zh-CN" altLang="en-US" sz="1600" dirty="0">
                <a:solidFill>
                  <a:srgbClr val="C00000"/>
                </a:solidFill>
                <a:latin typeface="微软雅黑" panose="020B0503020204020204" pitchFamily="34" charset="-122"/>
                <a:ea typeface="微软雅黑" panose="020B0503020204020204" pitchFamily="34" charset="-122"/>
              </a:rPr>
              <a:t>增益系数</a:t>
            </a:r>
          </a:p>
        </p:txBody>
      </p:sp>
      <p:sp>
        <p:nvSpPr>
          <p:cNvPr id="21" name="文本框 20">
            <a:extLst>
              <a:ext uri="{FF2B5EF4-FFF2-40B4-BE49-F238E27FC236}">
                <a16:creationId xmlns:a16="http://schemas.microsoft.com/office/drawing/2014/main" id="{2CD05D08-04F7-1F24-8236-4B5694BF4E0C}"/>
              </a:ext>
            </a:extLst>
          </p:cNvPr>
          <p:cNvSpPr txBox="1"/>
          <p:nvPr/>
        </p:nvSpPr>
        <p:spPr>
          <a:xfrm>
            <a:off x="9266911" y="3461083"/>
            <a:ext cx="1447832" cy="338554"/>
          </a:xfrm>
          <a:prstGeom prst="rect">
            <a:avLst/>
          </a:prstGeom>
          <a:noFill/>
        </p:spPr>
        <p:txBody>
          <a:bodyPr wrap="none" rtlCol="0">
            <a:spAutoFit/>
          </a:bodyPr>
          <a:lstStyle/>
          <a:p>
            <a:r>
              <a:rPr lang="zh-CN" altLang="en-US" sz="1600" dirty="0">
                <a:solidFill>
                  <a:srgbClr val="C00000"/>
                </a:solidFill>
                <a:latin typeface="微软雅黑" panose="020B0503020204020204" pitchFamily="34" charset="-122"/>
                <a:ea typeface="微软雅黑" panose="020B0503020204020204" pitchFamily="34" charset="-122"/>
              </a:rPr>
              <a:t>车辆线性系统</a:t>
            </a:r>
          </a:p>
        </p:txBody>
      </p:sp>
    </p:spTree>
    <p:extLst>
      <p:ext uri="{BB962C8B-B14F-4D97-AF65-F5344CB8AC3E}">
        <p14:creationId xmlns:p14="http://schemas.microsoft.com/office/powerpoint/2010/main" val="308492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12B1A-5F54-C10B-1870-F7AF20DA4776}"/>
            </a:ext>
          </a:extLst>
        </p:cNvPr>
        <p:cNvGrpSpPr/>
        <p:nvPr/>
      </p:nvGrpSpPr>
      <p:grpSpPr>
        <a:xfrm>
          <a:off x="0" y="0"/>
          <a:ext cx="0" cy="0"/>
          <a:chOff x="0" y="0"/>
          <a:chExt cx="0" cy="0"/>
        </a:xfrm>
      </p:grpSpPr>
      <p:sp>
        <p:nvSpPr>
          <p:cNvPr id="32" name="Text Box 13">
            <a:extLst>
              <a:ext uri="{FF2B5EF4-FFF2-40B4-BE49-F238E27FC236}">
                <a16:creationId xmlns:a16="http://schemas.microsoft.com/office/drawing/2014/main" id="{131490D7-C9E8-C87F-A534-636D9876CE48}"/>
              </a:ext>
            </a:extLst>
          </p:cNvPr>
          <p:cNvSpPr txBox="1">
            <a:spLocks noChangeArrowheads="1"/>
          </p:cNvSpPr>
          <p:nvPr/>
        </p:nvSpPr>
        <p:spPr bwMode="auto">
          <a:xfrm>
            <a:off x="3314378" y="1871230"/>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lgn="ctr">
              <a:spcBef>
                <a:spcPct val="50000"/>
              </a:spcBef>
              <a:defRPr sz="2800" b="1">
                <a:solidFill>
                  <a:schemeClr val="bg1"/>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r>
              <a:rPr lang="zh-CN" altLang="en-US" dirty="0">
                <a:solidFill>
                  <a:srgbClr val="333F50"/>
                </a:solidFill>
              </a:rPr>
              <a:t>耦合控制典型方法</a:t>
            </a:r>
          </a:p>
        </p:txBody>
      </p:sp>
      <p:pic>
        <p:nvPicPr>
          <p:cNvPr id="3" name="图形 2">
            <a:extLst>
              <a:ext uri="{FF2B5EF4-FFF2-40B4-BE49-F238E27FC236}">
                <a16:creationId xmlns:a16="http://schemas.microsoft.com/office/drawing/2014/main" id="{C6CCA799-C3C7-9485-BF2B-5E3A7BDB056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6" name="Text Box 13">
            <a:extLst>
              <a:ext uri="{FF2B5EF4-FFF2-40B4-BE49-F238E27FC236}">
                <a16:creationId xmlns:a16="http://schemas.microsoft.com/office/drawing/2014/main" id="{FF386BCB-F843-EBEE-A33D-7D570A1F9FA3}"/>
              </a:ext>
            </a:extLst>
          </p:cNvPr>
          <p:cNvSpPr txBox="1">
            <a:spLocks noChangeArrowheads="1"/>
          </p:cNvSpPr>
          <p:nvPr/>
        </p:nvSpPr>
        <p:spPr bwMode="auto">
          <a:xfrm>
            <a:off x="3314378" y="2924862"/>
            <a:ext cx="5563244" cy="509881"/>
          </a:xfrm>
          <a:prstGeom prst="rect">
            <a:avLst/>
          </a:prstGeom>
          <a:solidFill>
            <a:srgbClr val="002060"/>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solidFill>
                  <a:schemeClr val="bg1"/>
                </a:solidFill>
              </a:rPr>
              <a:t>示例模型介绍</a:t>
            </a:r>
          </a:p>
        </p:txBody>
      </p:sp>
      <p:sp>
        <p:nvSpPr>
          <p:cNvPr id="4" name="Text Box 13">
            <a:extLst>
              <a:ext uri="{FF2B5EF4-FFF2-40B4-BE49-F238E27FC236}">
                <a16:creationId xmlns:a16="http://schemas.microsoft.com/office/drawing/2014/main" id="{9D123265-E96F-2BEA-7B06-58CB830C3F89}"/>
              </a:ext>
            </a:extLst>
          </p:cNvPr>
          <p:cNvSpPr txBox="1">
            <a:spLocks noChangeArrowheads="1"/>
          </p:cNvSpPr>
          <p:nvPr/>
        </p:nvSpPr>
        <p:spPr bwMode="auto">
          <a:xfrm>
            <a:off x="3314378" y="3978494"/>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代码解析</a:t>
            </a:r>
          </a:p>
        </p:txBody>
      </p:sp>
      <p:sp>
        <p:nvSpPr>
          <p:cNvPr id="5" name="Text Box 13">
            <a:extLst>
              <a:ext uri="{FF2B5EF4-FFF2-40B4-BE49-F238E27FC236}">
                <a16:creationId xmlns:a16="http://schemas.microsoft.com/office/drawing/2014/main" id="{4946641C-4961-959A-218F-50B835135F30}"/>
              </a:ext>
            </a:extLst>
          </p:cNvPr>
          <p:cNvSpPr txBox="1">
            <a:spLocks noChangeArrowheads="1"/>
          </p:cNvSpPr>
          <p:nvPr/>
        </p:nvSpPr>
        <p:spPr bwMode="auto">
          <a:xfrm>
            <a:off x="3314378" y="5032126"/>
            <a:ext cx="5563244" cy="509881"/>
          </a:xfrm>
          <a:prstGeom prst="rect">
            <a:avLst/>
          </a:prstGeom>
          <a:solidFill>
            <a:schemeClr val="bg1"/>
          </a:solidFill>
          <a:ln w="28575">
            <a:solidFill>
              <a:schemeClr val="tx2">
                <a:lumMod val="60000"/>
                <a:lumOff val="40000"/>
              </a:schemeClr>
            </a:solidFill>
            <a:miter lim="800000"/>
          </a:ln>
        </p:spPr>
        <p:txBody>
          <a:bodyPr wrap="square" lIns="78230" tIns="39115" rIns="78230" bIns="39115">
            <a:spAutoFit/>
          </a:bodyPr>
          <a:lstStyle>
            <a:defPPr>
              <a:defRPr lang="en-US"/>
            </a:defPPr>
            <a:lvl1pPr>
              <a:spcBef>
                <a:spcPct val="50000"/>
              </a:spcBef>
              <a:defRPr sz="2800" b="1">
                <a:solidFill>
                  <a:schemeClr val="tx2">
                    <a:lumMod val="75000"/>
                  </a:schemeClr>
                </a:solidFill>
                <a:latin typeface="微软雅黑" pitchFamily="34" charset="-122"/>
                <a:ea typeface="微软雅黑" pitchFamily="34" charset="-122"/>
              </a:defRPr>
            </a:lvl1pPr>
            <a:lvl2pPr marL="742950" indent="-285750">
              <a:defRPr sz="2000">
                <a:latin typeface="Arial" panose="020B0604020202020204" pitchFamily="34" charset="0"/>
                <a:ea typeface="宋体" panose="02010600030101010101" pitchFamily="2" charset="-122"/>
              </a:defRPr>
            </a:lvl2pPr>
            <a:lvl3pPr marL="1143000" indent="-228600">
              <a:defRPr sz="2000">
                <a:latin typeface="Arial" panose="020B0604020202020204" pitchFamily="34" charset="0"/>
                <a:ea typeface="宋体" panose="02010600030101010101" pitchFamily="2" charset="-122"/>
              </a:defRPr>
            </a:lvl3pPr>
            <a:lvl4pPr marL="1600200" indent="-228600">
              <a:defRPr sz="2000">
                <a:latin typeface="Arial" panose="020B0604020202020204" pitchFamily="34" charset="0"/>
                <a:ea typeface="宋体" panose="02010600030101010101" pitchFamily="2" charset="-122"/>
              </a:defRPr>
            </a:lvl4pPr>
            <a:lvl5pPr marL="2057400" indent="-228600">
              <a:defRPr sz="2000">
                <a:latin typeface="Arial" panose="020B0604020202020204" pitchFamily="34" charset="0"/>
                <a:ea typeface="宋体" panose="02010600030101010101" pitchFamily="2" charset="-122"/>
              </a:defRPr>
            </a:lvl5pPr>
            <a:lvl6pPr marL="25146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6pPr>
            <a:lvl7pPr marL="29718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7pPr>
            <a:lvl8pPr marL="34290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8pPr>
            <a:lvl9pPr marL="3886200" indent="-228600" defTabSz="1054100" eaLnBrk="0" fontAlgn="base" hangingPunct="0">
              <a:spcBef>
                <a:spcPct val="0"/>
              </a:spcBef>
              <a:spcAft>
                <a:spcPct val="0"/>
              </a:spcAft>
              <a:defRPr sz="2000">
                <a:latin typeface="Arial" panose="020B0604020202020204" pitchFamily="34" charset="0"/>
                <a:ea typeface="宋体" panose="02010600030101010101" pitchFamily="2" charset="-122"/>
              </a:defRPr>
            </a:lvl9pPr>
          </a:lstStyle>
          <a:p>
            <a:pPr algn="ctr"/>
            <a:r>
              <a:rPr lang="zh-CN" altLang="en-US" dirty="0"/>
              <a:t>课后实践</a:t>
            </a:r>
          </a:p>
        </p:txBody>
      </p:sp>
    </p:spTree>
    <p:extLst>
      <p:ext uri="{BB962C8B-B14F-4D97-AF65-F5344CB8AC3E}">
        <p14:creationId xmlns:p14="http://schemas.microsoft.com/office/powerpoint/2010/main" val="273274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CCEA2-A31B-2805-184F-60EA18D9D588}"/>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C56B7398-CE68-7B0C-1551-9D971692DD8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D8AE7092-481B-F5A0-7C26-DA70C4210EA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6E7369B7-EB3E-7DD1-6055-E1F65506EC73}"/>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cap="none" dirty="0"/>
              <a:t>基于</a:t>
            </a:r>
            <a:r>
              <a:rPr lang="en-US" altLang="zh-CN" sz="2400" dirty="0"/>
              <a:t>LQR</a:t>
            </a:r>
            <a:r>
              <a:rPr lang="zh-CN" altLang="en-US" sz="2400" dirty="0"/>
              <a:t>的耦合控制</a:t>
            </a:r>
            <a:r>
              <a:rPr lang="zh-CN" altLang="en-US" sz="2400" cap="none" dirty="0"/>
              <a:t>模型</a:t>
            </a:r>
          </a:p>
        </p:txBody>
      </p:sp>
      <p:sp>
        <p:nvSpPr>
          <p:cNvPr id="213" name="文本占位符 4">
            <a:extLst>
              <a:ext uri="{FF2B5EF4-FFF2-40B4-BE49-F238E27FC236}">
                <a16:creationId xmlns:a16="http://schemas.microsoft.com/office/drawing/2014/main" id="{CCC2EBD8-E1DA-8C4D-D223-2F60B71463E4}"/>
              </a:ext>
            </a:extLst>
          </p:cNvPr>
          <p:cNvSpPr txBox="1">
            <a:spLocks/>
          </p:cNvSpPr>
          <p:nvPr/>
        </p:nvSpPr>
        <p:spPr>
          <a:xfrm>
            <a:off x="897250" y="1531235"/>
            <a:ext cx="10837549" cy="920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2060"/>
                </a:solidFill>
                <a:latin typeface="微软雅黑" panose="020B0503020204020204" pitchFamily="34" charset="-122"/>
                <a:ea typeface="微软雅黑" panose="020B0503020204020204" pitchFamily="34" charset="-122"/>
              </a:rPr>
              <a:t>仿真模型分成控制器和被控对象两部分。控制器由</a:t>
            </a:r>
            <a:r>
              <a:rPr lang="en-US" altLang="zh-CN" sz="1800" dirty="0">
                <a:solidFill>
                  <a:srgbClr val="002060"/>
                </a:solidFill>
                <a:latin typeface="微软雅黑" panose="020B0503020204020204" pitchFamily="34" charset="-122"/>
                <a:ea typeface="微软雅黑" panose="020B0503020204020204" pitchFamily="34" charset="-122"/>
              </a:rPr>
              <a:t>s-</a:t>
            </a:r>
            <a:r>
              <a:rPr lang="zh-CN" altLang="en-US" sz="1800" dirty="0">
                <a:solidFill>
                  <a:srgbClr val="002060"/>
                </a:solidFill>
                <a:latin typeface="微软雅黑" panose="020B0503020204020204" pitchFamily="34" charset="-122"/>
                <a:ea typeface="微软雅黑" panose="020B0503020204020204" pitchFamily="34" charset="-122"/>
              </a:rPr>
              <a:t>函数编写而成，被控车辆是</a:t>
            </a:r>
            <a:r>
              <a:rPr lang="en-US" altLang="zh-CN" sz="1800" dirty="0">
                <a:solidFill>
                  <a:srgbClr val="002060"/>
                </a:solidFill>
                <a:latin typeface="微软雅黑" panose="020B0503020204020204" pitchFamily="34" charset="-122"/>
                <a:ea typeface="微软雅黑" panose="020B0503020204020204" pitchFamily="34" charset="-122"/>
              </a:rPr>
              <a:t>MATLAB</a:t>
            </a:r>
            <a:r>
              <a:rPr lang="zh-CN" altLang="en-US" sz="1800" dirty="0">
                <a:solidFill>
                  <a:srgbClr val="002060"/>
                </a:solidFill>
                <a:latin typeface="微软雅黑" panose="020B0503020204020204" pitchFamily="34" charset="-122"/>
                <a:ea typeface="微软雅黑" panose="020B0503020204020204" pitchFamily="34" charset="-122"/>
              </a:rPr>
              <a:t>提供的三自由度车辆模型，模型框图如下</a:t>
            </a:r>
          </a:p>
        </p:txBody>
      </p:sp>
      <p:pic>
        <p:nvPicPr>
          <p:cNvPr id="6" name="图片 5">
            <a:extLst>
              <a:ext uri="{FF2B5EF4-FFF2-40B4-BE49-F238E27FC236}">
                <a16:creationId xmlns:a16="http://schemas.microsoft.com/office/drawing/2014/main" id="{A620CF8B-F8B3-2350-FB4A-B98DA1C2D2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3840" y="2504513"/>
            <a:ext cx="9784319" cy="3804233"/>
          </a:xfrm>
          <a:prstGeom prst="rect">
            <a:avLst/>
          </a:prstGeom>
        </p:spPr>
      </p:pic>
    </p:spTree>
    <p:extLst>
      <p:ext uri="{BB962C8B-B14F-4D97-AF65-F5344CB8AC3E}">
        <p14:creationId xmlns:p14="http://schemas.microsoft.com/office/powerpoint/2010/main" val="418437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74EA6-8698-6470-4120-FECBFF1788A7}"/>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5E327227-6B33-3823-97D9-414AB8E2CAEC}"/>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B05EC9BD-FABB-690E-AC36-FCE276AD2DB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2C1CAF43-8BE3-FA00-E817-6BDEE183D490}"/>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dirty="0"/>
              <a:t>本地运行准备</a:t>
            </a:r>
            <a:endParaRPr lang="zh-CN" altLang="en-US" sz="2400" cap="none" dirty="0"/>
          </a:p>
        </p:txBody>
      </p:sp>
      <p:sp>
        <p:nvSpPr>
          <p:cNvPr id="213" name="文本占位符 4">
            <a:extLst>
              <a:ext uri="{FF2B5EF4-FFF2-40B4-BE49-F238E27FC236}">
                <a16:creationId xmlns:a16="http://schemas.microsoft.com/office/drawing/2014/main" id="{691334AA-5A6E-709E-5540-8A17B66A3163}"/>
              </a:ext>
            </a:extLst>
          </p:cNvPr>
          <p:cNvSpPr txBox="1">
            <a:spLocks/>
          </p:cNvSpPr>
          <p:nvPr/>
        </p:nvSpPr>
        <p:spPr>
          <a:xfrm>
            <a:off x="897250" y="1531235"/>
            <a:ext cx="10837549"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dirty="0">
                <a:solidFill>
                  <a:srgbClr val="002060"/>
                </a:solidFill>
                <a:latin typeface="微软雅黑" panose="020B0503020204020204" pitchFamily="34" charset="-122"/>
                <a:ea typeface="微软雅黑" panose="020B0503020204020204" pitchFamily="34" charset="-122"/>
              </a:rPr>
              <a:t>本项目可运行在</a:t>
            </a:r>
            <a:r>
              <a:rPr lang="en-US" altLang="zh-CN" sz="1800" dirty="0">
                <a:solidFill>
                  <a:srgbClr val="002060"/>
                </a:solidFill>
                <a:latin typeface="微软雅黑" panose="020B0503020204020204" pitchFamily="34" charset="-122"/>
                <a:ea typeface="微软雅黑" panose="020B0503020204020204" pitchFamily="34" charset="-122"/>
              </a:rPr>
              <a:t>MATLAB R2022a</a:t>
            </a:r>
            <a:r>
              <a:rPr lang="zh-CN" altLang="en-US" sz="1800" dirty="0">
                <a:solidFill>
                  <a:srgbClr val="002060"/>
                </a:solidFill>
                <a:latin typeface="微软雅黑" panose="020B0503020204020204" pitchFamily="34" charset="-122"/>
                <a:ea typeface="微软雅黑" panose="020B0503020204020204" pitchFamily="34" charset="-122"/>
              </a:rPr>
              <a:t>及以上版本，需安装完整的</a:t>
            </a:r>
            <a:r>
              <a:rPr lang="en-US" altLang="zh-CN" sz="1800" dirty="0">
                <a:solidFill>
                  <a:srgbClr val="002060"/>
                </a:solidFill>
                <a:latin typeface="微软雅黑" panose="020B0503020204020204" pitchFamily="34" charset="-122"/>
                <a:ea typeface="微软雅黑" panose="020B0503020204020204" pitchFamily="34" charset="-122"/>
              </a:rPr>
              <a:t>Simulink</a:t>
            </a:r>
            <a:r>
              <a:rPr lang="zh-CN" altLang="en-US" sz="1800" dirty="0">
                <a:solidFill>
                  <a:srgbClr val="002060"/>
                </a:solidFill>
                <a:latin typeface="微软雅黑" panose="020B0503020204020204" pitchFamily="34" charset="-122"/>
                <a:ea typeface="微软雅黑" panose="020B0503020204020204" pitchFamily="34" charset="-122"/>
              </a:rPr>
              <a:t>工具箱。</a:t>
            </a:r>
          </a:p>
        </p:txBody>
      </p:sp>
      <p:sp>
        <p:nvSpPr>
          <p:cNvPr id="2" name="文本占位符 4">
            <a:extLst>
              <a:ext uri="{FF2B5EF4-FFF2-40B4-BE49-F238E27FC236}">
                <a16:creationId xmlns:a16="http://schemas.microsoft.com/office/drawing/2014/main" id="{612AC611-32A6-127B-C929-43D588960B1B}"/>
              </a:ext>
            </a:extLst>
          </p:cNvPr>
          <p:cNvSpPr txBox="1">
            <a:spLocks/>
          </p:cNvSpPr>
          <p:nvPr/>
        </p:nvSpPr>
        <p:spPr>
          <a:xfrm>
            <a:off x="897250" y="2107777"/>
            <a:ext cx="1579250"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002060"/>
                </a:solidFill>
                <a:latin typeface="微软雅黑" panose="020B0503020204020204" pitchFamily="34" charset="-122"/>
                <a:ea typeface="微软雅黑" panose="020B0503020204020204" pitchFamily="34" charset="-122"/>
              </a:rPr>
              <a:t>文件说明：</a:t>
            </a:r>
          </a:p>
        </p:txBody>
      </p:sp>
      <p:sp>
        <p:nvSpPr>
          <p:cNvPr id="7" name="文本框 6">
            <a:extLst>
              <a:ext uri="{FF2B5EF4-FFF2-40B4-BE49-F238E27FC236}">
                <a16:creationId xmlns:a16="http://schemas.microsoft.com/office/drawing/2014/main" id="{95462A8D-4DEC-97F8-2A2E-6EF45F03EA8C}"/>
              </a:ext>
            </a:extLst>
          </p:cNvPr>
          <p:cNvSpPr txBox="1"/>
          <p:nvPr/>
        </p:nvSpPr>
        <p:spPr>
          <a:xfrm>
            <a:off x="1330067" y="2684319"/>
            <a:ext cx="953186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reference.mat</a:t>
            </a:r>
            <a:r>
              <a:rPr lang="zh-CN" altLang="en-US" dirty="0">
                <a:solidFill>
                  <a:srgbClr val="002060"/>
                </a:solidFill>
                <a:latin typeface="微软雅黑" panose="020B0503020204020204" pitchFamily="34" charset="-122"/>
                <a:ea typeface="微软雅黑" panose="020B0503020204020204" pitchFamily="34" charset="-122"/>
              </a:rPr>
              <a:t>”为参考轨迹数据，包含时间戳“</a:t>
            </a:r>
            <a:r>
              <a:rPr lang="en-US" altLang="zh-CN" dirty="0" err="1">
                <a:solidFill>
                  <a:srgbClr val="002060"/>
                </a:solidFill>
                <a:latin typeface="微软雅黑" panose="020B0503020204020204" pitchFamily="34" charset="-122"/>
                <a:ea typeface="微软雅黑" panose="020B0503020204020204" pitchFamily="34" charset="-122"/>
              </a:rPr>
              <a:t>t_ref</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x</a:t>
            </a:r>
            <a:r>
              <a:rPr lang="zh-CN" altLang="en-US" dirty="0">
                <a:solidFill>
                  <a:srgbClr val="002060"/>
                </a:solidFill>
                <a:latin typeface="微软雅黑" panose="020B0503020204020204" pitchFamily="34" charset="-122"/>
                <a:ea typeface="微软雅黑" panose="020B0503020204020204" pitchFamily="34" charset="-122"/>
              </a:rPr>
              <a:t>坐标“</a:t>
            </a:r>
            <a:r>
              <a:rPr lang="en-US" altLang="zh-CN" dirty="0" err="1">
                <a:solidFill>
                  <a:srgbClr val="002060"/>
                </a:solidFill>
                <a:latin typeface="微软雅黑" panose="020B0503020204020204" pitchFamily="34" charset="-122"/>
                <a:ea typeface="微软雅黑" panose="020B0503020204020204" pitchFamily="34" charset="-122"/>
              </a:rPr>
              <a:t>x_ref</a:t>
            </a: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a:solidFill>
                  <a:srgbClr val="002060"/>
                </a:solidFill>
                <a:latin typeface="微软雅黑" panose="020B0503020204020204" pitchFamily="34" charset="-122"/>
                <a:ea typeface="微软雅黑" panose="020B0503020204020204" pitchFamily="34" charset="-122"/>
              </a:rPr>
              <a:t>y</a:t>
            </a:r>
            <a:r>
              <a:rPr lang="zh-CN" altLang="en-US" dirty="0">
                <a:solidFill>
                  <a:srgbClr val="002060"/>
                </a:solidFill>
                <a:latin typeface="微软雅黑" panose="020B0503020204020204" pitchFamily="34" charset="-122"/>
                <a:ea typeface="微软雅黑" panose="020B0503020204020204" pitchFamily="34" charset="-122"/>
              </a:rPr>
              <a:t>坐标“</a:t>
            </a:r>
            <a:r>
              <a:rPr lang="en-US" altLang="zh-CN" dirty="0" err="1">
                <a:solidFill>
                  <a:srgbClr val="002060"/>
                </a:solidFill>
                <a:latin typeface="微软雅黑" panose="020B0503020204020204" pitchFamily="34" charset="-122"/>
                <a:ea typeface="微软雅黑" panose="020B0503020204020204" pitchFamily="34" charset="-122"/>
              </a:rPr>
              <a:t>y_ref</a:t>
            </a:r>
            <a:r>
              <a:rPr lang="zh-CN" altLang="en-US" dirty="0">
                <a:solidFill>
                  <a:srgbClr val="002060"/>
                </a:solidFill>
                <a:latin typeface="微软雅黑" panose="020B0503020204020204" pitchFamily="34" charset="-122"/>
                <a:ea typeface="微软雅黑" panose="020B0503020204020204" pitchFamily="34" charset="-122"/>
              </a:rPr>
              <a:t>”三个变量。参考轨迹通常由上游决策规划模块生成。</a:t>
            </a:r>
          </a:p>
        </p:txBody>
      </p:sp>
      <p:sp>
        <p:nvSpPr>
          <p:cNvPr id="10" name="文本框 9">
            <a:extLst>
              <a:ext uri="{FF2B5EF4-FFF2-40B4-BE49-F238E27FC236}">
                <a16:creationId xmlns:a16="http://schemas.microsoft.com/office/drawing/2014/main" id="{F8F0CAE5-2B98-D008-E5A3-819B1F5116D7}"/>
              </a:ext>
            </a:extLst>
          </p:cNvPr>
          <p:cNvSpPr txBox="1"/>
          <p:nvPr/>
        </p:nvSpPr>
        <p:spPr>
          <a:xfrm>
            <a:off x="1330067" y="3574850"/>
            <a:ext cx="953186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Sim_Demo.slx</a:t>
            </a:r>
            <a:r>
              <a:rPr lang="zh-CN" altLang="en-US" dirty="0">
                <a:solidFill>
                  <a:srgbClr val="002060"/>
                </a:solidFill>
                <a:latin typeface="微软雅黑" panose="020B0503020204020204" pitchFamily="34" charset="-122"/>
                <a:ea typeface="微软雅黑" panose="020B0503020204020204" pitchFamily="34" charset="-122"/>
              </a:rPr>
              <a:t>”为</a:t>
            </a:r>
            <a:r>
              <a:rPr lang="en-US" altLang="zh-CN" dirty="0">
                <a:solidFill>
                  <a:srgbClr val="002060"/>
                </a:solidFill>
                <a:latin typeface="微软雅黑" panose="020B0503020204020204" pitchFamily="34" charset="-122"/>
                <a:ea typeface="微软雅黑" panose="020B0503020204020204" pitchFamily="34" charset="-122"/>
              </a:rPr>
              <a:t>Simulink</a:t>
            </a:r>
            <a:r>
              <a:rPr lang="zh-CN" altLang="en-US" dirty="0">
                <a:solidFill>
                  <a:srgbClr val="002060"/>
                </a:solidFill>
                <a:latin typeface="微软雅黑" panose="020B0503020204020204" pitchFamily="34" charset="-122"/>
                <a:ea typeface="微软雅黑" panose="020B0503020204020204" pitchFamily="34" charset="-122"/>
              </a:rPr>
              <a:t>文件，用于图形化编程及仿真运行。主要包括整体控制框架和被控对象模型等。</a:t>
            </a:r>
          </a:p>
        </p:txBody>
      </p:sp>
      <p:sp>
        <p:nvSpPr>
          <p:cNvPr id="11" name="文本框 10">
            <a:extLst>
              <a:ext uri="{FF2B5EF4-FFF2-40B4-BE49-F238E27FC236}">
                <a16:creationId xmlns:a16="http://schemas.microsoft.com/office/drawing/2014/main" id="{675342F4-66E8-30EC-BD31-026747C96DC8}"/>
              </a:ext>
            </a:extLst>
          </p:cNvPr>
          <p:cNvSpPr txBox="1"/>
          <p:nvPr/>
        </p:nvSpPr>
        <p:spPr>
          <a:xfrm>
            <a:off x="1330067" y="4465381"/>
            <a:ext cx="8535735"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LQR_sFunction.m</a:t>
            </a:r>
            <a:r>
              <a:rPr lang="zh-CN" altLang="en-US" dirty="0">
                <a:solidFill>
                  <a:srgbClr val="002060"/>
                </a:solidFill>
                <a:latin typeface="微软雅黑" panose="020B0503020204020204" pitchFamily="34" charset="-122"/>
                <a:ea typeface="微软雅黑" panose="020B0503020204020204" pitchFamily="34" charset="-122"/>
              </a:rPr>
              <a:t>”控制器</a:t>
            </a:r>
            <a:r>
              <a:rPr lang="en-US" altLang="zh-CN" dirty="0">
                <a:solidFill>
                  <a:srgbClr val="002060"/>
                </a:solidFill>
                <a:latin typeface="微软雅黑" panose="020B0503020204020204" pitchFamily="34" charset="-122"/>
                <a:ea typeface="微软雅黑" panose="020B0503020204020204" pitchFamily="34" charset="-122"/>
              </a:rPr>
              <a:t>s</a:t>
            </a:r>
            <a:r>
              <a:rPr lang="zh-CN" altLang="en-US" dirty="0">
                <a:solidFill>
                  <a:srgbClr val="002060"/>
                </a:solidFill>
                <a:latin typeface="微软雅黑" panose="020B0503020204020204" pitchFamily="34" charset="-122"/>
                <a:ea typeface="微软雅黑" panose="020B0503020204020204" pitchFamily="34" charset="-122"/>
              </a:rPr>
              <a:t>函数文件，</a:t>
            </a:r>
            <a:r>
              <a:rPr lang="en-US" altLang="zh-CN" dirty="0">
                <a:solidFill>
                  <a:srgbClr val="002060"/>
                </a:solidFill>
                <a:latin typeface="微软雅黑" panose="020B0503020204020204" pitchFamily="34" charset="-122"/>
                <a:ea typeface="微软雅黑" panose="020B0503020204020204" pitchFamily="34" charset="-122"/>
              </a:rPr>
              <a:t>MPC</a:t>
            </a:r>
            <a:r>
              <a:rPr lang="zh-CN" altLang="en-US" dirty="0">
                <a:solidFill>
                  <a:srgbClr val="002060"/>
                </a:solidFill>
                <a:latin typeface="微软雅黑" panose="020B0503020204020204" pitchFamily="34" charset="-122"/>
                <a:ea typeface="微软雅黑" panose="020B0503020204020204" pitchFamily="34" charset="-122"/>
              </a:rPr>
              <a:t>控制算法代码编写在该文件中。</a:t>
            </a:r>
          </a:p>
        </p:txBody>
      </p:sp>
      <p:sp>
        <p:nvSpPr>
          <p:cNvPr id="12" name="文本框 11">
            <a:extLst>
              <a:ext uri="{FF2B5EF4-FFF2-40B4-BE49-F238E27FC236}">
                <a16:creationId xmlns:a16="http://schemas.microsoft.com/office/drawing/2014/main" id="{C377286C-3B0E-6560-D86A-ED49FB851099}"/>
              </a:ext>
            </a:extLst>
          </p:cNvPr>
          <p:cNvSpPr txBox="1"/>
          <p:nvPr/>
        </p:nvSpPr>
        <p:spPr>
          <a:xfrm>
            <a:off x="1330067" y="5078914"/>
            <a:ext cx="953186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evaluator.mlx</a:t>
            </a:r>
            <a:r>
              <a:rPr lang="zh-CN" altLang="en-US" dirty="0">
                <a:solidFill>
                  <a:srgbClr val="002060"/>
                </a:solidFill>
                <a:latin typeface="微软雅黑" panose="020B0503020204020204" pitchFamily="34" charset="-122"/>
                <a:ea typeface="微软雅黑" panose="020B0503020204020204" pitchFamily="34" charset="-122"/>
              </a:rPr>
              <a:t>”后处理部分代码在该文件中，包括轨迹、误差、车辆状态参数曲线的绘制，动画演示。</a:t>
            </a:r>
          </a:p>
        </p:txBody>
      </p:sp>
    </p:spTree>
    <p:extLst>
      <p:ext uri="{BB962C8B-B14F-4D97-AF65-F5344CB8AC3E}">
        <p14:creationId xmlns:p14="http://schemas.microsoft.com/office/powerpoint/2010/main" val="3465103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D7385-1C2E-1B5E-B6F1-1FD0266D85BB}"/>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0BC09FE7-04D8-EE9C-282B-2DEAB3569AE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187DA9ED-1CE1-2F64-CD81-A6AF7B5E4F3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7F728B79-87F7-9BE1-94DD-3EDD03C13C56}"/>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dirty="0"/>
              <a:t>本地运行准备</a:t>
            </a:r>
            <a:endParaRPr lang="zh-CN" altLang="en-US" sz="2400" cap="none" dirty="0"/>
          </a:p>
        </p:txBody>
      </p:sp>
      <p:sp>
        <p:nvSpPr>
          <p:cNvPr id="2" name="文本占位符 4">
            <a:extLst>
              <a:ext uri="{FF2B5EF4-FFF2-40B4-BE49-F238E27FC236}">
                <a16:creationId xmlns:a16="http://schemas.microsoft.com/office/drawing/2014/main" id="{B05C7480-5E6B-97C1-F097-8E889F07CA55}"/>
              </a:ext>
            </a:extLst>
          </p:cNvPr>
          <p:cNvSpPr txBox="1">
            <a:spLocks/>
          </p:cNvSpPr>
          <p:nvPr/>
        </p:nvSpPr>
        <p:spPr>
          <a:xfrm>
            <a:off x="897250" y="1591785"/>
            <a:ext cx="1579250"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002060"/>
                </a:solidFill>
                <a:latin typeface="微软雅黑" panose="020B0503020204020204" pitchFamily="34" charset="-122"/>
                <a:ea typeface="微软雅黑" panose="020B0503020204020204" pitchFamily="34" charset="-122"/>
              </a:rPr>
              <a:t>运行步骤：</a:t>
            </a:r>
          </a:p>
        </p:txBody>
      </p:sp>
      <p:sp>
        <p:nvSpPr>
          <p:cNvPr id="7" name="文本框 6">
            <a:extLst>
              <a:ext uri="{FF2B5EF4-FFF2-40B4-BE49-F238E27FC236}">
                <a16:creationId xmlns:a16="http://schemas.microsoft.com/office/drawing/2014/main" id="{750DDD3F-1D1C-9D78-C045-E1B82FC3AAC7}"/>
              </a:ext>
            </a:extLst>
          </p:cNvPr>
          <p:cNvSpPr txBox="1"/>
          <p:nvPr/>
        </p:nvSpPr>
        <p:spPr>
          <a:xfrm>
            <a:off x="1330067" y="2168327"/>
            <a:ext cx="711860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下载项目并解压，将</a:t>
            </a:r>
            <a:r>
              <a:rPr lang="en-US" altLang="zh-CN" dirty="0">
                <a:solidFill>
                  <a:srgbClr val="002060"/>
                </a:solidFill>
                <a:latin typeface="微软雅黑" panose="020B0503020204020204" pitchFamily="34" charset="-122"/>
                <a:ea typeface="微软雅黑" panose="020B0503020204020204" pitchFamily="34" charset="-122"/>
              </a:rPr>
              <a:t>MATLAB</a:t>
            </a:r>
            <a:r>
              <a:rPr lang="zh-CN" altLang="en-US" dirty="0">
                <a:solidFill>
                  <a:srgbClr val="002060"/>
                </a:solidFill>
                <a:latin typeface="微软雅黑" panose="020B0503020204020204" pitchFamily="34" charset="-122"/>
                <a:ea typeface="微软雅黑" panose="020B0503020204020204" pitchFamily="34" charset="-122"/>
              </a:rPr>
              <a:t>的工作路径设置为该文件夹，或将文件夹中的文件复制到当前文件夹下</a:t>
            </a:r>
          </a:p>
        </p:txBody>
      </p:sp>
      <p:sp>
        <p:nvSpPr>
          <p:cNvPr id="10" name="文本框 9">
            <a:extLst>
              <a:ext uri="{FF2B5EF4-FFF2-40B4-BE49-F238E27FC236}">
                <a16:creationId xmlns:a16="http://schemas.microsoft.com/office/drawing/2014/main" id="{9176B0C2-39B9-073A-6CC2-88707D02AEDC}"/>
              </a:ext>
            </a:extLst>
          </p:cNvPr>
          <p:cNvSpPr txBox="1"/>
          <p:nvPr/>
        </p:nvSpPr>
        <p:spPr>
          <a:xfrm>
            <a:off x="1330068" y="2950457"/>
            <a:ext cx="5713424"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双击“</a:t>
            </a:r>
            <a:r>
              <a:rPr lang="en-US" altLang="zh-CN" dirty="0" err="1">
                <a:solidFill>
                  <a:srgbClr val="002060"/>
                </a:solidFill>
                <a:latin typeface="微软雅黑" panose="020B0503020204020204" pitchFamily="34" charset="-122"/>
                <a:ea typeface="微软雅黑" panose="020B0503020204020204" pitchFamily="34" charset="-122"/>
              </a:rPr>
              <a:t>Sim_Demo.slx</a:t>
            </a:r>
            <a:r>
              <a:rPr lang="zh-CN" altLang="en-US" dirty="0">
                <a:solidFill>
                  <a:srgbClr val="002060"/>
                </a:solidFill>
                <a:latin typeface="微软雅黑" panose="020B0503020204020204" pitchFamily="34" charset="-122"/>
                <a:ea typeface="微软雅黑" panose="020B0503020204020204" pitchFamily="34" charset="-122"/>
              </a:rPr>
              <a:t>”文件，并等待启动</a:t>
            </a:r>
            <a:r>
              <a:rPr lang="en-US" altLang="zh-CN" dirty="0">
                <a:solidFill>
                  <a:srgbClr val="002060"/>
                </a:solidFill>
                <a:latin typeface="微软雅黑" panose="020B0503020204020204" pitchFamily="34" charset="-122"/>
                <a:ea typeface="微软雅黑" panose="020B0503020204020204" pitchFamily="34" charset="-122"/>
              </a:rPr>
              <a:t>Simulink</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13A7AC35-39D7-EB17-814F-F863EA1C0E89}"/>
              </a:ext>
            </a:extLst>
          </p:cNvPr>
          <p:cNvSpPr txBox="1"/>
          <p:nvPr/>
        </p:nvSpPr>
        <p:spPr>
          <a:xfrm>
            <a:off x="1330068" y="3455589"/>
            <a:ext cx="3243196"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点击“运行”按钮开始仿真</a:t>
            </a:r>
          </a:p>
        </p:txBody>
      </p:sp>
      <p:sp>
        <p:nvSpPr>
          <p:cNvPr id="12" name="文本框 11">
            <a:extLst>
              <a:ext uri="{FF2B5EF4-FFF2-40B4-BE49-F238E27FC236}">
                <a16:creationId xmlns:a16="http://schemas.microsoft.com/office/drawing/2014/main" id="{0D73E55E-C739-416B-64F5-DF50642A7437}"/>
              </a:ext>
            </a:extLst>
          </p:cNvPr>
          <p:cNvSpPr txBox="1"/>
          <p:nvPr/>
        </p:nvSpPr>
        <p:spPr>
          <a:xfrm>
            <a:off x="1330068" y="4962972"/>
            <a:ext cx="1027138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运行结束后，后在工作目录下会生成“</a:t>
            </a:r>
            <a:r>
              <a:rPr lang="en-US" altLang="zh-CN" dirty="0" err="1">
                <a:solidFill>
                  <a:srgbClr val="002060"/>
                </a:solidFill>
                <a:latin typeface="微软雅黑" panose="020B0503020204020204" pitchFamily="34" charset="-122"/>
                <a:ea typeface="微软雅黑" panose="020B0503020204020204" pitchFamily="34" charset="-122"/>
              </a:rPr>
              <a:t>reference_processed.mat</a:t>
            </a:r>
            <a:r>
              <a:rPr lang="zh-CN" altLang="en-US" dirty="0">
                <a:solidFill>
                  <a:srgbClr val="002060"/>
                </a:solidFill>
                <a:latin typeface="微软雅黑" panose="020B0503020204020204" pitchFamily="34" charset="-122"/>
                <a:ea typeface="微软雅黑" panose="020B0503020204020204" pitchFamily="34" charset="-122"/>
              </a:rPr>
              <a:t>”和 “</a:t>
            </a:r>
            <a:r>
              <a:rPr lang="en-US" altLang="zh-CN" dirty="0" err="1">
                <a:solidFill>
                  <a:srgbClr val="002060"/>
                </a:solidFill>
                <a:latin typeface="微软雅黑" panose="020B0503020204020204" pitchFamily="34" charset="-122"/>
                <a:ea typeface="微软雅黑" panose="020B0503020204020204" pitchFamily="34" charset="-122"/>
              </a:rPr>
              <a:t>Sim_result.mat</a:t>
            </a:r>
            <a:r>
              <a:rPr lang="zh-CN" altLang="en-US" dirty="0">
                <a:solidFill>
                  <a:srgbClr val="002060"/>
                </a:solidFill>
                <a:latin typeface="微软雅黑" panose="020B0503020204020204" pitchFamily="34" charset="-122"/>
                <a:ea typeface="微软雅黑" panose="020B0503020204020204" pitchFamily="34" charset="-122"/>
              </a:rPr>
              <a:t>”两个数据文件。“</a:t>
            </a:r>
            <a:r>
              <a:rPr lang="en-US" altLang="zh-CN" dirty="0" err="1">
                <a:solidFill>
                  <a:srgbClr val="002060"/>
                </a:solidFill>
                <a:latin typeface="微软雅黑" panose="020B0503020204020204" pitchFamily="34" charset="-122"/>
                <a:ea typeface="微软雅黑" panose="020B0503020204020204" pitchFamily="34" charset="-122"/>
              </a:rPr>
              <a:t>reference_processed.mat</a:t>
            </a:r>
            <a:r>
              <a:rPr lang="zh-CN" altLang="en-US" dirty="0">
                <a:solidFill>
                  <a:srgbClr val="002060"/>
                </a:solidFill>
                <a:latin typeface="微软雅黑" panose="020B0503020204020204" pitchFamily="34" charset="-122"/>
                <a:ea typeface="微软雅黑" panose="020B0503020204020204" pitchFamily="34" charset="-122"/>
              </a:rPr>
              <a:t>”为仿真时控制器为减少重复计算，初始化计算产生的中间数据。</a:t>
            </a:r>
            <a:r>
              <a:rPr lang="en-US"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Sim_result.mat</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为仿真结果数据</a:t>
            </a:r>
          </a:p>
        </p:txBody>
      </p:sp>
      <p:pic>
        <p:nvPicPr>
          <p:cNvPr id="19" name="图片 18">
            <a:extLst>
              <a:ext uri="{FF2B5EF4-FFF2-40B4-BE49-F238E27FC236}">
                <a16:creationId xmlns:a16="http://schemas.microsoft.com/office/drawing/2014/main" id="{E363BEC9-DEF5-5BE6-1CE0-1CBB76590D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399" y="1931983"/>
            <a:ext cx="1575591" cy="923330"/>
          </a:xfrm>
          <a:prstGeom prst="rect">
            <a:avLst/>
          </a:prstGeom>
        </p:spPr>
      </p:pic>
      <p:pic>
        <p:nvPicPr>
          <p:cNvPr id="21" name="图片 20">
            <a:extLst>
              <a:ext uri="{FF2B5EF4-FFF2-40B4-BE49-F238E27FC236}">
                <a16:creationId xmlns:a16="http://schemas.microsoft.com/office/drawing/2014/main" id="{4E88B1B7-D1D4-D12D-2B5E-93F02F6C5E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3210" y="3929451"/>
            <a:ext cx="6686550" cy="881322"/>
          </a:xfrm>
          <a:prstGeom prst="rect">
            <a:avLst/>
          </a:prstGeom>
        </p:spPr>
      </p:pic>
    </p:spTree>
    <p:extLst>
      <p:ext uri="{BB962C8B-B14F-4D97-AF65-F5344CB8AC3E}">
        <p14:creationId xmlns:p14="http://schemas.microsoft.com/office/powerpoint/2010/main" val="425651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6B8A3-8D42-FFC9-0DA2-C9C63E7FDF65}"/>
            </a:ext>
          </a:extLst>
        </p:cNvPr>
        <p:cNvGrpSpPr/>
        <p:nvPr/>
      </p:nvGrpSpPr>
      <p:grpSpPr>
        <a:xfrm>
          <a:off x="0" y="0"/>
          <a:ext cx="0" cy="0"/>
          <a:chOff x="0" y="0"/>
          <a:chExt cx="0" cy="0"/>
        </a:xfrm>
      </p:grpSpPr>
      <p:sp>
        <p:nvSpPr>
          <p:cNvPr id="70" name="Title 11">
            <a:extLst>
              <a:ext uri="{FF2B5EF4-FFF2-40B4-BE49-F238E27FC236}">
                <a16:creationId xmlns:a16="http://schemas.microsoft.com/office/drawing/2014/main" id="{DF71C9F1-75B4-61B4-8E55-DB0BF9E009F3}"/>
              </a:ext>
            </a:extLst>
          </p:cNvPr>
          <p:cNvSpPr txBox="1">
            <a:spLocks/>
          </p:cNvSpPr>
          <p:nvPr/>
        </p:nvSpPr>
        <p:spPr>
          <a:xfrm>
            <a:off x="195782" y="152830"/>
            <a:ext cx="8719617" cy="4949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latin typeface="Arial" panose="020B0604020202020204" pitchFamily="34" charset="0"/>
                <a:cs typeface="Arial" panose="020B0604020202020204" pitchFamily="34" charset="0"/>
              </a:rPr>
              <a:t>示例模型介绍</a:t>
            </a:r>
          </a:p>
        </p:txBody>
      </p:sp>
      <p:pic>
        <p:nvPicPr>
          <p:cNvPr id="3" name="图形 2">
            <a:extLst>
              <a:ext uri="{FF2B5EF4-FFF2-40B4-BE49-F238E27FC236}">
                <a16:creationId xmlns:a16="http://schemas.microsoft.com/office/drawing/2014/main" id="{584D19B9-445D-A4C6-A09A-9300AF6B263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74372" y="39051"/>
            <a:ext cx="1498541" cy="721223"/>
          </a:xfrm>
          <a:prstGeom prst="rect">
            <a:avLst/>
          </a:prstGeom>
        </p:spPr>
      </p:pic>
      <p:sp>
        <p:nvSpPr>
          <p:cNvPr id="212" name="标题 2">
            <a:extLst>
              <a:ext uri="{FF2B5EF4-FFF2-40B4-BE49-F238E27FC236}">
                <a16:creationId xmlns:a16="http://schemas.microsoft.com/office/drawing/2014/main" id="{7FB648BB-6794-FA6B-92AF-A8832A5E79AD}"/>
              </a:ext>
            </a:extLst>
          </p:cNvPr>
          <p:cNvSpPr>
            <a:spLocks noGrp="1"/>
          </p:cNvSpPr>
          <p:nvPr>
            <p:ph type="title"/>
          </p:nvPr>
        </p:nvSpPr>
        <p:spPr>
          <a:xfrm>
            <a:off x="571472" y="971698"/>
            <a:ext cx="7715304" cy="500066"/>
          </a:xfrm>
        </p:spPr>
        <p:txBody>
          <a:bodyPr>
            <a:normAutofit/>
          </a:bodyPr>
          <a:lstStyle/>
          <a:p>
            <a:pPr marL="342900" indent="-342900">
              <a:buFont typeface="Wingdings" panose="05000000000000000000" pitchFamily="2" charset="2"/>
              <a:buChar char="p"/>
            </a:pPr>
            <a:r>
              <a:rPr lang="zh-CN" altLang="en-US" sz="2400" dirty="0"/>
              <a:t>本地运行准备</a:t>
            </a:r>
            <a:endParaRPr lang="zh-CN" altLang="en-US" sz="2400" cap="none" dirty="0"/>
          </a:p>
        </p:txBody>
      </p:sp>
      <p:sp>
        <p:nvSpPr>
          <p:cNvPr id="4" name="文本占位符 4">
            <a:extLst>
              <a:ext uri="{FF2B5EF4-FFF2-40B4-BE49-F238E27FC236}">
                <a16:creationId xmlns:a16="http://schemas.microsoft.com/office/drawing/2014/main" id="{448F4E0B-E3D6-0E30-4C8A-508B047B327E}"/>
              </a:ext>
            </a:extLst>
          </p:cNvPr>
          <p:cNvSpPr txBox="1">
            <a:spLocks/>
          </p:cNvSpPr>
          <p:nvPr/>
        </p:nvSpPr>
        <p:spPr>
          <a:xfrm>
            <a:off x="897250" y="1602952"/>
            <a:ext cx="1579250" cy="4949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zh-CN" altLang="en-US" sz="1800" b="1" dirty="0">
                <a:solidFill>
                  <a:srgbClr val="002060"/>
                </a:solidFill>
                <a:latin typeface="微软雅黑" panose="020B0503020204020204" pitchFamily="34" charset="-122"/>
                <a:ea typeface="微软雅黑" panose="020B0503020204020204" pitchFamily="34" charset="-122"/>
              </a:rPr>
              <a:t>后处理步骤：</a:t>
            </a:r>
          </a:p>
        </p:txBody>
      </p:sp>
      <p:sp>
        <p:nvSpPr>
          <p:cNvPr id="5" name="文本框 4">
            <a:extLst>
              <a:ext uri="{FF2B5EF4-FFF2-40B4-BE49-F238E27FC236}">
                <a16:creationId xmlns:a16="http://schemas.microsoft.com/office/drawing/2014/main" id="{7A27B1A8-578E-A91B-FF0F-50EF0AD1C9AD}"/>
              </a:ext>
            </a:extLst>
          </p:cNvPr>
          <p:cNvSpPr txBox="1"/>
          <p:nvPr/>
        </p:nvSpPr>
        <p:spPr>
          <a:xfrm>
            <a:off x="1330068" y="2179494"/>
            <a:ext cx="1027138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仿真结束后，需要对结果进行可视化绘图。双击 </a:t>
            </a:r>
            <a:r>
              <a:rPr lang="en-US" altLang="zh-CN" dirty="0">
                <a:solidFill>
                  <a:srgbClr val="002060"/>
                </a:solidFill>
                <a:latin typeface="微软雅黑" panose="020B0503020204020204" pitchFamily="34" charset="-122"/>
                <a:ea typeface="微软雅黑" panose="020B0503020204020204" pitchFamily="34" charset="-122"/>
              </a:rPr>
              <a:t>“</a:t>
            </a:r>
            <a:r>
              <a:rPr lang="en-US" altLang="zh-CN" dirty="0" err="1">
                <a:solidFill>
                  <a:srgbClr val="002060"/>
                </a:solidFill>
                <a:latin typeface="微软雅黑" panose="020B0503020204020204" pitchFamily="34" charset="-122"/>
                <a:ea typeface="微软雅黑" panose="020B0503020204020204" pitchFamily="34" charset="-122"/>
              </a:rPr>
              <a:t>evaluator.mlx</a:t>
            </a:r>
            <a:r>
              <a:rPr lang="en-US" altLang="zh-CN" dirty="0">
                <a:solidFill>
                  <a:srgbClr val="002060"/>
                </a:solidFill>
                <a:latin typeface="微软雅黑" panose="020B0503020204020204" pitchFamily="34" charset="-122"/>
                <a:ea typeface="微软雅黑" panose="020B0503020204020204" pitchFamily="34" charset="-122"/>
              </a:rPr>
              <a:t>”</a:t>
            </a:r>
            <a:endParaRPr lang="zh-CN" altLang="en-US" dirty="0">
              <a:solidFill>
                <a:srgbClr val="00206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A6DCF34F-E0B5-B901-EE76-CF39167AA5E4}"/>
              </a:ext>
            </a:extLst>
          </p:cNvPr>
          <p:cNvSpPr txBox="1"/>
          <p:nvPr/>
        </p:nvSpPr>
        <p:spPr>
          <a:xfrm>
            <a:off x="1330068" y="2782123"/>
            <a:ext cx="1027138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olidFill>
                  <a:srgbClr val="002060"/>
                </a:solidFill>
                <a:latin typeface="微软雅黑" panose="020B0503020204020204" pitchFamily="34" charset="-122"/>
                <a:ea typeface="微软雅黑" panose="020B0503020204020204" pitchFamily="34" charset="-122"/>
              </a:rPr>
              <a:t>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实时编辑器</a:t>
            </a:r>
            <a:r>
              <a:rPr lang="en-US" altLang="zh-CN" dirty="0">
                <a:solidFill>
                  <a:srgbClr val="002060"/>
                </a:solidFill>
                <a:latin typeface="微软雅黑" panose="020B0503020204020204" pitchFamily="34" charset="-122"/>
                <a:ea typeface="微软雅黑" panose="020B0503020204020204" pitchFamily="34" charset="-122"/>
              </a:rPr>
              <a:t>`</a:t>
            </a:r>
            <a:r>
              <a:rPr lang="zh-CN" altLang="en-US" dirty="0">
                <a:solidFill>
                  <a:srgbClr val="002060"/>
                </a:solidFill>
                <a:latin typeface="微软雅黑" panose="020B0503020204020204" pitchFamily="34" charset="-122"/>
                <a:ea typeface="微软雅黑" panose="020B0503020204020204" pitchFamily="34" charset="-122"/>
              </a:rPr>
              <a:t>选项卡下，按顺序点击“运行节”，查看每一节的运行结果</a:t>
            </a:r>
          </a:p>
        </p:txBody>
      </p:sp>
      <p:pic>
        <p:nvPicPr>
          <p:cNvPr id="8" name="图片 7">
            <a:extLst>
              <a:ext uri="{FF2B5EF4-FFF2-40B4-BE49-F238E27FC236}">
                <a16:creationId xmlns:a16="http://schemas.microsoft.com/office/drawing/2014/main" id="{8E3A9DFA-E7A8-5491-1938-BDF02DB4A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750" y="3384752"/>
            <a:ext cx="6686550" cy="874360"/>
          </a:xfrm>
          <a:prstGeom prst="rect">
            <a:avLst/>
          </a:prstGeom>
        </p:spPr>
      </p:pic>
    </p:spTree>
    <p:extLst>
      <p:ext uri="{BB962C8B-B14F-4D97-AF65-F5344CB8AC3E}">
        <p14:creationId xmlns:p14="http://schemas.microsoft.com/office/powerpoint/2010/main" val="848669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436.25,&quot;left&quot;:24.3,&quot;top&quot;:80.7,&quot;width&quot;:520.7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36.25,&quot;left&quot;:24.3,&quot;top&quot;:80.7,&quot;width&quot;:520.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2260</Words>
  <Application>Microsoft Office PowerPoint</Application>
  <PresentationFormat>宽屏</PresentationFormat>
  <Paragraphs>233</Paragraphs>
  <Slides>33</Slides>
  <Notes>33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基于LQR的耦合控制模型</vt:lpstr>
      <vt:lpstr>本地运行准备</vt:lpstr>
      <vt:lpstr>本地运行准备</vt:lpstr>
      <vt:lpstr>本地运行准备</vt:lpstr>
      <vt:lpstr>PowerPoint 演示文稿</vt:lpstr>
      <vt:lpstr>项目结构</vt:lpstr>
      <vt:lpstr>车辆模型</vt:lpstr>
      <vt:lpstr>车辆模型</vt:lpstr>
      <vt:lpstr>LQR控制算法</vt:lpstr>
      <vt:lpstr>LQR控制算法</vt:lpstr>
      <vt:lpstr>LQR控制算法</vt:lpstr>
      <vt:lpstr>LQR控制算法</vt:lpstr>
      <vt:lpstr>LQR控制算法</vt:lpstr>
      <vt:lpstr>LQR控制算法</vt:lpstr>
      <vt:lpstr>LQR控制算法</vt:lpstr>
      <vt:lpstr>LQR控制算法</vt:lpstr>
      <vt:lpstr>LQR控制算法</vt:lpstr>
      <vt:lpstr>LQR控制算法</vt:lpstr>
      <vt:lpstr>LQR控制算法</vt:lpstr>
      <vt:lpstr>LQR控制算法</vt:lpstr>
      <vt:lpstr>LQR控制算法</vt:lpstr>
      <vt:lpstr>纵向力分配</vt:lpstr>
      <vt:lpstr>可视化</vt:lpstr>
      <vt:lpstr>可视化</vt:lpstr>
      <vt:lpstr>可视化</vt:lpstr>
      <vt:lpstr>PowerPoint 演示文稿</vt:lpstr>
      <vt:lpstr>理论提升</vt:lpstr>
      <vt:lpstr>感谢对Onsite自动驾驶公共测试服务平台建设的支持！ 感谢对Onsite自动驾驶算法挑战赛的支持！ 敬请批评指正！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xk 刘</dc:creator>
  <cp:lastModifiedBy>kong_123ww@163.com</cp:lastModifiedBy>
  <cp:revision>179</cp:revision>
  <dcterms:created xsi:type="dcterms:W3CDTF">2025-02-12T07:24:10Z</dcterms:created>
  <dcterms:modified xsi:type="dcterms:W3CDTF">2025-02-26T06:18:55Z</dcterms:modified>
</cp:coreProperties>
</file>