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7" r:id="rId5"/>
    <p:sldId id="261" r:id="rId6"/>
    <p:sldId id="262" r:id="rId7"/>
    <p:sldId id="263" r:id="rId8"/>
    <p:sldId id="264" r:id="rId9"/>
    <p:sldId id="265" r:id="rId10"/>
    <p:sldId id="266" r:id="rId11"/>
    <p:sldId id="267" r:id="rId12"/>
    <p:sldId id="269" r:id="rId13"/>
    <p:sldId id="274" r:id="rId14"/>
    <p:sldId id="270" r:id="rId15"/>
    <p:sldId id="271" r:id="rId16"/>
    <p:sldId id="275" r:id="rId17"/>
    <p:sldId id="273" r:id="rId18"/>
    <p:sldId id="276"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1" autoAdjust="0"/>
    <p:restoredTop sz="94660"/>
  </p:normalViewPr>
  <p:slideViewPr>
    <p:cSldViewPr snapToGrid="0">
      <p:cViewPr varScale="1">
        <p:scale>
          <a:sx n="101" d="100"/>
          <a:sy n="101" d="100"/>
        </p:scale>
        <p:origin x="132"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1791171-5E45-4E30-AB4E-6D197D487D40}" type="datetimeFigureOut">
              <a:rPr kumimoji="1" lang="ja-JP" altLang="en-US" smtClean="0"/>
              <a:t>2017/4/11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FA5FDBE-8CCA-4189-B6EF-AE4488B3B4FB}" type="slidenum">
              <a:rPr kumimoji="1" lang="ja-JP" altLang="en-US" smtClean="0"/>
              <a:t>‹#›</a:t>
            </a:fld>
            <a:endParaRPr kumimoji="1" lang="ja-JP" altLang="en-US"/>
          </a:p>
        </p:txBody>
      </p:sp>
    </p:spTree>
    <p:extLst>
      <p:ext uri="{BB962C8B-B14F-4D97-AF65-F5344CB8AC3E}">
        <p14:creationId xmlns:p14="http://schemas.microsoft.com/office/powerpoint/2010/main" val="1292849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E1791171-5E45-4E30-AB4E-6D197D487D40}" type="datetimeFigureOut">
              <a:rPr kumimoji="1" lang="ja-JP" altLang="en-US" smtClean="0"/>
              <a:t>2017/4/11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FA5FDBE-8CCA-4189-B6EF-AE4488B3B4FB}" type="slidenum">
              <a:rPr kumimoji="1" lang="ja-JP" altLang="en-US" smtClean="0"/>
              <a:t>‹#›</a:t>
            </a:fld>
            <a:endParaRPr kumimoji="1" lang="ja-JP" altLang="en-US"/>
          </a:p>
        </p:txBody>
      </p:sp>
    </p:spTree>
    <p:extLst>
      <p:ext uri="{BB962C8B-B14F-4D97-AF65-F5344CB8AC3E}">
        <p14:creationId xmlns:p14="http://schemas.microsoft.com/office/powerpoint/2010/main" val="1645731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E1791171-5E45-4E30-AB4E-6D197D487D40}" type="datetimeFigureOut">
              <a:rPr kumimoji="1" lang="ja-JP" altLang="en-US" smtClean="0"/>
              <a:t>2017/4/11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FA5FDBE-8CCA-4189-B6EF-AE4488B3B4FB}" type="slidenum">
              <a:rPr kumimoji="1" lang="ja-JP" altLang="en-US" smtClean="0"/>
              <a:t>‹#›</a:t>
            </a:fld>
            <a:endParaRPr kumimoji="1" lang="ja-JP" altLang="en-US"/>
          </a:p>
        </p:txBody>
      </p:sp>
    </p:spTree>
    <p:extLst>
      <p:ext uri="{BB962C8B-B14F-4D97-AF65-F5344CB8AC3E}">
        <p14:creationId xmlns:p14="http://schemas.microsoft.com/office/powerpoint/2010/main" val="3356458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E1791171-5E45-4E30-AB4E-6D197D487D40}" type="datetimeFigureOut">
              <a:rPr kumimoji="1" lang="ja-JP" altLang="en-US" smtClean="0"/>
              <a:t>2017/4/11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FA5FDBE-8CCA-4189-B6EF-AE4488B3B4FB}" type="slidenum">
              <a:rPr kumimoji="1" lang="ja-JP" altLang="en-US" smtClean="0"/>
              <a:t>‹#›</a:t>
            </a:fld>
            <a:endParaRPr kumimoji="1" lang="ja-JP" altLang="en-US"/>
          </a:p>
        </p:txBody>
      </p:sp>
    </p:spTree>
    <p:extLst>
      <p:ext uri="{BB962C8B-B14F-4D97-AF65-F5344CB8AC3E}">
        <p14:creationId xmlns:p14="http://schemas.microsoft.com/office/powerpoint/2010/main" val="3513318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E1791171-5E45-4E30-AB4E-6D197D487D40}" type="datetimeFigureOut">
              <a:rPr kumimoji="1" lang="ja-JP" altLang="en-US" smtClean="0"/>
              <a:t>2017/4/11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FA5FDBE-8CCA-4189-B6EF-AE4488B3B4FB}" type="slidenum">
              <a:rPr kumimoji="1" lang="ja-JP" altLang="en-US" smtClean="0"/>
              <a:t>‹#›</a:t>
            </a:fld>
            <a:endParaRPr kumimoji="1" lang="ja-JP" altLang="en-US"/>
          </a:p>
        </p:txBody>
      </p:sp>
    </p:spTree>
    <p:extLst>
      <p:ext uri="{BB962C8B-B14F-4D97-AF65-F5344CB8AC3E}">
        <p14:creationId xmlns:p14="http://schemas.microsoft.com/office/powerpoint/2010/main" val="1609375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E1791171-5E45-4E30-AB4E-6D197D487D40}" type="datetimeFigureOut">
              <a:rPr kumimoji="1" lang="ja-JP" altLang="en-US" smtClean="0"/>
              <a:t>2017/4/11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FA5FDBE-8CCA-4189-B6EF-AE4488B3B4FB}" type="slidenum">
              <a:rPr kumimoji="1" lang="ja-JP" altLang="en-US" smtClean="0"/>
              <a:t>‹#›</a:t>
            </a:fld>
            <a:endParaRPr kumimoji="1" lang="ja-JP" altLang="en-US"/>
          </a:p>
        </p:txBody>
      </p:sp>
    </p:spTree>
    <p:extLst>
      <p:ext uri="{BB962C8B-B14F-4D97-AF65-F5344CB8AC3E}">
        <p14:creationId xmlns:p14="http://schemas.microsoft.com/office/powerpoint/2010/main" val="2326019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E1791171-5E45-4E30-AB4E-6D197D487D40}" type="datetimeFigureOut">
              <a:rPr kumimoji="1" lang="ja-JP" altLang="en-US" smtClean="0"/>
              <a:t>2017/4/11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FA5FDBE-8CCA-4189-B6EF-AE4488B3B4FB}" type="slidenum">
              <a:rPr kumimoji="1" lang="ja-JP" altLang="en-US" smtClean="0"/>
              <a:t>‹#›</a:t>
            </a:fld>
            <a:endParaRPr kumimoji="1" lang="ja-JP" altLang="en-US"/>
          </a:p>
        </p:txBody>
      </p:sp>
    </p:spTree>
    <p:extLst>
      <p:ext uri="{BB962C8B-B14F-4D97-AF65-F5344CB8AC3E}">
        <p14:creationId xmlns:p14="http://schemas.microsoft.com/office/powerpoint/2010/main" val="476433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E1791171-5E45-4E30-AB4E-6D197D487D40}" type="datetimeFigureOut">
              <a:rPr kumimoji="1" lang="ja-JP" altLang="en-US" smtClean="0"/>
              <a:t>2017/4/11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2FA5FDBE-8CCA-4189-B6EF-AE4488B3B4FB}" type="slidenum">
              <a:rPr kumimoji="1" lang="ja-JP" altLang="en-US" smtClean="0"/>
              <a:t>‹#›</a:t>
            </a:fld>
            <a:endParaRPr kumimoji="1" lang="ja-JP" altLang="en-US"/>
          </a:p>
        </p:txBody>
      </p:sp>
    </p:spTree>
    <p:extLst>
      <p:ext uri="{BB962C8B-B14F-4D97-AF65-F5344CB8AC3E}">
        <p14:creationId xmlns:p14="http://schemas.microsoft.com/office/powerpoint/2010/main" val="2255267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1791171-5E45-4E30-AB4E-6D197D487D40}" type="datetimeFigureOut">
              <a:rPr kumimoji="1" lang="ja-JP" altLang="en-US" smtClean="0"/>
              <a:t>2017/4/11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2FA5FDBE-8CCA-4189-B6EF-AE4488B3B4FB}" type="slidenum">
              <a:rPr kumimoji="1" lang="ja-JP" altLang="en-US" smtClean="0"/>
              <a:t>‹#›</a:t>
            </a:fld>
            <a:endParaRPr kumimoji="1" lang="ja-JP" altLang="en-US"/>
          </a:p>
        </p:txBody>
      </p:sp>
    </p:spTree>
    <p:extLst>
      <p:ext uri="{BB962C8B-B14F-4D97-AF65-F5344CB8AC3E}">
        <p14:creationId xmlns:p14="http://schemas.microsoft.com/office/powerpoint/2010/main" val="2638423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E1791171-5E45-4E30-AB4E-6D197D487D40}" type="datetimeFigureOut">
              <a:rPr kumimoji="1" lang="ja-JP" altLang="en-US" smtClean="0"/>
              <a:t>2017/4/11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FA5FDBE-8CCA-4189-B6EF-AE4488B3B4FB}" type="slidenum">
              <a:rPr kumimoji="1" lang="ja-JP" altLang="en-US" smtClean="0"/>
              <a:t>‹#›</a:t>
            </a:fld>
            <a:endParaRPr kumimoji="1" lang="ja-JP" altLang="en-US"/>
          </a:p>
        </p:txBody>
      </p:sp>
    </p:spTree>
    <p:extLst>
      <p:ext uri="{BB962C8B-B14F-4D97-AF65-F5344CB8AC3E}">
        <p14:creationId xmlns:p14="http://schemas.microsoft.com/office/powerpoint/2010/main" val="334823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E1791171-5E45-4E30-AB4E-6D197D487D40}" type="datetimeFigureOut">
              <a:rPr kumimoji="1" lang="ja-JP" altLang="en-US" smtClean="0"/>
              <a:t>2017/4/11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FA5FDBE-8CCA-4189-B6EF-AE4488B3B4FB}" type="slidenum">
              <a:rPr kumimoji="1" lang="ja-JP" altLang="en-US" smtClean="0"/>
              <a:t>‹#›</a:t>
            </a:fld>
            <a:endParaRPr kumimoji="1" lang="ja-JP" altLang="en-US"/>
          </a:p>
        </p:txBody>
      </p:sp>
    </p:spTree>
    <p:extLst>
      <p:ext uri="{BB962C8B-B14F-4D97-AF65-F5344CB8AC3E}">
        <p14:creationId xmlns:p14="http://schemas.microsoft.com/office/powerpoint/2010/main" val="2855866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791171-5E45-4E30-AB4E-6D197D487D40}" type="datetimeFigureOut">
              <a:rPr kumimoji="1" lang="ja-JP" altLang="en-US" smtClean="0"/>
              <a:t>2017/4/11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A5FDBE-8CCA-4189-B6EF-AE4488B3B4FB}" type="slidenum">
              <a:rPr kumimoji="1" lang="ja-JP" altLang="en-US" smtClean="0"/>
              <a:t>‹#›</a:t>
            </a:fld>
            <a:endParaRPr kumimoji="1" lang="ja-JP" altLang="en-US"/>
          </a:p>
        </p:txBody>
      </p:sp>
    </p:spTree>
    <p:extLst>
      <p:ext uri="{BB962C8B-B14F-4D97-AF65-F5344CB8AC3E}">
        <p14:creationId xmlns:p14="http://schemas.microsoft.com/office/powerpoint/2010/main" val="13469356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a:t>電装全体構成</a:t>
            </a:r>
          </a:p>
        </p:txBody>
      </p:sp>
      <p:sp>
        <p:nvSpPr>
          <p:cNvPr id="3" name="サブタイトル 2"/>
          <p:cNvSpPr>
            <a:spLocks noGrp="1"/>
          </p:cNvSpPr>
          <p:nvPr>
            <p:ph type="subTitle" idx="1"/>
          </p:nvPr>
        </p:nvSpPr>
        <p:spPr/>
        <p:txBody>
          <a:bodyPr/>
          <a:lstStyle/>
          <a:p>
            <a:r>
              <a:rPr kumimoji="1" lang="en-US" altLang="ja-JP" dirty="0"/>
              <a:t>TORICA ‘17 LUMINOUS</a:t>
            </a:r>
            <a:endParaRPr kumimoji="1" lang="ja-JP" altLang="en-US" dirty="0"/>
          </a:p>
        </p:txBody>
      </p:sp>
    </p:spTree>
    <p:extLst>
      <p:ext uri="{BB962C8B-B14F-4D97-AF65-F5344CB8AC3E}">
        <p14:creationId xmlns:p14="http://schemas.microsoft.com/office/powerpoint/2010/main" val="3863384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駆動系主</a:t>
            </a:r>
            <a:r>
              <a:rPr lang="en-US" altLang="ja-JP" dirty="0" err="1"/>
              <a:t>μC</a:t>
            </a:r>
            <a:r>
              <a:rPr lang="ja-JP" altLang="en-US" dirty="0"/>
              <a:t>の選定</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a:t>二つのサーボとシリアル通信を</a:t>
            </a:r>
            <a:r>
              <a:rPr lang="ja-JP" altLang="en-US" dirty="0"/>
              <a:t>しなければならない</a:t>
            </a:r>
            <a:endParaRPr lang="en-US" altLang="ja-JP" dirty="0"/>
          </a:p>
          <a:p>
            <a:r>
              <a:rPr kumimoji="1" lang="ja-JP" altLang="en-US" dirty="0"/>
              <a:t>サーボへの通信路を一本する（デイジーチェーン）ことでシリアルポート一つで制御可能</a:t>
            </a:r>
            <a:endParaRPr kumimoji="1" lang="en-US" altLang="ja-JP" dirty="0"/>
          </a:p>
          <a:p>
            <a:pPr lvl="1"/>
            <a:r>
              <a:rPr lang="ja-JP" altLang="en-US" dirty="0"/>
              <a:t>ケーブルやサーボに一か所問題が生じた場合、垂直尾翼と水平尾翼の両方が動作しなくなる</a:t>
            </a:r>
            <a:endParaRPr kumimoji="1" lang="en-US" altLang="ja-JP" dirty="0"/>
          </a:p>
          <a:p>
            <a:r>
              <a:rPr lang="ja-JP" altLang="en-US" dirty="0"/>
              <a:t>デイジーチェーンを使用しない場合はシリアルポートが二つ必要</a:t>
            </a:r>
            <a:endParaRPr lang="en-US" altLang="ja-JP" dirty="0"/>
          </a:p>
          <a:p>
            <a:pPr lvl="1"/>
            <a:r>
              <a:rPr lang="ja-JP" altLang="en-US" dirty="0"/>
              <a:t>片方のケーブルやサーボに一か所問題が生じた場合でも、片方は動く</a:t>
            </a:r>
            <a:endParaRPr lang="en-US" altLang="ja-JP" dirty="0"/>
          </a:p>
          <a:p>
            <a:pPr lvl="1"/>
            <a:r>
              <a:rPr kumimoji="1" lang="ja-JP" altLang="en-US" dirty="0"/>
              <a:t>正規品の</a:t>
            </a:r>
            <a:r>
              <a:rPr kumimoji="1" lang="en-US" altLang="ja-JP" dirty="0"/>
              <a:t>Arduino</a:t>
            </a:r>
            <a:r>
              <a:rPr kumimoji="1" lang="ja-JP" altLang="en-US" dirty="0"/>
              <a:t>で</a:t>
            </a:r>
            <a:r>
              <a:rPr lang="ja-JP" altLang="en-US" dirty="0"/>
              <a:t>は</a:t>
            </a:r>
            <a:r>
              <a:rPr lang="en-US" altLang="ja-JP" dirty="0"/>
              <a:t>Arduino MEGA</a:t>
            </a:r>
            <a:r>
              <a:rPr lang="ja-JP" altLang="en-US" dirty="0"/>
              <a:t>のみが複数のシリアルポートを備える</a:t>
            </a:r>
            <a:endParaRPr lang="en-US" altLang="ja-JP" dirty="0"/>
          </a:p>
          <a:p>
            <a:pPr lvl="2"/>
            <a:r>
              <a:rPr kumimoji="1" lang="ja-JP" altLang="en-US" dirty="0"/>
              <a:t>明らかにオーバースペック。しかもでかい。</a:t>
            </a:r>
            <a:endParaRPr kumimoji="1" lang="en-US" altLang="ja-JP" dirty="0"/>
          </a:p>
          <a:p>
            <a:pPr lvl="3"/>
            <a:r>
              <a:rPr lang="ja-JP" altLang="en-US" dirty="0"/>
              <a:t>ケースが大きくなり重くなる</a:t>
            </a:r>
            <a:endParaRPr lang="en-US" altLang="ja-JP" dirty="0"/>
          </a:p>
          <a:p>
            <a:r>
              <a:rPr kumimoji="1" lang="en-US" altLang="ja-JP" dirty="0"/>
              <a:t>PWM</a:t>
            </a:r>
            <a:r>
              <a:rPr kumimoji="1" lang="ja-JP" altLang="en-US" dirty="0"/>
              <a:t>制御に戻すという手もある</a:t>
            </a:r>
            <a:endParaRPr kumimoji="1" lang="en-US" altLang="ja-JP" dirty="0"/>
          </a:p>
          <a:p>
            <a:r>
              <a:rPr lang="ja-JP" altLang="en-US" dirty="0"/>
              <a:t>リスクの具体的な計算が必要</a:t>
            </a:r>
            <a:endParaRPr kumimoji="1" lang="en-US" altLang="ja-JP" dirty="0"/>
          </a:p>
        </p:txBody>
      </p:sp>
    </p:spTree>
    <p:extLst>
      <p:ext uri="{BB962C8B-B14F-4D97-AF65-F5344CB8AC3E}">
        <p14:creationId xmlns:p14="http://schemas.microsoft.com/office/powerpoint/2010/main" val="2223757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駆動系主</a:t>
            </a:r>
            <a:r>
              <a:rPr lang="en-US" altLang="ja-JP" dirty="0" err="1"/>
              <a:t>μC</a:t>
            </a:r>
            <a:r>
              <a:rPr lang="ja-JP" altLang="en-US" dirty="0"/>
              <a:t>の選定</a:t>
            </a:r>
            <a:br>
              <a:rPr lang="en-US" altLang="ja-JP" dirty="0"/>
            </a:br>
            <a:r>
              <a:rPr lang="ja-JP" altLang="en-US" dirty="0"/>
              <a:t>故障リスクの推算　方式①</a:t>
            </a:r>
            <a:endParaRPr kumimoji="1" lang="ja-JP" altLang="en-US" dirty="0"/>
          </a:p>
        </p:txBody>
      </p:sp>
      <p:sp>
        <p:nvSpPr>
          <p:cNvPr id="4" name="正方形/長方形 3"/>
          <p:cNvSpPr/>
          <p:nvPr/>
        </p:nvSpPr>
        <p:spPr>
          <a:xfrm>
            <a:off x="7010400" y="297919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SV</a:t>
            </a:r>
            <a:r>
              <a:rPr kumimoji="1" lang="en-US" altLang="ja-JP" dirty="0"/>
              <a:t>_H</a:t>
            </a:r>
            <a:endParaRPr kumimoji="1" lang="ja-JP" altLang="en-US" dirty="0"/>
          </a:p>
        </p:txBody>
      </p:sp>
      <p:sp>
        <p:nvSpPr>
          <p:cNvPr id="5" name="正方形/長方形 4"/>
          <p:cNvSpPr/>
          <p:nvPr/>
        </p:nvSpPr>
        <p:spPr>
          <a:xfrm>
            <a:off x="7010400" y="463165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SV</a:t>
            </a:r>
            <a:r>
              <a:rPr kumimoji="1" lang="en-US" altLang="ja-JP" dirty="0"/>
              <a:t>_V</a:t>
            </a:r>
            <a:endParaRPr kumimoji="1" lang="ja-JP" altLang="en-US" dirty="0"/>
          </a:p>
        </p:txBody>
      </p:sp>
      <p:sp>
        <p:nvSpPr>
          <p:cNvPr id="6" name="正方形/長方形 5"/>
          <p:cNvSpPr/>
          <p:nvPr/>
        </p:nvSpPr>
        <p:spPr>
          <a:xfrm>
            <a:off x="925709" y="3022497"/>
            <a:ext cx="1568324" cy="2451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t>μ</a:t>
            </a:r>
            <a:r>
              <a:rPr kumimoji="1" lang="en-US" altLang="ja-JP" dirty="0" err="1"/>
              <a:t>C</a:t>
            </a:r>
            <a:endParaRPr kumimoji="1" lang="ja-JP" altLang="en-US" dirty="0"/>
          </a:p>
        </p:txBody>
      </p:sp>
      <p:sp>
        <p:nvSpPr>
          <p:cNvPr id="7" name="正方形/長方形 6"/>
          <p:cNvSpPr/>
          <p:nvPr/>
        </p:nvSpPr>
        <p:spPr>
          <a:xfrm>
            <a:off x="6660930" y="1873949"/>
            <a:ext cx="1613339" cy="39413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SV_H(Li-Po 11.1V)</a:t>
            </a:r>
            <a:endParaRPr kumimoji="1" lang="ja-JP" altLang="en-US" sz="1200" dirty="0"/>
          </a:p>
        </p:txBody>
      </p:sp>
      <p:sp>
        <p:nvSpPr>
          <p:cNvPr id="8" name="正方形/長方形 7"/>
          <p:cNvSpPr/>
          <p:nvPr/>
        </p:nvSpPr>
        <p:spPr>
          <a:xfrm>
            <a:off x="6660930" y="6238696"/>
            <a:ext cx="1613339" cy="39413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SV_V</a:t>
            </a:r>
            <a:r>
              <a:rPr lang="en-US" altLang="ja-JP" sz="1200" dirty="0"/>
              <a:t>(Li-Po 11.1V)</a:t>
            </a:r>
            <a:endParaRPr kumimoji="1" lang="ja-JP" altLang="en-US" sz="1200" dirty="0"/>
          </a:p>
        </p:txBody>
      </p:sp>
      <p:sp>
        <p:nvSpPr>
          <p:cNvPr id="11" name="正方形/長方形 10"/>
          <p:cNvSpPr/>
          <p:nvPr/>
        </p:nvSpPr>
        <p:spPr>
          <a:xfrm>
            <a:off x="3737650" y="2984414"/>
            <a:ext cx="122317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全二重</a:t>
            </a:r>
            <a:r>
              <a:rPr lang="en-US" altLang="ja-JP" sz="1200" dirty="0"/>
              <a:t>/</a:t>
            </a:r>
            <a:r>
              <a:rPr lang="ja-JP" altLang="en-US" sz="1200" dirty="0"/>
              <a:t>半二重</a:t>
            </a:r>
            <a:endParaRPr lang="en-US" altLang="ja-JP" sz="1200" dirty="0"/>
          </a:p>
          <a:p>
            <a:pPr algn="ctr"/>
            <a:r>
              <a:rPr kumimoji="1" lang="ja-JP" altLang="en-US" sz="1200" dirty="0"/>
              <a:t>変換基板</a:t>
            </a:r>
          </a:p>
        </p:txBody>
      </p:sp>
      <p:sp>
        <p:nvSpPr>
          <p:cNvPr id="14" name="正方形/長方形 13"/>
          <p:cNvSpPr/>
          <p:nvPr/>
        </p:nvSpPr>
        <p:spPr>
          <a:xfrm>
            <a:off x="3737651" y="4559643"/>
            <a:ext cx="122317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全二重</a:t>
            </a:r>
            <a:r>
              <a:rPr lang="en-US" altLang="ja-JP" sz="1200" dirty="0"/>
              <a:t>/</a:t>
            </a:r>
            <a:r>
              <a:rPr lang="ja-JP" altLang="en-US" sz="1200" dirty="0"/>
              <a:t>半二重</a:t>
            </a:r>
            <a:endParaRPr lang="en-US" altLang="ja-JP" sz="1200" dirty="0"/>
          </a:p>
          <a:p>
            <a:pPr algn="ctr"/>
            <a:r>
              <a:rPr kumimoji="1" lang="ja-JP" altLang="en-US" sz="1200" dirty="0"/>
              <a:t>変換基板</a:t>
            </a:r>
          </a:p>
        </p:txBody>
      </p:sp>
      <p:sp>
        <p:nvSpPr>
          <p:cNvPr id="28" name="正方形/長方形 27"/>
          <p:cNvSpPr/>
          <p:nvPr/>
        </p:nvSpPr>
        <p:spPr>
          <a:xfrm>
            <a:off x="1165622" y="1825355"/>
            <a:ext cx="1088497" cy="47033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a:t>μC_BATT</a:t>
            </a:r>
            <a:endParaRPr kumimoji="1" lang="en-US" altLang="ja-JP" sz="1200" dirty="0"/>
          </a:p>
          <a:p>
            <a:pPr algn="ctr"/>
            <a:r>
              <a:rPr lang="en-US" altLang="ja-JP" sz="1200" dirty="0"/>
              <a:t>(Li-Po 7.4V)</a:t>
            </a:r>
            <a:endParaRPr kumimoji="1" lang="ja-JP" altLang="en-US" sz="1200" dirty="0"/>
          </a:p>
        </p:txBody>
      </p:sp>
      <p:sp>
        <p:nvSpPr>
          <p:cNvPr id="29" name="四角形: 角を丸くする 28"/>
          <p:cNvSpPr/>
          <p:nvPr/>
        </p:nvSpPr>
        <p:spPr>
          <a:xfrm>
            <a:off x="1348435" y="2530787"/>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sp>
        <p:nvSpPr>
          <p:cNvPr id="30" name="四角形: 角を丸くする 29"/>
          <p:cNvSpPr/>
          <p:nvPr/>
        </p:nvSpPr>
        <p:spPr>
          <a:xfrm>
            <a:off x="2754406" y="3313306"/>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sp>
        <p:nvSpPr>
          <p:cNvPr id="31" name="四角形: 角を丸くする 30"/>
          <p:cNvSpPr/>
          <p:nvPr/>
        </p:nvSpPr>
        <p:spPr>
          <a:xfrm>
            <a:off x="2754406" y="4934699"/>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sp>
        <p:nvSpPr>
          <p:cNvPr id="32" name="四角形: 角を丸くする 31"/>
          <p:cNvSpPr/>
          <p:nvPr/>
        </p:nvSpPr>
        <p:spPr>
          <a:xfrm>
            <a:off x="5221197" y="3308082"/>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sp>
        <p:nvSpPr>
          <p:cNvPr id="33" name="四角形: 角を丸くする 32"/>
          <p:cNvSpPr/>
          <p:nvPr/>
        </p:nvSpPr>
        <p:spPr>
          <a:xfrm>
            <a:off x="5221197" y="4986905"/>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sp>
        <p:nvSpPr>
          <p:cNvPr id="34" name="四角形: 角を丸くする 33"/>
          <p:cNvSpPr/>
          <p:nvPr/>
        </p:nvSpPr>
        <p:spPr>
          <a:xfrm>
            <a:off x="7106163" y="2503901"/>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sp>
        <p:nvSpPr>
          <p:cNvPr id="35" name="四角形: 角を丸くする 34"/>
          <p:cNvSpPr/>
          <p:nvPr/>
        </p:nvSpPr>
        <p:spPr>
          <a:xfrm>
            <a:off x="7106163" y="5764065"/>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cxnSp>
        <p:nvCxnSpPr>
          <p:cNvPr id="37" name="直線コネクタ 36"/>
          <p:cNvCxnSpPr>
            <a:stCxn id="28" idx="2"/>
            <a:endCxn id="29" idx="0"/>
          </p:cNvCxnSpPr>
          <p:nvPr/>
        </p:nvCxnSpPr>
        <p:spPr>
          <a:xfrm flipH="1">
            <a:off x="1709870" y="2295693"/>
            <a:ext cx="1" cy="235094"/>
          </a:xfrm>
          <a:prstGeom prst="line">
            <a:avLst/>
          </a:prstGeom>
        </p:spPr>
        <p:style>
          <a:lnRef idx="3">
            <a:schemeClr val="dk1"/>
          </a:lnRef>
          <a:fillRef idx="0">
            <a:schemeClr val="dk1"/>
          </a:fillRef>
          <a:effectRef idx="2">
            <a:schemeClr val="dk1"/>
          </a:effectRef>
          <a:fontRef idx="minor">
            <a:schemeClr val="tx1"/>
          </a:fontRef>
        </p:style>
      </p:cxnSp>
      <p:cxnSp>
        <p:nvCxnSpPr>
          <p:cNvPr id="38" name="直線コネクタ 37"/>
          <p:cNvCxnSpPr/>
          <p:nvPr/>
        </p:nvCxnSpPr>
        <p:spPr>
          <a:xfrm flipH="1">
            <a:off x="1709869" y="2787403"/>
            <a:ext cx="1" cy="235094"/>
          </a:xfrm>
          <a:prstGeom prst="line">
            <a:avLst/>
          </a:prstGeom>
        </p:spPr>
        <p:style>
          <a:lnRef idx="3">
            <a:schemeClr val="dk1"/>
          </a:lnRef>
          <a:fillRef idx="0">
            <a:schemeClr val="dk1"/>
          </a:fillRef>
          <a:effectRef idx="2">
            <a:schemeClr val="dk1"/>
          </a:effectRef>
          <a:fontRef idx="minor">
            <a:schemeClr val="tx1"/>
          </a:fontRef>
        </p:style>
      </p:cxnSp>
      <p:cxnSp>
        <p:nvCxnSpPr>
          <p:cNvPr id="39" name="直線コネクタ 38"/>
          <p:cNvCxnSpPr/>
          <p:nvPr/>
        </p:nvCxnSpPr>
        <p:spPr>
          <a:xfrm flipH="1">
            <a:off x="7498493" y="2264143"/>
            <a:ext cx="1" cy="235094"/>
          </a:xfrm>
          <a:prstGeom prst="line">
            <a:avLst/>
          </a:prstGeom>
        </p:spPr>
        <p:style>
          <a:lnRef idx="3">
            <a:schemeClr val="dk1"/>
          </a:lnRef>
          <a:fillRef idx="0">
            <a:schemeClr val="dk1"/>
          </a:fillRef>
          <a:effectRef idx="2">
            <a:schemeClr val="dk1"/>
          </a:effectRef>
          <a:fontRef idx="minor">
            <a:schemeClr val="tx1"/>
          </a:fontRef>
        </p:style>
      </p:cxnSp>
      <p:cxnSp>
        <p:nvCxnSpPr>
          <p:cNvPr id="40" name="直線コネクタ 39"/>
          <p:cNvCxnSpPr/>
          <p:nvPr/>
        </p:nvCxnSpPr>
        <p:spPr>
          <a:xfrm flipH="1">
            <a:off x="7498493" y="2760517"/>
            <a:ext cx="1" cy="235094"/>
          </a:xfrm>
          <a:prstGeom prst="line">
            <a:avLst/>
          </a:prstGeom>
        </p:spPr>
        <p:style>
          <a:lnRef idx="3">
            <a:schemeClr val="dk1"/>
          </a:lnRef>
          <a:fillRef idx="0">
            <a:schemeClr val="dk1"/>
          </a:fillRef>
          <a:effectRef idx="2">
            <a:schemeClr val="dk1"/>
          </a:effectRef>
          <a:fontRef idx="minor">
            <a:schemeClr val="tx1"/>
          </a:fontRef>
        </p:style>
      </p:cxnSp>
      <p:cxnSp>
        <p:nvCxnSpPr>
          <p:cNvPr id="41" name="直線コネクタ 40"/>
          <p:cNvCxnSpPr/>
          <p:nvPr/>
        </p:nvCxnSpPr>
        <p:spPr>
          <a:xfrm flipH="1">
            <a:off x="7483046" y="5523431"/>
            <a:ext cx="1" cy="235094"/>
          </a:xfrm>
          <a:prstGeom prst="line">
            <a:avLst/>
          </a:prstGeom>
        </p:spPr>
        <p:style>
          <a:lnRef idx="3">
            <a:schemeClr val="dk1"/>
          </a:lnRef>
          <a:fillRef idx="0">
            <a:schemeClr val="dk1"/>
          </a:fillRef>
          <a:effectRef idx="2">
            <a:schemeClr val="dk1"/>
          </a:effectRef>
          <a:fontRef idx="minor">
            <a:schemeClr val="tx1"/>
          </a:fontRef>
        </p:style>
      </p:cxnSp>
      <p:cxnSp>
        <p:nvCxnSpPr>
          <p:cNvPr id="42" name="直線コネクタ 41"/>
          <p:cNvCxnSpPr/>
          <p:nvPr/>
        </p:nvCxnSpPr>
        <p:spPr>
          <a:xfrm flipH="1">
            <a:off x="7483046" y="6020681"/>
            <a:ext cx="1" cy="235094"/>
          </a:xfrm>
          <a:prstGeom prst="line">
            <a:avLst/>
          </a:prstGeom>
        </p:spPr>
        <p:style>
          <a:lnRef idx="3">
            <a:schemeClr val="dk1"/>
          </a:lnRef>
          <a:fillRef idx="0">
            <a:schemeClr val="dk1"/>
          </a:fillRef>
          <a:effectRef idx="2">
            <a:schemeClr val="dk1"/>
          </a:effectRef>
          <a:fontRef idx="minor">
            <a:schemeClr val="tx1"/>
          </a:fontRef>
        </p:style>
      </p:cxnSp>
      <p:cxnSp>
        <p:nvCxnSpPr>
          <p:cNvPr id="44" name="直線コネクタ 43"/>
          <p:cNvCxnSpPr>
            <a:stCxn id="30" idx="1"/>
          </p:cNvCxnSpPr>
          <p:nvPr/>
        </p:nvCxnSpPr>
        <p:spPr>
          <a:xfrm flipH="1" flipV="1">
            <a:off x="2494033" y="3436390"/>
            <a:ext cx="260373" cy="5224"/>
          </a:xfrm>
          <a:prstGeom prst="line">
            <a:avLst/>
          </a:prstGeom>
        </p:spPr>
        <p:style>
          <a:lnRef idx="3">
            <a:schemeClr val="dk1"/>
          </a:lnRef>
          <a:fillRef idx="0">
            <a:schemeClr val="dk1"/>
          </a:fillRef>
          <a:effectRef idx="2">
            <a:schemeClr val="dk1"/>
          </a:effectRef>
          <a:fontRef idx="minor">
            <a:schemeClr val="tx1"/>
          </a:fontRef>
        </p:style>
      </p:cxnSp>
      <p:cxnSp>
        <p:nvCxnSpPr>
          <p:cNvPr id="45" name="直線コネクタ 44"/>
          <p:cNvCxnSpPr/>
          <p:nvPr/>
        </p:nvCxnSpPr>
        <p:spPr>
          <a:xfrm flipH="1" flipV="1">
            <a:off x="3477276" y="3459681"/>
            <a:ext cx="260373" cy="5224"/>
          </a:xfrm>
          <a:prstGeom prst="line">
            <a:avLst/>
          </a:prstGeom>
        </p:spPr>
        <p:style>
          <a:lnRef idx="3">
            <a:schemeClr val="dk1"/>
          </a:lnRef>
          <a:fillRef idx="0">
            <a:schemeClr val="dk1"/>
          </a:fillRef>
          <a:effectRef idx="2">
            <a:schemeClr val="dk1"/>
          </a:effectRef>
          <a:fontRef idx="minor">
            <a:schemeClr val="tx1"/>
          </a:fontRef>
        </p:style>
      </p:cxnSp>
      <p:cxnSp>
        <p:nvCxnSpPr>
          <p:cNvPr id="46" name="直線コネクタ 45"/>
          <p:cNvCxnSpPr/>
          <p:nvPr/>
        </p:nvCxnSpPr>
        <p:spPr>
          <a:xfrm flipH="1" flipV="1">
            <a:off x="2494031" y="5073941"/>
            <a:ext cx="260373" cy="5224"/>
          </a:xfrm>
          <a:prstGeom prst="line">
            <a:avLst/>
          </a:prstGeom>
        </p:spPr>
        <p:style>
          <a:lnRef idx="3">
            <a:schemeClr val="dk1"/>
          </a:lnRef>
          <a:fillRef idx="0">
            <a:schemeClr val="dk1"/>
          </a:fillRef>
          <a:effectRef idx="2">
            <a:schemeClr val="dk1"/>
          </a:effectRef>
          <a:fontRef idx="minor">
            <a:schemeClr val="tx1"/>
          </a:fontRef>
        </p:style>
      </p:cxnSp>
      <p:cxnSp>
        <p:nvCxnSpPr>
          <p:cNvPr id="47" name="直線コネクタ 46"/>
          <p:cNvCxnSpPr/>
          <p:nvPr/>
        </p:nvCxnSpPr>
        <p:spPr>
          <a:xfrm flipH="1" flipV="1">
            <a:off x="4973935" y="3454457"/>
            <a:ext cx="260373" cy="5224"/>
          </a:xfrm>
          <a:prstGeom prst="line">
            <a:avLst/>
          </a:prstGeom>
        </p:spPr>
        <p:style>
          <a:lnRef idx="3">
            <a:schemeClr val="dk1"/>
          </a:lnRef>
          <a:fillRef idx="0">
            <a:schemeClr val="dk1"/>
          </a:fillRef>
          <a:effectRef idx="2">
            <a:schemeClr val="dk1"/>
          </a:effectRef>
          <a:fontRef idx="minor">
            <a:schemeClr val="tx1"/>
          </a:fontRef>
        </p:style>
      </p:cxnSp>
      <p:cxnSp>
        <p:nvCxnSpPr>
          <p:cNvPr id="48" name="直線コネクタ 47"/>
          <p:cNvCxnSpPr>
            <a:stCxn id="4" idx="1"/>
            <a:endCxn id="32" idx="3"/>
          </p:cNvCxnSpPr>
          <p:nvPr/>
        </p:nvCxnSpPr>
        <p:spPr>
          <a:xfrm flipH="1">
            <a:off x="5944067" y="3436390"/>
            <a:ext cx="1066333" cy="0"/>
          </a:xfrm>
          <a:prstGeom prst="line">
            <a:avLst/>
          </a:prstGeom>
        </p:spPr>
        <p:style>
          <a:lnRef idx="3">
            <a:schemeClr val="dk1"/>
          </a:lnRef>
          <a:fillRef idx="0">
            <a:schemeClr val="dk1"/>
          </a:fillRef>
          <a:effectRef idx="2">
            <a:schemeClr val="dk1"/>
          </a:effectRef>
          <a:fontRef idx="minor">
            <a:schemeClr val="tx1"/>
          </a:fontRef>
        </p:style>
      </p:cxnSp>
      <p:cxnSp>
        <p:nvCxnSpPr>
          <p:cNvPr id="49" name="直線コネクタ 48"/>
          <p:cNvCxnSpPr/>
          <p:nvPr/>
        </p:nvCxnSpPr>
        <p:spPr>
          <a:xfrm flipH="1" flipV="1">
            <a:off x="3477275" y="5088850"/>
            <a:ext cx="260373" cy="5224"/>
          </a:xfrm>
          <a:prstGeom prst="line">
            <a:avLst/>
          </a:prstGeom>
        </p:spPr>
        <p:style>
          <a:lnRef idx="3">
            <a:schemeClr val="dk1"/>
          </a:lnRef>
          <a:fillRef idx="0">
            <a:schemeClr val="dk1"/>
          </a:fillRef>
          <a:effectRef idx="2">
            <a:schemeClr val="dk1"/>
          </a:effectRef>
          <a:fontRef idx="minor">
            <a:schemeClr val="tx1"/>
          </a:fontRef>
        </p:style>
      </p:cxnSp>
      <p:cxnSp>
        <p:nvCxnSpPr>
          <p:cNvPr id="50" name="直線コネクタ 49"/>
          <p:cNvCxnSpPr/>
          <p:nvPr/>
        </p:nvCxnSpPr>
        <p:spPr>
          <a:xfrm flipH="1" flipV="1">
            <a:off x="4960824" y="5130425"/>
            <a:ext cx="260373" cy="5224"/>
          </a:xfrm>
          <a:prstGeom prst="line">
            <a:avLst/>
          </a:prstGeom>
        </p:spPr>
        <p:style>
          <a:lnRef idx="3">
            <a:schemeClr val="dk1"/>
          </a:lnRef>
          <a:fillRef idx="0">
            <a:schemeClr val="dk1"/>
          </a:fillRef>
          <a:effectRef idx="2">
            <a:schemeClr val="dk1"/>
          </a:effectRef>
          <a:fontRef idx="minor">
            <a:schemeClr val="tx1"/>
          </a:fontRef>
        </p:style>
      </p:cxnSp>
      <p:cxnSp>
        <p:nvCxnSpPr>
          <p:cNvPr id="51" name="直線コネクタ 50"/>
          <p:cNvCxnSpPr>
            <a:stCxn id="5" idx="1"/>
          </p:cNvCxnSpPr>
          <p:nvPr/>
        </p:nvCxnSpPr>
        <p:spPr>
          <a:xfrm flipH="1">
            <a:off x="5940526" y="5088850"/>
            <a:ext cx="1069874" cy="21139"/>
          </a:xfrm>
          <a:prstGeom prst="line">
            <a:avLst/>
          </a:prstGeom>
        </p:spPr>
        <p:style>
          <a:lnRef idx="3">
            <a:schemeClr val="dk1"/>
          </a:lnRef>
          <a:fillRef idx="0">
            <a:schemeClr val="dk1"/>
          </a:fillRef>
          <a:effectRef idx="2">
            <a:schemeClr val="dk1"/>
          </a:effectRef>
          <a:fontRef idx="minor">
            <a:schemeClr val="tx1"/>
          </a:fontRef>
        </p:style>
      </p:cxnSp>
      <p:grpSp>
        <p:nvGrpSpPr>
          <p:cNvPr id="55" name="グループ化 54"/>
          <p:cNvGrpSpPr/>
          <p:nvPr/>
        </p:nvGrpSpPr>
        <p:grpSpPr>
          <a:xfrm>
            <a:off x="2595962" y="2802518"/>
            <a:ext cx="3446492" cy="1153347"/>
            <a:chOff x="2595962" y="2802518"/>
            <a:chExt cx="3446492" cy="1153347"/>
          </a:xfrm>
        </p:grpSpPr>
        <p:sp>
          <p:nvSpPr>
            <p:cNvPr id="53" name="正方形/長方形 52"/>
            <p:cNvSpPr/>
            <p:nvPr/>
          </p:nvSpPr>
          <p:spPr>
            <a:xfrm>
              <a:off x="2595962" y="2802518"/>
              <a:ext cx="3446492" cy="115334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54" name="正方形/長方形 53"/>
            <p:cNvSpPr/>
            <p:nvPr/>
          </p:nvSpPr>
          <p:spPr>
            <a:xfrm>
              <a:off x="2595962" y="2808764"/>
              <a:ext cx="253817" cy="2254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a:t>B</a:t>
              </a:r>
              <a:endParaRPr kumimoji="1" lang="ja-JP" altLang="en-US" dirty="0"/>
            </a:p>
          </p:txBody>
        </p:sp>
      </p:grpSp>
      <p:grpSp>
        <p:nvGrpSpPr>
          <p:cNvPr id="56" name="グループ化 55"/>
          <p:cNvGrpSpPr/>
          <p:nvPr/>
        </p:nvGrpSpPr>
        <p:grpSpPr>
          <a:xfrm>
            <a:off x="2595962" y="4563626"/>
            <a:ext cx="3446492" cy="1153347"/>
            <a:chOff x="2595962" y="2802518"/>
            <a:chExt cx="3446492" cy="1153347"/>
          </a:xfrm>
        </p:grpSpPr>
        <p:sp>
          <p:nvSpPr>
            <p:cNvPr id="57" name="正方形/長方形 56"/>
            <p:cNvSpPr/>
            <p:nvPr/>
          </p:nvSpPr>
          <p:spPr>
            <a:xfrm>
              <a:off x="2595962" y="2802518"/>
              <a:ext cx="3446492" cy="115334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58" name="正方形/長方形 57"/>
            <p:cNvSpPr/>
            <p:nvPr/>
          </p:nvSpPr>
          <p:spPr>
            <a:xfrm>
              <a:off x="2595962" y="2808764"/>
              <a:ext cx="253817" cy="2254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a:t>B</a:t>
              </a:r>
              <a:endParaRPr kumimoji="1" lang="ja-JP" altLang="en-US" dirty="0"/>
            </a:p>
          </p:txBody>
        </p:sp>
      </p:grpSp>
      <p:sp>
        <p:nvSpPr>
          <p:cNvPr id="63" name="正方形/長方形 62"/>
          <p:cNvSpPr/>
          <p:nvPr/>
        </p:nvSpPr>
        <p:spPr>
          <a:xfrm>
            <a:off x="6364779" y="1590397"/>
            <a:ext cx="2093421" cy="244539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64" name="正方形/長方形 63"/>
          <p:cNvSpPr/>
          <p:nvPr/>
        </p:nvSpPr>
        <p:spPr>
          <a:xfrm>
            <a:off x="6364779" y="1596643"/>
            <a:ext cx="253817" cy="2254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a:t>C</a:t>
            </a:r>
            <a:endParaRPr kumimoji="1" lang="ja-JP" altLang="en-US" dirty="0"/>
          </a:p>
        </p:txBody>
      </p:sp>
      <p:sp>
        <p:nvSpPr>
          <p:cNvPr id="65" name="正方形/長方形 64"/>
          <p:cNvSpPr/>
          <p:nvPr/>
        </p:nvSpPr>
        <p:spPr>
          <a:xfrm>
            <a:off x="6364779" y="4404238"/>
            <a:ext cx="2093421" cy="23672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66" name="正方形/長方形 65"/>
          <p:cNvSpPr/>
          <p:nvPr/>
        </p:nvSpPr>
        <p:spPr>
          <a:xfrm>
            <a:off x="6364779" y="4410483"/>
            <a:ext cx="253817" cy="2254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a:t>C</a:t>
            </a:r>
            <a:endParaRPr kumimoji="1" lang="ja-JP" altLang="en-US" dirty="0"/>
          </a:p>
        </p:txBody>
      </p:sp>
      <p:sp>
        <p:nvSpPr>
          <p:cNvPr id="67" name="正方形/長方形 66"/>
          <p:cNvSpPr/>
          <p:nvPr/>
        </p:nvSpPr>
        <p:spPr>
          <a:xfrm>
            <a:off x="652919" y="1655938"/>
            <a:ext cx="1873293" cy="408995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68" name="正方形/長方形 67"/>
          <p:cNvSpPr/>
          <p:nvPr/>
        </p:nvSpPr>
        <p:spPr>
          <a:xfrm>
            <a:off x="655453" y="1655938"/>
            <a:ext cx="253817" cy="2254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a:t>A</a:t>
            </a:r>
            <a:endParaRPr kumimoji="1" lang="ja-JP" altLang="en-US" dirty="0"/>
          </a:p>
        </p:txBody>
      </p:sp>
    </p:spTree>
    <p:extLst>
      <p:ext uri="{BB962C8B-B14F-4D97-AF65-F5344CB8AC3E}">
        <p14:creationId xmlns:p14="http://schemas.microsoft.com/office/powerpoint/2010/main" val="3163419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駆動系主</a:t>
            </a:r>
            <a:r>
              <a:rPr lang="en-US" altLang="ja-JP" dirty="0" err="1"/>
              <a:t>μC</a:t>
            </a:r>
            <a:r>
              <a:rPr lang="ja-JP" altLang="en-US" dirty="0"/>
              <a:t>の選定</a:t>
            </a:r>
            <a:br>
              <a:rPr lang="en-US" altLang="ja-JP" dirty="0"/>
            </a:br>
            <a:r>
              <a:rPr lang="ja-JP" altLang="en-US" dirty="0"/>
              <a:t>故障リスクの推算　方式②</a:t>
            </a:r>
            <a:endParaRPr kumimoji="1" lang="ja-JP" altLang="en-US" dirty="0"/>
          </a:p>
        </p:txBody>
      </p:sp>
      <p:sp>
        <p:nvSpPr>
          <p:cNvPr id="4" name="正方形/長方形 3"/>
          <p:cNvSpPr/>
          <p:nvPr/>
        </p:nvSpPr>
        <p:spPr>
          <a:xfrm>
            <a:off x="6586878" y="390313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SV</a:t>
            </a:r>
            <a:r>
              <a:rPr kumimoji="1" lang="en-US" altLang="ja-JP" dirty="0"/>
              <a:t>_H</a:t>
            </a:r>
            <a:endParaRPr kumimoji="1" lang="ja-JP" altLang="en-US" dirty="0"/>
          </a:p>
        </p:txBody>
      </p:sp>
      <p:sp>
        <p:nvSpPr>
          <p:cNvPr id="5" name="正方形/長方形 4"/>
          <p:cNvSpPr/>
          <p:nvPr/>
        </p:nvSpPr>
        <p:spPr>
          <a:xfrm>
            <a:off x="9757439" y="390968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SV</a:t>
            </a:r>
            <a:r>
              <a:rPr kumimoji="1" lang="en-US" altLang="ja-JP" dirty="0"/>
              <a:t>_V</a:t>
            </a:r>
            <a:endParaRPr kumimoji="1" lang="ja-JP" altLang="en-US" dirty="0"/>
          </a:p>
        </p:txBody>
      </p:sp>
      <p:sp>
        <p:nvSpPr>
          <p:cNvPr id="6" name="正方形/長方形 5"/>
          <p:cNvSpPr/>
          <p:nvPr/>
        </p:nvSpPr>
        <p:spPr>
          <a:xfrm>
            <a:off x="925709" y="3022497"/>
            <a:ext cx="1568324" cy="2451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t>μ</a:t>
            </a:r>
            <a:r>
              <a:rPr kumimoji="1" lang="en-US" altLang="ja-JP" dirty="0" err="1"/>
              <a:t>C</a:t>
            </a:r>
            <a:endParaRPr kumimoji="1" lang="ja-JP" altLang="en-US" dirty="0"/>
          </a:p>
        </p:txBody>
      </p:sp>
      <p:sp>
        <p:nvSpPr>
          <p:cNvPr id="7" name="正方形/長方形 6"/>
          <p:cNvSpPr/>
          <p:nvPr/>
        </p:nvSpPr>
        <p:spPr>
          <a:xfrm>
            <a:off x="6237408" y="2797897"/>
            <a:ext cx="1613339" cy="39413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SV_H(Li-Po 11.1V)</a:t>
            </a:r>
            <a:endParaRPr kumimoji="1" lang="ja-JP" altLang="en-US" sz="1200" dirty="0"/>
          </a:p>
        </p:txBody>
      </p:sp>
      <p:sp>
        <p:nvSpPr>
          <p:cNvPr id="8" name="正方形/長方形 7"/>
          <p:cNvSpPr/>
          <p:nvPr/>
        </p:nvSpPr>
        <p:spPr>
          <a:xfrm>
            <a:off x="9385314" y="2793953"/>
            <a:ext cx="1613339" cy="39413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SV_V</a:t>
            </a:r>
            <a:r>
              <a:rPr lang="en-US" altLang="ja-JP" sz="1200" dirty="0"/>
              <a:t>(Li-Po 11.1V)</a:t>
            </a:r>
            <a:endParaRPr kumimoji="1" lang="ja-JP" altLang="en-US" sz="1200" dirty="0"/>
          </a:p>
        </p:txBody>
      </p:sp>
      <p:sp>
        <p:nvSpPr>
          <p:cNvPr id="11" name="正方形/長方形 10"/>
          <p:cNvSpPr/>
          <p:nvPr/>
        </p:nvSpPr>
        <p:spPr>
          <a:xfrm>
            <a:off x="3737647" y="3908362"/>
            <a:ext cx="122317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全二重</a:t>
            </a:r>
            <a:r>
              <a:rPr lang="en-US" altLang="ja-JP" sz="1200" dirty="0"/>
              <a:t>/</a:t>
            </a:r>
            <a:r>
              <a:rPr lang="ja-JP" altLang="en-US" sz="1200" dirty="0"/>
              <a:t>半二重</a:t>
            </a:r>
            <a:endParaRPr lang="en-US" altLang="ja-JP" sz="1200" dirty="0"/>
          </a:p>
          <a:p>
            <a:pPr algn="ctr"/>
            <a:r>
              <a:rPr kumimoji="1" lang="ja-JP" altLang="en-US" sz="1200" dirty="0"/>
              <a:t>変換基板</a:t>
            </a:r>
          </a:p>
        </p:txBody>
      </p:sp>
      <p:sp>
        <p:nvSpPr>
          <p:cNvPr id="28" name="正方形/長方形 27"/>
          <p:cNvSpPr/>
          <p:nvPr/>
        </p:nvSpPr>
        <p:spPr>
          <a:xfrm>
            <a:off x="1165622" y="1825355"/>
            <a:ext cx="1088497" cy="47033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a:t>μC_BATT</a:t>
            </a:r>
            <a:endParaRPr kumimoji="1" lang="en-US" altLang="ja-JP" sz="1200" dirty="0"/>
          </a:p>
          <a:p>
            <a:pPr algn="ctr"/>
            <a:r>
              <a:rPr lang="en-US" altLang="ja-JP" sz="1200" dirty="0"/>
              <a:t>(Li-Po 7.4V)</a:t>
            </a:r>
            <a:endParaRPr kumimoji="1" lang="ja-JP" altLang="en-US" sz="1200" dirty="0"/>
          </a:p>
        </p:txBody>
      </p:sp>
      <p:sp>
        <p:nvSpPr>
          <p:cNvPr id="29" name="四角形: 角を丸くする 28"/>
          <p:cNvSpPr/>
          <p:nvPr/>
        </p:nvSpPr>
        <p:spPr>
          <a:xfrm>
            <a:off x="1348435" y="2530787"/>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sp>
        <p:nvSpPr>
          <p:cNvPr id="30" name="四角形: 角を丸くする 29"/>
          <p:cNvSpPr/>
          <p:nvPr/>
        </p:nvSpPr>
        <p:spPr>
          <a:xfrm>
            <a:off x="2754403" y="4237254"/>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sp>
        <p:nvSpPr>
          <p:cNvPr id="32" name="四角形: 角を丸くする 31"/>
          <p:cNvSpPr/>
          <p:nvPr/>
        </p:nvSpPr>
        <p:spPr>
          <a:xfrm>
            <a:off x="5221194" y="4232030"/>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sp>
        <p:nvSpPr>
          <p:cNvPr id="33" name="四角形: 角を丸くする 32"/>
          <p:cNvSpPr/>
          <p:nvPr/>
        </p:nvSpPr>
        <p:spPr>
          <a:xfrm>
            <a:off x="8186293" y="4232030"/>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sp>
        <p:nvSpPr>
          <p:cNvPr id="34" name="四角形: 角を丸くする 33"/>
          <p:cNvSpPr/>
          <p:nvPr/>
        </p:nvSpPr>
        <p:spPr>
          <a:xfrm>
            <a:off x="6682641" y="3427849"/>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cxnSp>
        <p:nvCxnSpPr>
          <p:cNvPr id="37" name="直線コネクタ 36"/>
          <p:cNvCxnSpPr>
            <a:stCxn id="28" idx="2"/>
            <a:endCxn id="29" idx="0"/>
          </p:cNvCxnSpPr>
          <p:nvPr/>
        </p:nvCxnSpPr>
        <p:spPr>
          <a:xfrm flipH="1">
            <a:off x="1709870" y="2295693"/>
            <a:ext cx="1" cy="235094"/>
          </a:xfrm>
          <a:prstGeom prst="line">
            <a:avLst/>
          </a:prstGeom>
        </p:spPr>
        <p:style>
          <a:lnRef idx="3">
            <a:schemeClr val="dk1"/>
          </a:lnRef>
          <a:fillRef idx="0">
            <a:schemeClr val="dk1"/>
          </a:fillRef>
          <a:effectRef idx="2">
            <a:schemeClr val="dk1"/>
          </a:effectRef>
          <a:fontRef idx="minor">
            <a:schemeClr val="tx1"/>
          </a:fontRef>
        </p:style>
      </p:cxnSp>
      <p:cxnSp>
        <p:nvCxnSpPr>
          <p:cNvPr id="38" name="直線コネクタ 37"/>
          <p:cNvCxnSpPr/>
          <p:nvPr/>
        </p:nvCxnSpPr>
        <p:spPr>
          <a:xfrm flipH="1">
            <a:off x="1709869" y="2787403"/>
            <a:ext cx="1" cy="235094"/>
          </a:xfrm>
          <a:prstGeom prst="line">
            <a:avLst/>
          </a:prstGeom>
        </p:spPr>
        <p:style>
          <a:lnRef idx="3">
            <a:schemeClr val="dk1"/>
          </a:lnRef>
          <a:fillRef idx="0">
            <a:schemeClr val="dk1"/>
          </a:fillRef>
          <a:effectRef idx="2">
            <a:schemeClr val="dk1"/>
          </a:effectRef>
          <a:fontRef idx="minor">
            <a:schemeClr val="tx1"/>
          </a:fontRef>
        </p:style>
      </p:cxnSp>
      <p:cxnSp>
        <p:nvCxnSpPr>
          <p:cNvPr id="39" name="直線コネクタ 38"/>
          <p:cNvCxnSpPr/>
          <p:nvPr/>
        </p:nvCxnSpPr>
        <p:spPr>
          <a:xfrm flipH="1">
            <a:off x="7074971" y="3188091"/>
            <a:ext cx="1" cy="235094"/>
          </a:xfrm>
          <a:prstGeom prst="line">
            <a:avLst/>
          </a:prstGeom>
        </p:spPr>
        <p:style>
          <a:lnRef idx="3">
            <a:schemeClr val="dk1"/>
          </a:lnRef>
          <a:fillRef idx="0">
            <a:schemeClr val="dk1"/>
          </a:fillRef>
          <a:effectRef idx="2">
            <a:schemeClr val="dk1"/>
          </a:effectRef>
          <a:fontRef idx="minor">
            <a:schemeClr val="tx1"/>
          </a:fontRef>
        </p:style>
      </p:cxnSp>
      <p:cxnSp>
        <p:nvCxnSpPr>
          <p:cNvPr id="40" name="直線コネクタ 39"/>
          <p:cNvCxnSpPr/>
          <p:nvPr/>
        </p:nvCxnSpPr>
        <p:spPr>
          <a:xfrm flipH="1">
            <a:off x="7074971" y="3684465"/>
            <a:ext cx="1" cy="235094"/>
          </a:xfrm>
          <a:prstGeom prst="line">
            <a:avLst/>
          </a:prstGeom>
        </p:spPr>
        <p:style>
          <a:lnRef idx="3">
            <a:schemeClr val="dk1"/>
          </a:lnRef>
          <a:fillRef idx="0">
            <a:schemeClr val="dk1"/>
          </a:fillRef>
          <a:effectRef idx="2">
            <a:schemeClr val="dk1"/>
          </a:effectRef>
          <a:fontRef idx="minor">
            <a:schemeClr val="tx1"/>
          </a:fontRef>
        </p:style>
      </p:cxnSp>
      <p:cxnSp>
        <p:nvCxnSpPr>
          <p:cNvPr id="44" name="直線コネクタ 43"/>
          <p:cNvCxnSpPr>
            <a:stCxn id="30" idx="1"/>
          </p:cNvCxnSpPr>
          <p:nvPr/>
        </p:nvCxnSpPr>
        <p:spPr>
          <a:xfrm flipH="1" flipV="1">
            <a:off x="2494030" y="4360338"/>
            <a:ext cx="260373" cy="5224"/>
          </a:xfrm>
          <a:prstGeom prst="line">
            <a:avLst/>
          </a:prstGeom>
        </p:spPr>
        <p:style>
          <a:lnRef idx="3">
            <a:schemeClr val="dk1"/>
          </a:lnRef>
          <a:fillRef idx="0">
            <a:schemeClr val="dk1"/>
          </a:fillRef>
          <a:effectRef idx="2">
            <a:schemeClr val="dk1"/>
          </a:effectRef>
          <a:fontRef idx="minor">
            <a:schemeClr val="tx1"/>
          </a:fontRef>
        </p:style>
      </p:cxnSp>
      <p:cxnSp>
        <p:nvCxnSpPr>
          <p:cNvPr id="45" name="直線コネクタ 44"/>
          <p:cNvCxnSpPr/>
          <p:nvPr/>
        </p:nvCxnSpPr>
        <p:spPr>
          <a:xfrm flipH="1" flipV="1">
            <a:off x="3477273" y="4383629"/>
            <a:ext cx="260373" cy="5224"/>
          </a:xfrm>
          <a:prstGeom prst="line">
            <a:avLst/>
          </a:prstGeom>
        </p:spPr>
        <p:style>
          <a:lnRef idx="3">
            <a:schemeClr val="dk1"/>
          </a:lnRef>
          <a:fillRef idx="0">
            <a:schemeClr val="dk1"/>
          </a:fillRef>
          <a:effectRef idx="2">
            <a:schemeClr val="dk1"/>
          </a:effectRef>
          <a:fontRef idx="minor">
            <a:schemeClr val="tx1"/>
          </a:fontRef>
        </p:style>
      </p:cxnSp>
      <p:cxnSp>
        <p:nvCxnSpPr>
          <p:cNvPr id="47" name="直線コネクタ 46"/>
          <p:cNvCxnSpPr/>
          <p:nvPr/>
        </p:nvCxnSpPr>
        <p:spPr>
          <a:xfrm flipH="1" flipV="1">
            <a:off x="4973932" y="4378405"/>
            <a:ext cx="260373" cy="5224"/>
          </a:xfrm>
          <a:prstGeom prst="line">
            <a:avLst/>
          </a:prstGeom>
        </p:spPr>
        <p:style>
          <a:lnRef idx="3">
            <a:schemeClr val="dk1"/>
          </a:lnRef>
          <a:fillRef idx="0">
            <a:schemeClr val="dk1"/>
          </a:fillRef>
          <a:effectRef idx="2">
            <a:schemeClr val="dk1"/>
          </a:effectRef>
          <a:fontRef idx="minor">
            <a:schemeClr val="tx1"/>
          </a:fontRef>
        </p:style>
      </p:cxnSp>
      <p:cxnSp>
        <p:nvCxnSpPr>
          <p:cNvPr id="48" name="直線コネクタ 47"/>
          <p:cNvCxnSpPr>
            <a:stCxn id="4" idx="1"/>
            <a:endCxn id="32" idx="3"/>
          </p:cNvCxnSpPr>
          <p:nvPr/>
        </p:nvCxnSpPr>
        <p:spPr>
          <a:xfrm flipH="1">
            <a:off x="5944064" y="4360338"/>
            <a:ext cx="642814" cy="0"/>
          </a:xfrm>
          <a:prstGeom prst="line">
            <a:avLst/>
          </a:prstGeom>
        </p:spPr>
        <p:style>
          <a:lnRef idx="3">
            <a:schemeClr val="dk1"/>
          </a:lnRef>
          <a:fillRef idx="0">
            <a:schemeClr val="dk1"/>
          </a:fillRef>
          <a:effectRef idx="2">
            <a:schemeClr val="dk1"/>
          </a:effectRef>
          <a:fontRef idx="minor">
            <a:schemeClr val="tx1"/>
          </a:fontRef>
        </p:style>
      </p:cxnSp>
      <p:cxnSp>
        <p:nvCxnSpPr>
          <p:cNvPr id="51" name="直線コネクタ 50"/>
          <p:cNvCxnSpPr>
            <a:stCxn id="33" idx="1"/>
          </p:cNvCxnSpPr>
          <p:nvPr/>
        </p:nvCxnSpPr>
        <p:spPr>
          <a:xfrm flipH="1" flipV="1">
            <a:off x="7496439" y="4353782"/>
            <a:ext cx="689854" cy="6556"/>
          </a:xfrm>
          <a:prstGeom prst="line">
            <a:avLst/>
          </a:prstGeom>
        </p:spPr>
        <p:style>
          <a:lnRef idx="3">
            <a:schemeClr val="dk1"/>
          </a:lnRef>
          <a:fillRef idx="0">
            <a:schemeClr val="dk1"/>
          </a:fillRef>
          <a:effectRef idx="2">
            <a:schemeClr val="dk1"/>
          </a:effectRef>
          <a:fontRef idx="minor">
            <a:schemeClr val="tx1"/>
          </a:fontRef>
        </p:style>
      </p:cxnSp>
      <p:sp>
        <p:nvSpPr>
          <p:cNvPr id="52" name="四角形: 角を丸くする 51"/>
          <p:cNvSpPr/>
          <p:nvPr/>
        </p:nvSpPr>
        <p:spPr>
          <a:xfrm>
            <a:off x="9822309" y="3434959"/>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cxnSp>
        <p:nvCxnSpPr>
          <p:cNvPr id="53" name="直線コネクタ 52"/>
          <p:cNvCxnSpPr/>
          <p:nvPr/>
        </p:nvCxnSpPr>
        <p:spPr>
          <a:xfrm flipH="1">
            <a:off x="10214639" y="3195201"/>
            <a:ext cx="1" cy="235094"/>
          </a:xfrm>
          <a:prstGeom prst="line">
            <a:avLst/>
          </a:prstGeom>
        </p:spPr>
        <p:style>
          <a:lnRef idx="3">
            <a:schemeClr val="dk1"/>
          </a:lnRef>
          <a:fillRef idx="0">
            <a:schemeClr val="dk1"/>
          </a:fillRef>
          <a:effectRef idx="2">
            <a:schemeClr val="dk1"/>
          </a:effectRef>
          <a:fontRef idx="minor">
            <a:schemeClr val="tx1"/>
          </a:fontRef>
        </p:style>
      </p:cxnSp>
      <p:cxnSp>
        <p:nvCxnSpPr>
          <p:cNvPr id="54" name="直線コネクタ 53"/>
          <p:cNvCxnSpPr/>
          <p:nvPr/>
        </p:nvCxnSpPr>
        <p:spPr>
          <a:xfrm flipH="1">
            <a:off x="10214639" y="3691575"/>
            <a:ext cx="1" cy="235094"/>
          </a:xfrm>
          <a:prstGeom prst="line">
            <a:avLst/>
          </a:prstGeom>
        </p:spPr>
        <p:style>
          <a:lnRef idx="3">
            <a:schemeClr val="dk1"/>
          </a:lnRef>
          <a:fillRef idx="0">
            <a:schemeClr val="dk1"/>
          </a:fillRef>
          <a:effectRef idx="2">
            <a:schemeClr val="dk1"/>
          </a:effectRef>
          <a:fontRef idx="minor">
            <a:schemeClr val="tx1"/>
          </a:fontRef>
        </p:style>
      </p:cxnSp>
      <p:cxnSp>
        <p:nvCxnSpPr>
          <p:cNvPr id="55" name="直線コネクタ 54"/>
          <p:cNvCxnSpPr>
            <a:stCxn id="5" idx="1"/>
            <a:endCxn id="33" idx="3"/>
          </p:cNvCxnSpPr>
          <p:nvPr/>
        </p:nvCxnSpPr>
        <p:spPr>
          <a:xfrm flipH="1" flipV="1">
            <a:off x="8909163" y="4360338"/>
            <a:ext cx="848276" cy="6550"/>
          </a:xfrm>
          <a:prstGeom prst="line">
            <a:avLst/>
          </a:prstGeom>
        </p:spPr>
        <p:style>
          <a:lnRef idx="3">
            <a:schemeClr val="dk1"/>
          </a:lnRef>
          <a:fillRef idx="0">
            <a:schemeClr val="dk1"/>
          </a:fillRef>
          <a:effectRef idx="2">
            <a:schemeClr val="dk1"/>
          </a:effectRef>
          <a:fontRef idx="minor">
            <a:schemeClr val="tx1"/>
          </a:fontRef>
        </p:style>
      </p:cxnSp>
      <p:grpSp>
        <p:nvGrpSpPr>
          <p:cNvPr id="56" name="グループ化 55"/>
          <p:cNvGrpSpPr/>
          <p:nvPr/>
        </p:nvGrpSpPr>
        <p:grpSpPr>
          <a:xfrm>
            <a:off x="2567414" y="3777108"/>
            <a:ext cx="3446492" cy="1153347"/>
            <a:chOff x="2595962" y="2802518"/>
            <a:chExt cx="3446492" cy="1153347"/>
          </a:xfrm>
        </p:grpSpPr>
        <p:sp>
          <p:nvSpPr>
            <p:cNvPr id="57" name="正方形/長方形 56"/>
            <p:cNvSpPr/>
            <p:nvPr/>
          </p:nvSpPr>
          <p:spPr>
            <a:xfrm>
              <a:off x="2595962" y="2802518"/>
              <a:ext cx="3446492" cy="115334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58" name="正方形/長方形 57"/>
            <p:cNvSpPr/>
            <p:nvPr/>
          </p:nvSpPr>
          <p:spPr>
            <a:xfrm>
              <a:off x="2595962" y="2808764"/>
              <a:ext cx="253817" cy="2254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a:t>B</a:t>
              </a:r>
              <a:endParaRPr kumimoji="1" lang="ja-JP" altLang="en-US" dirty="0"/>
            </a:p>
          </p:txBody>
        </p:sp>
      </p:grpSp>
      <p:sp>
        <p:nvSpPr>
          <p:cNvPr id="60" name="正方形/長方形 59"/>
          <p:cNvSpPr/>
          <p:nvPr/>
        </p:nvSpPr>
        <p:spPr>
          <a:xfrm>
            <a:off x="6063172" y="2480393"/>
            <a:ext cx="1909854" cy="257609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61" name="正方形/長方形 60"/>
          <p:cNvSpPr/>
          <p:nvPr/>
        </p:nvSpPr>
        <p:spPr>
          <a:xfrm>
            <a:off x="6063171" y="2486639"/>
            <a:ext cx="253817" cy="2254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a:t>C</a:t>
            </a:r>
            <a:endParaRPr kumimoji="1" lang="ja-JP" altLang="en-US" dirty="0"/>
          </a:p>
        </p:txBody>
      </p:sp>
      <p:sp>
        <p:nvSpPr>
          <p:cNvPr id="62" name="正方形/長方形 61"/>
          <p:cNvSpPr/>
          <p:nvPr/>
        </p:nvSpPr>
        <p:spPr>
          <a:xfrm>
            <a:off x="9255847" y="2480393"/>
            <a:ext cx="1909854" cy="257609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63" name="正方形/長方形 62"/>
          <p:cNvSpPr/>
          <p:nvPr/>
        </p:nvSpPr>
        <p:spPr>
          <a:xfrm>
            <a:off x="9255846" y="2486639"/>
            <a:ext cx="253817" cy="2254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a:t>C</a:t>
            </a:r>
            <a:endParaRPr kumimoji="1" lang="ja-JP" altLang="en-US" dirty="0"/>
          </a:p>
        </p:txBody>
      </p:sp>
      <p:sp>
        <p:nvSpPr>
          <p:cNvPr id="64" name="正方形/長方形 63"/>
          <p:cNvSpPr/>
          <p:nvPr/>
        </p:nvSpPr>
        <p:spPr>
          <a:xfrm>
            <a:off x="652919" y="1655938"/>
            <a:ext cx="1873293" cy="408995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66" name="正方形/長方形 65"/>
          <p:cNvSpPr/>
          <p:nvPr/>
        </p:nvSpPr>
        <p:spPr>
          <a:xfrm>
            <a:off x="655453" y="1655938"/>
            <a:ext cx="253817" cy="2254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a:t>A</a:t>
            </a:r>
            <a:endParaRPr kumimoji="1" lang="ja-JP" altLang="en-US" dirty="0"/>
          </a:p>
        </p:txBody>
      </p:sp>
    </p:spTree>
    <p:extLst>
      <p:ext uri="{BB962C8B-B14F-4D97-AF65-F5344CB8AC3E}">
        <p14:creationId xmlns:p14="http://schemas.microsoft.com/office/powerpoint/2010/main" val="2238283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駆動系主</a:t>
            </a:r>
            <a:r>
              <a:rPr lang="en-US" altLang="ja-JP" dirty="0" err="1"/>
              <a:t>μC</a:t>
            </a:r>
            <a:r>
              <a:rPr lang="ja-JP" altLang="en-US" dirty="0"/>
              <a:t>の選定</a:t>
            </a:r>
            <a:br>
              <a:rPr lang="en-US" altLang="ja-JP" dirty="0"/>
            </a:br>
            <a:r>
              <a:rPr lang="ja-JP" altLang="en-US" dirty="0"/>
              <a:t>故障リスクの推算　方式③</a:t>
            </a:r>
            <a:endParaRPr kumimoji="1" lang="ja-JP" altLang="en-US" dirty="0"/>
          </a:p>
        </p:txBody>
      </p:sp>
      <p:sp>
        <p:nvSpPr>
          <p:cNvPr id="4" name="正方形/長方形 3"/>
          <p:cNvSpPr/>
          <p:nvPr/>
        </p:nvSpPr>
        <p:spPr>
          <a:xfrm>
            <a:off x="6586878" y="390313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SV</a:t>
            </a:r>
            <a:r>
              <a:rPr kumimoji="1" lang="en-US" altLang="ja-JP" dirty="0"/>
              <a:t>_H</a:t>
            </a:r>
            <a:endParaRPr kumimoji="1" lang="ja-JP" altLang="en-US" dirty="0"/>
          </a:p>
        </p:txBody>
      </p:sp>
      <p:sp>
        <p:nvSpPr>
          <p:cNvPr id="5" name="正方形/長方形 4"/>
          <p:cNvSpPr/>
          <p:nvPr/>
        </p:nvSpPr>
        <p:spPr>
          <a:xfrm>
            <a:off x="9757439" y="390968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SV</a:t>
            </a:r>
            <a:r>
              <a:rPr kumimoji="1" lang="en-US" altLang="ja-JP" dirty="0"/>
              <a:t>_V</a:t>
            </a:r>
            <a:endParaRPr kumimoji="1" lang="ja-JP" altLang="en-US" dirty="0"/>
          </a:p>
        </p:txBody>
      </p:sp>
      <p:sp>
        <p:nvSpPr>
          <p:cNvPr id="6" name="正方形/長方形 5"/>
          <p:cNvSpPr/>
          <p:nvPr/>
        </p:nvSpPr>
        <p:spPr>
          <a:xfrm>
            <a:off x="925709" y="3022497"/>
            <a:ext cx="1568324" cy="2451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t>μ</a:t>
            </a:r>
            <a:r>
              <a:rPr kumimoji="1" lang="en-US" altLang="ja-JP" dirty="0" err="1"/>
              <a:t>C</a:t>
            </a:r>
            <a:endParaRPr kumimoji="1" lang="ja-JP" altLang="en-US" dirty="0"/>
          </a:p>
        </p:txBody>
      </p:sp>
      <p:sp>
        <p:nvSpPr>
          <p:cNvPr id="7" name="正方形/長方形 6"/>
          <p:cNvSpPr/>
          <p:nvPr/>
        </p:nvSpPr>
        <p:spPr>
          <a:xfrm>
            <a:off x="6237408" y="2797897"/>
            <a:ext cx="1613339" cy="39413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SV_H(Li-Po 11.1V)</a:t>
            </a:r>
            <a:endParaRPr kumimoji="1" lang="ja-JP" altLang="en-US" sz="1200" dirty="0"/>
          </a:p>
        </p:txBody>
      </p:sp>
      <p:sp>
        <p:nvSpPr>
          <p:cNvPr id="8" name="正方形/長方形 7"/>
          <p:cNvSpPr/>
          <p:nvPr/>
        </p:nvSpPr>
        <p:spPr>
          <a:xfrm>
            <a:off x="9385314" y="2793953"/>
            <a:ext cx="1613339" cy="39413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SV_V</a:t>
            </a:r>
            <a:r>
              <a:rPr lang="en-US" altLang="ja-JP" sz="1200" dirty="0"/>
              <a:t>(Li-Po 11.1V)</a:t>
            </a:r>
            <a:endParaRPr kumimoji="1" lang="ja-JP" altLang="en-US" sz="1200" dirty="0"/>
          </a:p>
        </p:txBody>
      </p:sp>
      <p:sp>
        <p:nvSpPr>
          <p:cNvPr id="11" name="正方形/長方形 10"/>
          <p:cNvSpPr/>
          <p:nvPr/>
        </p:nvSpPr>
        <p:spPr>
          <a:xfrm>
            <a:off x="3737647" y="3908362"/>
            <a:ext cx="122317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全二重</a:t>
            </a:r>
            <a:r>
              <a:rPr lang="en-US" altLang="ja-JP" sz="1200" dirty="0"/>
              <a:t>/</a:t>
            </a:r>
            <a:r>
              <a:rPr lang="ja-JP" altLang="en-US" sz="1200" dirty="0"/>
              <a:t>半二重</a:t>
            </a:r>
            <a:endParaRPr lang="en-US" altLang="ja-JP" sz="1200" dirty="0"/>
          </a:p>
          <a:p>
            <a:pPr algn="ctr"/>
            <a:r>
              <a:rPr kumimoji="1" lang="ja-JP" altLang="en-US" sz="1200" dirty="0"/>
              <a:t>変換基板</a:t>
            </a:r>
          </a:p>
        </p:txBody>
      </p:sp>
      <p:sp>
        <p:nvSpPr>
          <p:cNvPr id="28" name="正方形/長方形 27"/>
          <p:cNvSpPr/>
          <p:nvPr/>
        </p:nvSpPr>
        <p:spPr>
          <a:xfrm>
            <a:off x="1165622" y="1825355"/>
            <a:ext cx="1088497" cy="47033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a:t>μC_BATT</a:t>
            </a:r>
            <a:endParaRPr kumimoji="1" lang="en-US" altLang="ja-JP" sz="1200" dirty="0"/>
          </a:p>
          <a:p>
            <a:pPr algn="ctr"/>
            <a:r>
              <a:rPr lang="en-US" altLang="ja-JP" sz="1200" dirty="0"/>
              <a:t>(Li-Po 7.4V)</a:t>
            </a:r>
            <a:endParaRPr kumimoji="1" lang="ja-JP" altLang="en-US" sz="1200" dirty="0"/>
          </a:p>
        </p:txBody>
      </p:sp>
      <p:sp>
        <p:nvSpPr>
          <p:cNvPr id="29" name="四角形: 角を丸くする 28"/>
          <p:cNvSpPr/>
          <p:nvPr/>
        </p:nvSpPr>
        <p:spPr>
          <a:xfrm>
            <a:off x="1348435" y="2530787"/>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sp>
        <p:nvSpPr>
          <p:cNvPr id="30" name="四角形: 角を丸くする 29"/>
          <p:cNvSpPr/>
          <p:nvPr/>
        </p:nvSpPr>
        <p:spPr>
          <a:xfrm>
            <a:off x="2754403" y="4237254"/>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sp>
        <p:nvSpPr>
          <p:cNvPr id="32" name="四角形: 角を丸くする 31"/>
          <p:cNvSpPr/>
          <p:nvPr/>
        </p:nvSpPr>
        <p:spPr>
          <a:xfrm>
            <a:off x="5221194" y="4232030"/>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sp>
        <p:nvSpPr>
          <p:cNvPr id="33" name="四角形: 角を丸くする 32"/>
          <p:cNvSpPr/>
          <p:nvPr/>
        </p:nvSpPr>
        <p:spPr>
          <a:xfrm>
            <a:off x="8186293" y="4232030"/>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sp>
        <p:nvSpPr>
          <p:cNvPr id="34" name="四角形: 角を丸くする 33"/>
          <p:cNvSpPr/>
          <p:nvPr/>
        </p:nvSpPr>
        <p:spPr>
          <a:xfrm>
            <a:off x="6682641" y="3427849"/>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cxnSp>
        <p:nvCxnSpPr>
          <p:cNvPr id="37" name="直線コネクタ 36"/>
          <p:cNvCxnSpPr>
            <a:stCxn id="28" idx="2"/>
            <a:endCxn id="29" idx="0"/>
          </p:cNvCxnSpPr>
          <p:nvPr/>
        </p:nvCxnSpPr>
        <p:spPr>
          <a:xfrm flipH="1">
            <a:off x="1709870" y="2295693"/>
            <a:ext cx="1" cy="235094"/>
          </a:xfrm>
          <a:prstGeom prst="line">
            <a:avLst/>
          </a:prstGeom>
        </p:spPr>
        <p:style>
          <a:lnRef idx="3">
            <a:schemeClr val="dk1"/>
          </a:lnRef>
          <a:fillRef idx="0">
            <a:schemeClr val="dk1"/>
          </a:fillRef>
          <a:effectRef idx="2">
            <a:schemeClr val="dk1"/>
          </a:effectRef>
          <a:fontRef idx="minor">
            <a:schemeClr val="tx1"/>
          </a:fontRef>
        </p:style>
      </p:cxnSp>
      <p:cxnSp>
        <p:nvCxnSpPr>
          <p:cNvPr id="38" name="直線コネクタ 37"/>
          <p:cNvCxnSpPr/>
          <p:nvPr/>
        </p:nvCxnSpPr>
        <p:spPr>
          <a:xfrm flipH="1">
            <a:off x="1709869" y="2787403"/>
            <a:ext cx="1" cy="235094"/>
          </a:xfrm>
          <a:prstGeom prst="line">
            <a:avLst/>
          </a:prstGeom>
        </p:spPr>
        <p:style>
          <a:lnRef idx="3">
            <a:schemeClr val="dk1"/>
          </a:lnRef>
          <a:fillRef idx="0">
            <a:schemeClr val="dk1"/>
          </a:fillRef>
          <a:effectRef idx="2">
            <a:schemeClr val="dk1"/>
          </a:effectRef>
          <a:fontRef idx="minor">
            <a:schemeClr val="tx1"/>
          </a:fontRef>
        </p:style>
      </p:cxnSp>
      <p:cxnSp>
        <p:nvCxnSpPr>
          <p:cNvPr id="39" name="直線コネクタ 38"/>
          <p:cNvCxnSpPr/>
          <p:nvPr/>
        </p:nvCxnSpPr>
        <p:spPr>
          <a:xfrm flipH="1">
            <a:off x="7074971" y="3188091"/>
            <a:ext cx="1" cy="235094"/>
          </a:xfrm>
          <a:prstGeom prst="line">
            <a:avLst/>
          </a:prstGeom>
        </p:spPr>
        <p:style>
          <a:lnRef idx="3">
            <a:schemeClr val="dk1"/>
          </a:lnRef>
          <a:fillRef idx="0">
            <a:schemeClr val="dk1"/>
          </a:fillRef>
          <a:effectRef idx="2">
            <a:schemeClr val="dk1"/>
          </a:effectRef>
          <a:fontRef idx="minor">
            <a:schemeClr val="tx1"/>
          </a:fontRef>
        </p:style>
      </p:cxnSp>
      <p:cxnSp>
        <p:nvCxnSpPr>
          <p:cNvPr id="40" name="直線コネクタ 39"/>
          <p:cNvCxnSpPr/>
          <p:nvPr/>
        </p:nvCxnSpPr>
        <p:spPr>
          <a:xfrm flipH="1">
            <a:off x="7074971" y="3684465"/>
            <a:ext cx="1" cy="235094"/>
          </a:xfrm>
          <a:prstGeom prst="line">
            <a:avLst/>
          </a:prstGeom>
        </p:spPr>
        <p:style>
          <a:lnRef idx="3">
            <a:schemeClr val="dk1"/>
          </a:lnRef>
          <a:fillRef idx="0">
            <a:schemeClr val="dk1"/>
          </a:fillRef>
          <a:effectRef idx="2">
            <a:schemeClr val="dk1"/>
          </a:effectRef>
          <a:fontRef idx="minor">
            <a:schemeClr val="tx1"/>
          </a:fontRef>
        </p:style>
      </p:cxnSp>
      <p:cxnSp>
        <p:nvCxnSpPr>
          <p:cNvPr id="44" name="直線コネクタ 43"/>
          <p:cNvCxnSpPr>
            <a:stCxn id="30" idx="1"/>
          </p:cNvCxnSpPr>
          <p:nvPr/>
        </p:nvCxnSpPr>
        <p:spPr>
          <a:xfrm flipH="1" flipV="1">
            <a:off x="2494030" y="4360338"/>
            <a:ext cx="260373" cy="5224"/>
          </a:xfrm>
          <a:prstGeom prst="line">
            <a:avLst/>
          </a:prstGeom>
        </p:spPr>
        <p:style>
          <a:lnRef idx="3">
            <a:schemeClr val="dk1"/>
          </a:lnRef>
          <a:fillRef idx="0">
            <a:schemeClr val="dk1"/>
          </a:fillRef>
          <a:effectRef idx="2">
            <a:schemeClr val="dk1"/>
          </a:effectRef>
          <a:fontRef idx="minor">
            <a:schemeClr val="tx1"/>
          </a:fontRef>
        </p:style>
      </p:cxnSp>
      <p:cxnSp>
        <p:nvCxnSpPr>
          <p:cNvPr id="45" name="直線コネクタ 44"/>
          <p:cNvCxnSpPr/>
          <p:nvPr/>
        </p:nvCxnSpPr>
        <p:spPr>
          <a:xfrm flipH="1" flipV="1">
            <a:off x="3477273" y="4383629"/>
            <a:ext cx="260373" cy="5224"/>
          </a:xfrm>
          <a:prstGeom prst="line">
            <a:avLst/>
          </a:prstGeom>
        </p:spPr>
        <p:style>
          <a:lnRef idx="3">
            <a:schemeClr val="dk1"/>
          </a:lnRef>
          <a:fillRef idx="0">
            <a:schemeClr val="dk1"/>
          </a:fillRef>
          <a:effectRef idx="2">
            <a:schemeClr val="dk1"/>
          </a:effectRef>
          <a:fontRef idx="minor">
            <a:schemeClr val="tx1"/>
          </a:fontRef>
        </p:style>
      </p:cxnSp>
      <p:cxnSp>
        <p:nvCxnSpPr>
          <p:cNvPr id="47" name="直線コネクタ 46"/>
          <p:cNvCxnSpPr/>
          <p:nvPr/>
        </p:nvCxnSpPr>
        <p:spPr>
          <a:xfrm flipH="1" flipV="1">
            <a:off x="4973932" y="4378405"/>
            <a:ext cx="260373" cy="5224"/>
          </a:xfrm>
          <a:prstGeom prst="line">
            <a:avLst/>
          </a:prstGeom>
        </p:spPr>
        <p:style>
          <a:lnRef idx="3">
            <a:schemeClr val="dk1"/>
          </a:lnRef>
          <a:fillRef idx="0">
            <a:schemeClr val="dk1"/>
          </a:fillRef>
          <a:effectRef idx="2">
            <a:schemeClr val="dk1"/>
          </a:effectRef>
          <a:fontRef idx="minor">
            <a:schemeClr val="tx1"/>
          </a:fontRef>
        </p:style>
      </p:cxnSp>
      <p:cxnSp>
        <p:nvCxnSpPr>
          <p:cNvPr id="48" name="直線コネクタ 47"/>
          <p:cNvCxnSpPr>
            <a:stCxn id="4" idx="1"/>
            <a:endCxn id="32" idx="3"/>
          </p:cNvCxnSpPr>
          <p:nvPr/>
        </p:nvCxnSpPr>
        <p:spPr>
          <a:xfrm flipH="1">
            <a:off x="5944064" y="4360338"/>
            <a:ext cx="642814" cy="0"/>
          </a:xfrm>
          <a:prstGeom prst="line">
            <a:avLst/>
          </a:prstGeom>
        </p:spPr>
        <p:style>
          <a:lnRef idx="3">
            <a:schemeClr val="dk1"/>
          </a:lnRef>
          <a:fillRef idx="0">
            <a:schemeClr val="dk1"/>
          </a:fillRef>
          <a:effectRef idx="2">
            <a:schemeClr val="dk1"/>
          </a:effectRef>
          <a:fontRef idx="minor">
            <a:schemeClr val="tx1"/>
          </a:fontRef>
        </p:style>
      </p:cxnSp>
      <p:cxnSp>
        <p:nvCxnSpPr>
          <p:cNvPr id="51" name="直線コネクタ 50"/>
          <p:cNvCxnSpPr>
            <a:stCxn id="33" idx="1"/>
          </p:cNvCxnSpPr>
          <p:nvPr/>
        </p:nvCxnSpPr>
        <p:spPr>
          <a:xfrm flipH="1" flipV="1">
            <a:off x="7496439" y="4353782"/>
            <a:ext cx="689854" cy="6556"/>
          </a:xfrm>
          <a:prstGeom prst="line">
            <a:avLst/>
          </a:prstGeom>
        </p:spPr>
        <p:style>
          <a:lnRef idx="3">
            <a:schemeClr val="dk1"/>
          </a:lnRef>
          <a:fillRef idx="0">
            <a:schemeClr val="dk1"/>
          </a:fillRef>
          <a:effectRef idx="2">
            <a:schemeClr val="dk1"/>
          </a:effectRef>
          <a:fontRef idx="minor">
            <a:schemeClr val="tx1"/>
          </a:fontRef>
        </p:style>
      </p:cxnSp>
      <p:sp>
        <p:nvSpPr>
          <p:cNvPr id="52" name="四角形: 角を丸くする 51"/>
          <p:cNvSpPr/>
          <p:nvPr/>
        </p:nvSpPr>
        <p:spPr>
          <a:xfrm>
            <a:off x="9822309" y="3434959"/>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cxnSp>
        <p:nvCxnSpPr>
          <p:cNvPr id="53" name="直線コネクタ 52"/>
          <p:cNvCxnSpPr/>
          <p:nvPr/>
        </p:nvCxnSpPr>
        <p:spPr>
          <a:xfrm flipH="1">
            <a:off x="10214639" y="3195201"/>
            <a:ext cx="1" cy="235094"/>
          </a:xfrm>
          <a:prstGeom prst="line">
            <a:avLst/>
          </a:prstGeom>
        </p:spPr>
        <p:style>
          <a:lnRef idx="3">
            <a:schemeClr val="dk1"/>
          </a:lnRef>
          <a:fillRef idx="0">
            <a:schemeClr val="dk1"/>
          </a:fillRef>
          <a:effectRef idx="2">
            <a:schemeClr val="dk1"/>
          </a:effectRef>
          <a:fontRef idx="minor">
            <a:schemeClr val="tx1"/>
          </a:fontRef>
        </p:style>
      </p:cxnSp>
      <p:cxnSp>
        <p:nvCxnSpPr>
          <p:cNvPr id="54" name="直線コネクタ 53"/>
          <p:cNvCxnSpPr/>
          <p:nvPr/>
        </p:nvCxnSpPr>
        <p:spPr>
          <a:xfrm flipH="1">
            <a:off x="10214639" y="3691575"/>
            <a:ext cx="1" cy="235094"/>
          </a:xfrm>
          <a:prstGeom prst="line">
            <a:avLst/>
          </a:prstGeom>
        </p:spPr>
        <p:style>
          <a:lnRef idx="3">
            <a:schemeClr val="dk1"/>
          </a:lnRef>
          <a:fillRef idx="0">
            <a:schemeClr val="dk1"/>
          </a:fillRef>
          <a:effectRef idx="2">
            <a:schemeClr val="dk1"/>
          </a:effectRef>
          <a:fontRef idx="minor">
            <a:schemeClr val="tx1"/>
          </a:fontRef>
        </p:style>
      </p:cxnSp>
      <p:cxnSp>
        <p:nvCxnSpPr>
          <p:cNvPr id="55" name="直線コネクタ 54"/>
          <p:cNvCxnSpPr>
            <a:stCxn id="5" idx="1"/>
            <a:endCxn id="33" idx="3"/>
          </p:cNvCxnSpPr>
          <p:nvPr/>
        </p:nvCxnSpPr>
        <p:spPr>
          <a:xfrm flipH="1" flipV="1">
            <a:off x="8909163" y="4360338"/>
            <a:ext cx="848276" cy="6550"/>
          </a:xfrm>
          <a:prstGeom prst="line">
            <a:avLst/>
          </a:prstGeom>
        </p:spPr>
        <p:style>
          <a:lnRef idx="3">
            <a:schemeClr val="dk1"/>
          </a:lnRef>
          <a:fillRef idx="0">
            <a:schemeClr val="dk1"/>
          </a:fillRef>
          <a:effectRef idx="2">
            <a:schemeClr val="dk1"/>
          </a:effectRef>
          <a:fontRef idx="minor">
            <a:schemeClr val="tx1"/>
          </a:fontRef>
        </p:style>
      </p:cxnSp>
      <p:grpSp>
        <p:nvGrpSpPr>
          <p:cNvPr id="56" name="グループ化 55"/>
          <p:cNvGrpSpPr/>
          <p:nvPr/>
        </p:nvGrpSpPr>
        <p:grpSpPr>
          <a:xfrm>
            <a:off x="2567414" y="3777108"/>
            <a:ext cx="3446492" cy="1153347"/>
            <a:chOff x="2595962" y="2802518"/>
            <a:chExt cx="3446492" cy="1153347"/>
          </a:xfrm>
        </p:grpSpPr>
        <p:sp>
          <p:nvSpPr>
            <p:cNvPr id="57" name="正方形/長方形 56"/>
            <p:cNvSpPr/>
            <p:nvPr/>
          </p:nvSpPr>
          <p:spPr>
            <a:xfrm>
              <a:off x="2595962" y="2802518"/>
              <a:ext cx="3446492" cy="115334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58" name="正方形/長方形 57"/>
            <p:cNvSpPr/>
            <p:nvPr/>
          </p:nvSpPr>
          <p:spPr>
            <a:xfrm>
              <a:off x="2595962" y="2808764"/>
              <a:ext cx="253817" cy="2254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a:t>B</a:t>
              </a:r>
              <a:endParaRPr kumimoji="1" lang="ja-JP" altLang="en-US" dirty="0"/>
            </a:p>
          </p:txBody>
        </p:sp>
      </p:grpSp>
      <p:sp>
        <p:nvSpPr>
          <p:cNvPr id="60" name="正方形/長方形 59"/>
          <p:cNvSpPr/>
          <p:nvPr/>
        </p:nvSpPr>
        <p:spPr>
          <a:xfrm>
            <a:off x="6063172" y="2480393"/>
            <a:ext cx="1909854" cy="257609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61" name="正方形/長方形 60"/>
          <p:cNvSpPr/>
          <p:nvPr/>
        </p:nvSpPr>
        <p:spPr>
          <a:xfrm>
            <a:off x="6063171" y="2486639"/>
            <a:ext cx="253817" cy="2254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a:t>C</a:t>
            </a:r>
            <a:endParaRPr kumimoji="1" lang="ja-JP" altLang="en-US" dirty="0"/>
          </a:p>
        </p:txBody>
      </p:sp>
      <p:sp>
        <p:nvSpPr>
          <p:cNvPr id="62" name="正方形/長方形 61"/>
          <p:cNvSpPr/>
          <p:nvPr/>
        </p:nvSpPr>
        <p:spPr>
          <a:xfrm>
            <a:off x="9255847" y="2480393"/>
            <a:ext cx="1909854" cy="257609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63" name="正方形/長方形 62"/>
          <p:cNvSpPr/>
          <p:nvPr/>
        </p:nvSpPr>
        <p:spPr>
          <a:xfrm>
            <a:off x="9255846" y="2486639"/>
            <a:ext cx="253817" cy="2254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a:t>C</a:t>
            </a:r>
            <a:endParaRPr kumimoji="1" lang="ja-JP" altLang="en-US" dirty="0"/>
          </a:p>
        </p:txBody>
      </p:sp>
      <p:sp>
        <p:nvSpPr>
          <p:cNvPr id="64" name="正方形/長方形 63"/>
          <p:cNvSpPr/>
          <p:nvPr/>
        </p:nvSpPr>
        <p:spPr>
          <a:xfrm>
            <a:off x="652919" y="1655938"/>
            <a:ext cx="1873293" cy="408995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66" name="正方形/長方形 65"/>
          <p:cNvSpPr/>
          <p:nvPr/>
        </p:nvSpPr>
        <p:spPr>
          <a:xfrm>
            <a:off x="655453" y="1655938"/>
            <a:ext cx="253817" cy="2254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a:t>A</a:t>
            </a:r>
            <a:endParaRPr kumimoji="1" lang="ja-JP" altLang="en-US" dirty="0"/>
          </a:p>
        </p:txBody>
      </p:sp>
      <p:sp>
        <p:nvSpPr>
          <p:cNvPr id="41" name="四角形: 角を丸くする 40"/>
          <p:cNvSpPr/>
          <p:nvPr/>
        </p:nvSpPr>
        <p:spPr>
          <a:xfrm>
            <a:off x="8186293" y="4548813"/>
            <a:ext cx="722870" cy="256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配線</a:t>
            </a:r>
            <a:endParaRPr kumimoji="1" lang="ja-JP" altLang="en-US" dirty="0"/>
          </a:p>
        </p:txBody>
      </p:sp>
      <p:cxnSp>
        <p:nvCxnSpPr>
          <p:cNvPr id="42" name="直線コネクタ 41"/>
          <p:cNvCxnSpPr>
            <a:stCxn id="41" idx="1"/>
          </p:cNvCxnSpPr>
          <p:nvPr/>
        </p:nvCxnSpPr>
        <p:spPr>
          <a:xfrm flipH="1" flipV="1">
            <a:off x="7496439" y="4670565"/>
            <a:ext cx="689854" cy="6556"/>
          </a:xfrm>
          <a:prstGeom prst="line">
            <a:avLst/>
          </a:prstGeom>
        </p:spPr>
        <p:style>
          <a:lnRef idx="3">
            <a:schemeClr val="dk1"/>
          </a:lnRef>
          <a:fillRef idx="0">
            <a:schemeClr val="dk1"/>
          </a:fillRef>
          <a:effectRef idx="2">
            <a:schemeClr val="dk1"/>
          </a:effectRef>
          <a:fontRef idx="minor">
            <a:schemeClr val="tx1"/>
          </a:fontRef>
        </p:style>
      </p:cxnSp>
      <p:cxnSp>
        <p:nvCxnSpPr>
          <p:cNvPr id="43" name="直線コネクタ 42"/>
          <p:cNvCxnSpPr>
            <a:endCxn id="41" idx="3"/>
          </p:cNvCxnSpPr>
          <p:nvPr/>
        </p:nvCxnSpPr>
        <p:spPr>
          <a:xfrm flipH="1" flipV="1">
            <a:off x="8909163" y="4677121"/>
            <a:ext cx="848276" cy="655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52338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駆動系主</a:t>
            </a:r>
            <a:r>
              <a:rPr lang="en-US" altLang="ja-JP" dirty="0" err="1"/>
              <a:t>μC</a:t>
            </a:r>
            <a:r>
              <a:rPr lang="ja-JP" altLang="en-US" dirty="0"/>
              <a:t>の選定</a:t>
            </a:r>
            <a:br>
              <a:rPr lang="en-US" altLang="ja-JP" dirty="0"/>
            </a:br>
            <a:r>
              <a:rPr lang="ja-JP" altLang="en-US" dirty="0"/>
              <a:t>故障リスクの推算</a:t>
            </a:r>
            <a:endParaRPr kumimoji="1" lang="ja-JP" altLang="en-US" dirty="0"/>
          </a:p>
        </p:txBody>
      </p:sp>
      <p:sp>
        <p:nvSpPr>
          <p:cNvPr id="3" name="コンテンツ プレースホルダー 2"/>
          <p:cNvSpPr>
            <a:spLocks noGrp="1"/>
          </p:cNvSpPr>
          <p:nvPr>
            <p:ph idx="1"/>
          </p:nvPr>
        </p:nvSpPr>
        <p:spPr/>
        <p:txBody>
          <a:bodyPr/>
          <a:lstStyle/>
          <a:p>
            <a:r>
              <a:rPr lang="ja-JP" altLang="en-US" dirty="0"/>
              <a:t>水平尾翼または垂直尾翼の故障によって発生する損害をそれぞれ</a:t>
            </a:r>
            <a:r>
              <a:rPr lang="en-US" altLang="ja-JP" dirty="0"/>
              <a:t>Dh</a:t>
            </a:r>
            <a:r>
              <a:rPr lang="ja-JP" altLang="en-US" dirty="0" err="1"/>
              <a:t>、</a:t>
            </a:r>
            <a:r>
              <a:rPr lang="en-US" altLang="ja-JP" dirty="0" err="1"/>
              <a:t>Dv</a:t>
            </a:r>
            <a:r>
              <a:rPr lang="ja-JP" altLang="en-US" dirty="0"/>
              <a:t>とする。</a:t>
            </a:r>
            <a:endParaRPr lang="en-US" altLang="ja-JP" dirty="0"/>
          </a:p>
          <a:p>
            <a:r>
              <a:rPr lang="ja-JP" altLang="en-US" dirty="0"/>
              <a:t>水平尾翼または垂直尾翼のどちらかが故障する確率をそれぞれ</a:t>
            </a:r>
            <a:r>
              <a:rPr lang="en-US" altLang="ja-JP" dirty="0" err="1"/>
              <a:t>Fh</a:t>
            </a:r>
            <a:r>
              <a:rPr lang="ja-JP" altLang="en-US" dirty="0" err="1"/>
              <a:t>、</a:t>
            </a:r>
            <a:r>
              <a:rPr lang="en-US" altLang="ja-JP" dirty="0" err="1"/>
              <a:t>Fv</a:t>
            </a:r>
            <a:r>
              <a:rPr lang="ja-JP" altLang="en-US" dirty="0"/>
              <a:t>とする。</a:t>
            </a:r>
            <a:endParaRPr lang="en-US" altLang="ja-JP" dirty="0"/>
          </a:p>
          <a:p>
            <a:r>
              <a:rPr lang="ja-JP" altLang="en-US" dirty="0"/>
              <a:t>水平尾翼および垂直尾翼が故障する確率をそれぞれ</a:t>
            </a:r>
            <a:r>
              <a:rPr lang="en-US" altLang="ja-JP" dirty="0" err="1"/>
              <a:t>Fhv</a:t>
            </a:r>
            <a:r>
              <a:rPr lang="ja-JP" altLang="en-US" dirty="0"/>
              <a:t>とする。</a:t>
            </a:r>
            <a:endParaRPr lang="en-US" altLang="ja-JP" dirty="0"/>
          </a:p>
          <a:p>
            <a:r>
              <a:rPr kumimoji="1" lang="ja-JP" altLang="en-US" dirty="0"/>
              <a:t>配線，グループ</a:t>
            </a:r>
            <a:r>
              <a:rPr kumimoji="1" lang="en-US" altLang="ja-JP" dirty="0"/>
              <a:t>A</a:t>
            </a:r>
            <a:r>
              <a:rPr kumimoji="1" lang="ja-JP" altLang="en-US" dirty="0" err="1"/>
              <a:t>，</a:t>
            </a:r>
            <a:r>
              <a:rPr kumimoji="1" lang="en-US" altLang="ja-JP" dirty="0"/>
              <a:t>B</a:t>
            </a:r>
            <a:r>
              <a:rPr kumimoji="1" lang="ja-JP" altLang="en-US" dirty="0" err="1"/>
              <a:t>，</a:t>
            </a:r>
            <a:r>
              <a:rPr kumimoji="1" lang="en-US" altLang="ja-JP" dirty="0"/>
              <a:t>C</a:t>
            </a:r>
            <a:r>
              <a:rPr lang="ja-JP" altLang="en-US" dirty="0"/>
              <a:t>が故障する確率をそれぞれ</a:t>
            </a:r>
            <a:r>
              <a:rPr lang="en-US" altLang="ja-JP" dirty="0"/>
              <a:t>F0</a:t>
            </a:r>
            <a:r>
              <a:rPr lang="ja-JP" altLang="en-US" dirty="0" err="1"/>
              <a:t>，</a:t>
            </a:r>
            <a:r>
              <a:rPr lang="en-US" altLang="ja-JP" dirty="0"/>
              <a:t>Fa</a:t>
            </a:r>
            <a:r>
              <a:rPr lang="ja-JP" altLang="en-US" dirty="0"/>
              <a:t> ，</a:t>
            </a:r>
            <a:r>
              <a:rPr lang="en-US" altLang="ja-JP" dirty="0"/>
              <a:t>Fb</a:t>
            </a:r>
            <a:r>
              <a:rPr lang="ja-JP" altLang="en-US" dirty="0"/>
              <a:t> ，</a:t>
            </a:r>
            <a:r>
              <a:rPr lang="en-US" altLang="ja-JP" dirty="0"/>
              <a:t>Fc</a:t>
            </a:r>
            <a:r>
              <a:rPr lang="ja-JP" altLang="en-US" dirty="0"/>
              <a:t>とする</a:t>
            </a:r>
            <a:endParaRPr lang="en-US" altLang="ja-JP" dirty="0"/>
          </a:p>
          <a:p>
            <a:r>
              <a:rPr lang="ja-JP" altLang="en-US" dirty="0"/>
              <a:t>損害の期待値</a:t>
            </a:r>
            <a:r>
              <a:rPr lang="en-US" altLang="ja-JP" dirty="0"/>
              <a:t>D</a:t>
            </a:r>
            <a:r>
              <a:rPr lang="ja-JP" altLang="en-US" dirty="0"/>
              <a:t>を以下のように定義する</a:t>
            </a:r>
            <a:endParaRPr lang="en-US" altLang="ja-JP" dirty="0"/>
          </a:p>
          <a:p>
            <a:pPr lvl="1"/>
            <a:r>
              <a:rPr lang="en-US" altLang="ja-JP" dirty="0"/>
              <a:t>D=</a:t>
            </a:r>
            <a:r>
              <a:rPr lang="en-US" altLang="ja-JP" dirty="0" err="1"/>
              <a:t>Fh</a:t>
            </a:r>
            <a:r>
              <a:rPr lang="en-US" altLang="ja-JP" dirty="0"/>
              <a:t>*</a:t>
            </a:r>
            <a:r>
              <a:rPr lang="en-US" altLang="ja-JP" dirty="0" err="1"/>
              <a:t>Dh+Fv</a:t>
            </a:r>
            <a:r>
              <a:rPr lang="en-US" altLang="ja-JP" dirty="0"/>
              <a:t>*</a:t>
            </a:r>
            <a:r>
              <a:rPr lang="en-US" altLang="ja-JP" dirty="0" err="1"/>
              <a:t>Dv+Fhv</a:t>
            </a:r>
            <a:r>
              <a:rPr lang="en-US" altLang="ja-JP" dirty="0"/>
              <a:t>*(</a:t>
            </a:r>
            <a:r>
              <a:rPr lang="en-US" altLang="ja-JP" dirty="0" err="1"/>
              <a:t>Dh+Dv</a:t>
            </a:r>
            <a:r>
              <a:rPr lang="en-US" altLang="ja-JP" dirty="0"/>
              <a:t>)</a:t>
            </a:r>
          </a:p>
          <a:p>
            <a:endParaRPr lang="ja-JP" altLang="en-US" dirty="0"/>
          </a:p>
        </p:txBody>
      </p:sp>
    </p:spTree>
    <p:extLst>
      <p:ext uri="{BB962C8B-B14F-4D97-AF65-F5344CB8AC3E}">
        <p14:creationId xmlns:p14="http://schemas.microsoft.com/office/powerpoint/2010/main" val="2030242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駆動系主</a:t>
            </a:r>
            <a:r>
              <a:rPr lang="en-US" altLang="ja-JP" dirty="0" err="1"/>
              <a:t>μC</a:t>
            </a:r>
            <a:r>
              <a:rPr lang="ja-JP" altLang="en-US" dirty="0"/>
              <a:t>の選定</a:t>
            </a:r>
            <a:br>
              <a:rPr lang="en-US" altLang="ja-JP" dirty="0"/>
            </a:br>
            <a:r>
              <a:rPr lang="ja-JP" altLang="en-US" dirty="0"/>
              <a:t>故障リスクの推算</a:t>
            </a:r>
            <a:endParaRPr kumimoji="1" lang="ja-JP" altLang="en-US" dirty="0"/>
          </a:p>
        </p:txBody>
      </p:sp>
      <p:sp>
        <p:nvSpPr>
          <p:cNvPr id="3" name="コンテンツ プレースホルダー 2"/>
          <p:cNvSpPr>
            <a:spLocks noGrp="1"/>
          </p:cNvSpPr>
          <p:nvPr>
            <p:ph idx="1"/>
          </p:nvPr>
        </p:nvSpPr>
        <p:spPr>
          <a:xfrm>
            <a:off x="838199" y="1825625"/>
            <a:ext cx="10515601" cy="4351338"/>
          </a:xfrm>
        </p:spPr>
        <p:txBody>
          <a:bodyPr/>
          <a:lstStyle/>
          <a:p>
            <a:r>
              <a:rPr lang="ja-JP" altLang="en-US" dirty="0"/>
              <a:t>方式①</a:t>
            </a:r>
            <a:endParaRPr lang="en-US" altLang="ja-JP" dirty="0"/>
          </a:p>
          <a:p>
            <a:pPr lvl="1"/>
            <a:r>
              <a:rPr lang="en-US" altLang="ja-JP" dirty="0" err="1"/>
              <a:t>Fh</a:t>
            </a:r>
            <a:r>
              <a:rPr lang="en-US" altLang="ja-JP" dirty="0"/>
              <a:t>=</a:t>
            </a:r>
            <a:r>
              <a:rPr lang="en-US" altLang="ja-JP" dirty="0" err="1"/>
              <a:t>Fb+Fc</a:t>
            </a:r>
            <a:endParaRPr lang="en-US" altLang="ja-JP" dirty="0"/>
          </a:p>
          <a:p>
            <a:pPr lvl="1"/>
            <a:r>
              <a:rPr lang="en-US" altLang="ja-JP" dirty="0" err="1"/>
              <a:t>Fv</a:t>
            </a:r>
            <a:r>
              <a:rPr lang="en-US" altLang="ja-JP" dirty="0"/>
              <a:t>=</a:t>
            </a:r>
            <a:r>
              <a:rPr lang="en-US" altLang="ja-JP" dirty="0" err="1"/>
              <a:t>Fb+Fc</a:t>
            </a:r>
            <a:endParaRPr lang="en-US" altLang="ja-JP" dirty="0"/>
          </a:p>
          <a:p>
            <a:pPr lvl="1"/>
            <a:r>
              <a:rPr lang="en-US" altLang="ja-JP" dirty="0" err="1"/>
              <a:t>Fhv</a:t>
            </a:r>
            <a:r>
              <a:rPr lang="en-US" altLang="ja-JP" dirty="0"/>
              <a:t>=Fa+(</a:t>
            </a:r>
            <a:r>
              <a:rPr lang="en-US" altLang="ja-JP" dirty="0" err="1"/>
              <a:t>Fb+Fc</a:t>
            </a:r>
            <a:r>
              <a:rPr lang="en-US" altLang="ja-JP" dirty="0"/>
              <a:t>)^2</a:t>
            </a:r>
          </a:p>
          <a:p>
            <a:pPr lvl="1"/>
            <a:r>
              <a:rPr lang="en-US" altLang="ja-JP" dirty="0"/>
              <a:t>D=(</a:t>
            </a:r>
            <a:r>
              <a:rPr lang="en-US" altLang="ja-JP" dirty="0" err="1"/>
              <a:t>Fa+Fb+Fc</a:t>
            </a:r>
            <a:r>
              <a:rPr lang="en-US" altLang="ja-JP" dirty="0"/>
              <a:t>+(</a:t>
            </a:r>
            <a:r>
              <a:rPr lang="en-US" altLang="ja-JP" dirty="0" err="1"/>
              <a:t>Fb+Fc</a:t>
            </a:r>
            <a:r>
              <a:rPr lang="en-US" altLang="ja-JP" dirty="0"/>
              <a:t>)^2)*(</a:t>
            </a:r>
            <a:r>
              <a:rPr lang="en-US" altLang="ja-JP" dirty="0" err="1"/>
              <a:t>Dh+Dv</a:t>
            </a:r>
            <a:r>
              <a:rPr lang="en-US" altLang="ja-JP" dirty="0"/>
              <a:t>)</a:t>
            </a:r>
          </a:p>
          <a:p>
            <a:r>
              <a:rPr lang="ja-JP" altLang="en-US" dirty="0"/>
              <a:t>方式②</a:t>
            </a:r>
            <a:endParaRPr lang="en-US" altLang="ja-JP" dirty="0"/>
          </a:p>
          <a:p>
            <a:pPr lvl="1"/>
            <a:r>
              <a:rPr lang="en-US" altLang="ja-JP" dirty="0" err="1"/>
              <a:t>Fh</a:t>
            </a:r>
            <a:r>
              <a:rPr lang="en-US" altLang="ja-JP" dirty="0"/>
              <a:t>=0</a:t>
            </a:r>
          </a:p>
          <a:p>
            <a:pPr lvl="1"/>
            <a:r>
              <a:rPr lang="en-US" altLang="ja-JP" dirty="0" err="1"/>
              <a:t>Fv</a:t>
            </a:r>
            <a:r>
              <a:rPr lang="en-US" altLang="ja-JP" dirty="0"/>
              <a:t>=F0+Fc</a:t>
            </a:r>
          </a:p>
          <a:p>
            <a:pPr lvl="1"/>
            <a:r>
              <a:rPr lang="en-US" altLang="ja-JP" dirty="0" err="1"/>
              <a:t>Fhv</a:t>
            </a:r>
            <a:r>
              <a:rPr lang="en-US" altLang="ja-JP" dirty="0"/>
              <a:t>=</a:t>
            </a:r>
            <a:r>
              <a:rPr lang="en-US" altLang="ja-JP" dirty="0" err="1"/>
              <a:t>Fa+Fb+Fc</a:t>
            </a:r>
            <a:endParaRPr lang="en-US" altLang="ja-JP" dirty="0"/>
          </a:p>
          <a:p>
            <a:pPr lvl="1"/>
            <a:r>
              <a:rPr lang="en-US" altLang="ja-JP" dirty="0"/>
              <a:t>D=(F0+Fc)*</a:t>
            </a:r>
            <a:r>
              <a:rPr lang="en-US" altLang="ja-JP" dirty="0" err="1"/>
              <a:t>Dv</a:t>
            </a:r>
            <a:r>
              <a:rPr lang="en-US" altLang="ja-JP" dirty="0"/>
              <a:t>+(</a:t>
            </a:r>
            <a:r>
              <a:rPr lang="en-US" altLang="ja-JP" dirty="0" err="1"/>
              <a:t>Fa+Fb+Fc</a:t>
            </a:r>
            <a:r>
              <a:rPr lang="en-US" altLang="ja-JP" dirty="0"/>
              <a:t>)*(</a:t>
            </a:r>
            <a:r>
              <a:rPr lang="en-US" altLang="ja-JP" dirty="0" err="1"/>
              <a:t>Dh+Dv</a:t>
            </a:r>
            <a:r>
              <a:rPr lang="en-US" altLang="ja-JP" dirty="0"/>
              <a:t>)</a:t>
            </a:r>
          </a:p>
        </p:txBody>
      </p:sp>
    </p:spTree>
    <p:extLst>
      <p:ext uri="{BB962C8B-B14F-4D97-AF65-F5344CB8AC3E}">
        <p14:creationId xmlns:p14="http://schemas.microsoft.com/office/powerpoint/2010/main" val="3929466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駆動系主</a:t>
            </a:r>
            <a:r>
              <a:rPr lang="en-US" altLang="ja-JP" dirty="0" err="1"/>
              <a:t>μC</a:t>
            </a:r>
            <a:r>
              <a:rPr lang="ja-JP" altLang="en-US" dirty="0"/>
              <a:t>の選定</a:t>
            </a:r>
            <a:br>
              <a:rPr lang="en-US" altLang="ja-JP" dirty="0"/>
            </a:br>
            <a:r>
              <a:rPr lang="ja-JP" altLang="en-US" dirty="0"/>
              <a:t>故障リスクの推算</a:t>
            </a:r>
            <a:endParaRPr kumimoji="1" lang="ja-JP" altLang="en-US" dirty="0"/>
          </a:p>
        </p:txBody>
      </p:sp>
      <p:sp>
        <p:nvSpPr>
          <p:cNvPr id="3" name="コンテンツ プレースホルダー 2"/>
          <p:cNvSpPr>
            <a:spLocks noGrp="1"/>
          </p:cNvSpPr>
          <p:nvPr>
            <p:ph idx="1"/>
          </p:nvPr>
        </p:nvSpPr>
        <p:spPr>
          <a:xfrm>
            <a:off x="838199" y="1825625"/>
            <a:ext cx="10515601" cy="4351338"/>
          </a:xfrm>
        </p:spPr>
        <p:txBody>
          <a:bodyPr/>
          <a:lstStyle/>
          <a:p>
            <a:r>
              <a:rPr lang="ja-JP" altLang="en-US" dirty="0"/>
              <a:t>方式③</a:t>
            </a:r>
            <a:endParaRPr lang="en-US" altLang="ja-JP" dirty="0"/>
          </a:p>
          <a:p>
            <a:pPr lvl="1"/>
            <a:r>
              <a:rPr lang="en-US" altLang="ja-JP" dirty="0" err="1"/>
              <a:t>Fh</a:t>
            </a:r>
            <a:r>
              <a:rPr lang="en-US" altLang="ja-JP" dirty="0"/>
              <a:t>=0</a:t>
            </a:r>
          </a:p>
          <a:p>
            <a:pPr lvl="1"/>
            <a:r>
              <a:rPr lang="en-US" altLang="ja-JP" dirty="0" err="1"/>
              <a:t>Fv</a:t>
            </a:r>
            <a:r>
              <a:rPr lang="en-US" altLang="ja-JP" dirty="0"/>
              <a:t>=F0^2+Fc</a:t>
            </a:r>
          </a:p>
          <a:p>
            <a:pPr lvl="1"/>
            <a:r>
              <a:rPr lang="en-US" altLang="ja-JP" dirty="0" err="1"/>
              <a:t>Fhv</a:t>
            </a:r>
            <a:r>
              <a:rPr lang="en-US" altLang="ja-JP" dirty="0"/>
              <a:t>=</a:t>
            </a:r>
            <a:r>
              <a:rPr lang="en-US" altLang="ja-JP" dirty="0" err="1"/>
              <a:t>Fa+Fb+Fc</a:t>
            </a:r>
            <a:endParaRPr lang="en-US" altLang="ja-JP" dirty="0"/>
          </a:p>
          <a:p>
            <a:pPr lvl="1"/>
            <a:r>
              <a:rPr lang="en-US" altLang="ja-JP" dirty="0"/>
              <a:t>D=</a:t>
            </a:r>
            <a:r>
              <a:rPr lang="en-US" altLang="ja-JP" dirty="0" err="1"/>
              <a:t>Fh</a:t>
            </a:r>
            <a:r>
              <a:rPr lang="en-US" altLang="ja-JP" dirty="0"/>
              <a:t>*</a:t>
            </a:r>
            <a:r>
              <a:rPr lang="en-US" altLang="ja-JP" dirty="0" err="1"/>
              <a:t>Dh+Fv</a:t>
            </a:r>
            <a:r>
              <a:rPr lang="en-US" altLang="ja-JP" dirty="0"/>
              <a:t>*</a:t>
            </a:r>
            <a:r>
              <a:rPr lang="en-US" altLang="ja-JP" dirty="0" err="1"/>
              <a:t>Dv+Fhv</a:t>
            </a:r>
            <a:r>
              <a:rPr lang="en-US" altLang="ja-JP" dirty="0"/>
              <a:t>*(</a:t>
            </a:r>
            <a:r>
              <a:rPr lang="en-US" altLang="ja-JP" dirty="0" err="1"/>
              <a:t>Dh+Dv</a:t>
            </a:r>
            <a:r>
              <a:rPr lang="en-US" altLang="ja-JP" dirty="0"/>
              <a:t>)</a:t>
            </a:r>
          </a:p>
          <a:p>
            <a:pPr lvl="2"/>
            <a:r>
              <a:rPr lang="en-US" altLang="ja-JP" dirty="0"/>
              <a:t>=(F0^2+Fc)*</a:t>
            </a:r>
            <a:r>
              <a:rPr lang="en-US" altLang="ja-JP" dirty="0" err="1"/>
              <a:t>Dv</a:t>
            </a:r>
            <a:r>
              <a:rPr lang="en-US" altLang="ja-JP" dirty="0"/>
              <a:t>+(</a:t>
            </a:r>
            <a:r>
              <a:rPr lang="en-US" altLang="ja-JP" dirty="0" err="1"/>
              <a:t>Fa+Fb+Fc</a:t>
            </a:r>
            <a:r>
              <a:rPr lang="en-US" altLang="ja-JP" dirty="0"/>
              <a:t>)*(</a:t>
            </a:r>
            <a:r>
              <a:rPr lang="en-US" altLang="ja-JP" dirty="0" err="1"/>
              <a:t>Dh+Dv</a:t>
            </a:r>
            <a:r>
              <a:rPr lang="en-US" altLang="ja-JP" dirty="0"/>
              <a:t>)</a:t>
            </a:r>
          </a:p>
          <a:p>
            <a:pPr lvl="2"/>
            <a:endParaRPr lang="en-US" altLang="ja-JP" dirty="0"/>
          </a:p>
        </p:txBody>
      </p:sp>
    </p:spTree>
    <p:extLst>
      <p:ext uri="{BB962C8B-B14F-4D97-AF65-F5344CB8AC3E}">
        <p14:creationId xmlns:p14="http://schemas.microsoft.com/office/powerpoint/2010/main" val="3546848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駆動系主</a:t>
            </a:r>
            <a:r>
              <a:rPr lang="en-US" altLang="ja-JP" dirty="0" err="1"/>
              <a:t>μC</a:t>
            </a:r>
            <a:r>
              <a:rPr lang="ja-JP" altLang="en-US" dirty="0"/>
              <a:t>の選定</a:t>
            </a:r>
            <a:br>
              <a:rPr lang="en-US" altLang="ja-JP" dirty="0"/>
            </a:br>
            <a:r>
              <a:rPr lang="ja-JP" altLang="en-US" dirty="0"/>
              <a:t>故障リスクの推算</a:t>
            </a:r>
            <a:endParaRPr kumimoji="1" lang="ja-JP" altLang="en-US" dirty="0"/>
          </a:p>
        </p:txBody>
      </p:sp>
      <p:sp>
        <p:nvSpPr>
          <p:cNvPr id="3" name="コンテンツ プレースホルダー 2"/>
          <p:cNvSpPr>
            <a:spLocks noGrp="1"/>
          </p:cNvSpPr>
          <p:nvPr>
            <p:ph idx="1"/>
          </p:nvPr>
        </p:nvSpPr>
        <p:spPr>
          <a:xfrm>
            <a:off x="838199" y="1825625"/>
            <a:ext cx="10515601" cy="4351338"/>
          </a:xfrm>
        </p:spPr>
        <p:txBody>
          <a:bodyPr>
            <a:normAutofit fontScale="85000" lnSpcReduction="20000"/>
          </a:bodyPr>
          <a:lstStyle/>
          <a:p>
            <a:pPr marL="0" indent="0">
              <a:buNone/>
            </a:pPr>
            <a:r>
              <a:rPr lang="en-US" altLang="ja-JP" dirty="0"/>
              <a:t>Dh=</a:t>
            </a:r>
            <a:r>
              <a:rPr lang="en-US" altLang="ja-JP" dirty="0" err="1"/>
              <a:t>Dv</a:t>
            </a:r>
            <a:r>
              <a:rPr lang="en-US" altLang="ja-JP" dirty="0"/>
              <a:t>=1</a:t>
            </a:r>
          </a:p>
          <a:p>
            <a:pPr marL="0" indent="0">
              <a:buNone/>
            </a:pPr>
            <a:r>
              <a:rPr lang="en-US" altLang="ja-JP" dirty="0"/>
              <a:t>F0=Fa=Fc=0.01</a:t>
            </a:r>
          </a:p>
          <a:p>
            <a:pPr marL="0" indent="0">
              <a:buNone/>
            </a:pPr>
            <a:r>
              <a:rPr lang="en-US" altLang="ja-JP" dirty="0"/>
              <a:t>Fb=0.02</a:t>
            </a:r>
          </a:p>
          <a:p>
            <a:pPr marL="0" indent="0">
              <a:buNone/>
            </a:pPr>
            <a:r>
              <a:rPr lang="en-US" altLang="ja-JP" dirty="0"/>
              <a:t>(</a:t>
            </a:r>
            <a:r>
              <a:rPr lang="ja-JP" altLang="en-US" dirty="0"/>
              <a:t>自作の配線のみが壊れ、既製品は壊れないと仮定）とすると</a:t>
            </a:r>
            <a:endParaRPr lang="en-US" altLang="ja-JP" dirty="0"/>
          </a:p>
          <a:p>
            <a:r>
              <a:rPr lang="ja-JP" altLang="en-US" dirty="0"/>
              <a:t>方式①</a:t>
            </a:r>
            <a:endParaRPr lang="en-US" altLang="ja-JP" dirty="0"/>
          </a:p>
          <a:p>
            <a:pPr lvl="1"/>
            <a:r>
              <a:rPr lang="en-US" altLang="ja-JP" dirty="0"/>
              <a:t>D=(0.04+(0.03)^2)*2=0.0818</a:t>
            </a:r>
          </a:p>
          <a:p>
            <a:r>
              <a:rPr lang="ja-JP" altLang="en-US" dirty="0"/>
              <a:t>方式②</a:t>
            </a:r>
            <a:endParaRPr lang="en-US" altLang="ja-JP" dirty="0"/>
          </a:p>
          <a:p>
            <a:pPr lvl="1"/>
            <a:r>
              <a:rPr lang="en-US" altLang="ja-JP" dirty="0"/>
              <a:t>D =(0.02)*1+(0.04)*2=0.1000</a:t>
            </a:r>
          </a:p>
          <a:p>
            <a:r>
              <a:rPr lang="ja-JP" altLang="en-US" dirty="0"/>
              <a:t>差</a:t>
            </a:r>
            <a:r>
              <a:rPr lang="en-US" altLang="ja-JP" dirty="0"/>
              <a:t>=0.0182</a:t>
            </a:r>
          </a:p>
          <a:p>
            <a:r>
              <a:rPr lang="ja-JP" altLang="en-US" dirty="0"/>
              <a:t>結論</a:t>
            </a:r>
            <a:endParaRPr lang="en-US" altLang="ja-JP" dirty="0"/>
          </a:p>
          <a:p>
            <a:pPr lvl="1"/>
            <a:r>
              <a:rPr lang="ja-JP" altLang="en-US" sz="1900" dirty="0"/>
              <a:t>損害とその期待値を直接比較するのには違和感があるかもしれないが一応の参考として</a:t>
            </a:r>
            <a:endParaRPr lang="en-US" altLang="ja-JP" sz="1900" dirty="0"/>
          </a:p>
          <a:p>
            <a:pPr lvl="1"/>
            <a:r>
              <a:rPr lang="ja-JP" altLang="en-US" dirty="0"/>
              <a:t>この仮定において、方式②の①に対するリスクの大きさ（損害の期待値）は片方の尾翼が動作不良になった場合に発生する損害の</a:t>
            </a:r>
            <a:r>
              <a:rPr lang="en-US" altLang="ja-JP" dirty="0"/>
              <a:t>0.0182</a:t>
            </a:r>
            <a:r>
              <a:rPr lang="ja-JP" altLang="en-US" dirty="0"/>
              <a:t>倍</a:t>
            </a:r>
            <a:endParaRPr lang="en-US" altLang="ja-JP" dirty="0"/>
          </a:p>
        </p:txBody>
      </p:sp>
    </p:spTree>
    <p:extLst>
      <p:ext uri="{BB962C8B-B14F-4D97-AF65-F5344CB8AC3E}">
        <p14:creationId xmlns:p14="http://schemas.microsoft.com/office/powerpoint/2010/main" val="426820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重量</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r>
              <a:rPr kumimoji="1" lang="ja-JP" altLang="en-US" dirty="0"/>
              <a:t>バッテリー</a:t>
            </a:r>
            <a:r>
              <a:rPr kumimoji="1" lang="en-US" altLang="ja-JP"/>
              <a:t>10min.</a:t>
            </a:r>
            <a:endParaRPr kumimoji="1" lang="en-US" altLang="ja-JP" dirty="0"/>
          </a:p>
          <a:p>
            <a:r>
              <a:rPr lang="ja-JP" altLang="en-US" dirty="0"/>
              <a:t>ピトー管</a:t>
            </a:r>
            <a:endParaRPr lang="en-US" altLang="ja-JP" dirty="0"/>
          </a:p>
          <a:p>
            <a:r>
              <a:rPr kumimoji="1" lang="ja-JP" altLang="en-US" dirty="0"/>
              <a:t>操舵系</a:t>
            </a:r>
            <a:endParaRPr kumimoji="1" lang="en-US" altLang="ja-JP" dirty="0"/>
          </a:p>
          <a:p>
            <a:r>
              <a:rPr lang="ja-JP" altLang="en-US" dirty="0"/>
              <a:t>計測系</a:t>
            </a:r>
            <a:endParaRPr lang="en-US" altLang="ja-JP" dirty="0"/>
          </a:p>
          <a:p>
            <a:r>
              <a:rPr kumimoji="1" lang="en-US" altLang="ja-JP" dirty="0"/>
              <a:t>Hpan0.227</a:t>
            </a:r>
          </a:p>
          <a:p>
            <a:r>
              <a:rPr lang="en-US" altLang="ja-JP" dirty="0"/>
              <a:t>Svcode0.242</a:t>
            </a:r>
          </a:p>
          <a:p>
            <a:r>
              <a:rPr kumimoji="1" lang="en-US" altLang="ja-JP" dirty="0"/>
              <a:t>Sv_bo_log0.107</a:t>
            </a:r>
          </a:p>
          <a:p>
            <a:r>
              <a:rPr lang="en-US" altLang="ja-JP" dirty="0"/>
              <a:t>Batt0.413</a:t>
            </a:r>
          </a:p>
          <a:p>
            <a:r>
              <a:rPr kumimoji="1" lang="en-US" altLang="ja-JP" dirty="0"/>
              <a:t>uCbatt0.202</a:t>
            </a:r>
          </a:p>
          <a:p>
            <a:r>
              <a:rPr lang="en-US" altLang="ja-JP" dirty="0"/>
              <a:t>Hvm0.366</a:t>
            </a:r>
          </a:p>
          <a:p>
            <a:r>
              <a:rPr kumimoji="1" lang="en-US" altLang="ja-JP" dirty="0"/>
              <a:t>Asm0.010</a:t>
            </a:r>
          </a:p>
          <a:p>
            <a:pPr lvl="1"/>
            <a:endParaRPr lang="en-US" altLang="ja-JP" dirty="0"/>
          </a:p>
        </p:txBody>
      </p:sp>
    </p:spTree>
    <p:extLst>
      <p:ext uri="{BB962C8B-B14F-4D97-AF65-F5344CB8AC3E}">
        <p14:creationId xmlns:p14="http://schemas.microsoft.com/office/powerpoint/2010/main" val="21394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ロジックレベル</a:t>
            </a:r>
          </a:p>
        </p:txBody>
      </p:sp>
      <p:sp>
        <p:nvSpPr>
          <p:cNvPr id="3" name="コンテンツ プレースホルダー 2"/>
          <p:cNvSpPr>
            <a:spLocks noGrp="1"/>
          </p:cNvSpPr>
          <p:nvPr>
            <p:ph idx="1"/>
          </p:nvPr>
        </p:nvSpPr>
        <p:spPr/>
        <p:txBody>
          <a:bodyPr/>
          <a:lstStyle/>
          <a:p>
            <a:r>
              <a:rPr kumimoji="1" lang="en-US" altLang="ja-JP" dirty="0"/>
              <a:t>3.3V</a:t>
            </a:r>
          </a:p>
          <a:p>
            <a:pPr lvl="1"/>
            <a:r>
              <a:rPr kumimoji="1" lang="en-US" altLang="ja-JP" dirty="0"/>
              <a:t>MPU-9250</a:t>
            </a:r>
          </a:p>
          <a:p>
            <a:r>
              <a:rPr lang="en-US" altLang="ja-JP" dirty="0"/>
              <a:t>5V</a:t>
            </a:r>
          </a:p>
          <a:p>
            <a:pPr lvl="1"/>
            <a:r>
              <a:rPr lang="en-US" altLang="ja-JP" dirty="0"/>
              <a:t>MB</a:t>
            </a:r>
          </a:p>
        </p:txBody>
      </p:sp>
    </p:spTree>
    <p:extLst>
      <p:ext uri="{BB962C8B-B14F-4D97-AF65-F5344CB8AC3E}">
        <p14:creationId xmlns:p14="http://schemas.microsoft.com/office/powerpoint/2010/main" val="615375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通信方式</a:t>
            </a:r>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a:t>半二重通信</a:t>
            </a:r>
            <a:endParaRPr kumimoji="1" lang="en-US" altLang="ja-JP" dirty="0"/>
          </a:p>
          <a:p>
            <a:pPr lvl="1"/>
            <a:r>
              <a:rPr lang="ja-JP" altLang="en-US" dirty="0"/>
              <a:t>サーボ</a:t>
            </a:r>
            <a:r>
              <a:rPr lang="en-US" altLang="ja-JP" dirty="0"/>
              <a:t>x2</a:t>
            </a:r>
            <a:endParaRPr kumimoji="1" lang="en-US" altLang="ja-JP" dirty="0"/>
          </a:p>
          <a:p>
            <a:r>
              <a:rPr kumimoji="1" lang="en-US" altLang="ja-JP" dirty="0"/>
              <a:t>UART</a:t>
            </a:r>
          </a:p>
          <a:p>
            <a:pPr lvl="1"/>
            <a:r>
              <a:rPr lang="ja-JP" altLang="en-US" dirty="0"/>
              <a:t>ピトー管基板</a:t>
            </a:r>
            <a:endParaRPr lang="en-US" altLang="ja-JP" dirty="0"/>
          </a:p>
          <a:p>
            <a:pPr lvl="1"/>
            <a:r>
              <a:rPr kumimoji="1" lang="ja-JP" altLang="en-US" dirty="0"/>
              <a:t>迎角計基板</a:t>
            </a:r>
            <a:endParaRPr kumimoji="1" lang="en-US" altLang="ja-JP" dirty="0"/>
          </a:p>
          <a:p>
            <a:r>
              <a:rPr lang="en-US" altLang="ja-JP" dirty="0"/>
              <a:t>PWM</a:t>
            </a:r>
          </a:p>
          <a:p>
            <a:pPr lvl="1"/>
            <a:r>
              <a:rPr lang="en-US" altLang="ja-JP" dirty="0"/>
              <a:t>MB</a:t>
            </a:r>
          </a:p>
          <a:p>
            <a:r>
              <a:rPr lang="en-US" altLang="ja-JP" dirty="0"/>
              <a:t>SPI</a:t>
            </a:r>
          </a:p>
          <a:p>
            <a:pPr lvl="1"/>
            <a:r>
              <a:rPr lang="en-US" altLang="ja-JP" dirty="0"/>
              <a:t>SDC</a:t>
            </a:r>
          </a:p>
          <a:p>
            <a:r>
              <a:rPr kumimoji="1" lang="ja-JP" altLang="en-US" dirty="0"/>
              <a:t>アナログ</a:t>
            </a:r>
            <a:endParaRPr kumimoji="1" lang="en-US" altLang="ja-JP" dirty="0"/>
          </a:p>
          <a:p>
            <a:pPr lvl="1"/>
            <a:r>
              <a:rPr lang="en-US" altLang="ja-JP" dirty="0"/>
              <a:t>JSx2</a:t>
            </a:r>
            <a:endParaRPr kumimoji="1" lang="ja-JP" altLang="en-US" dirty="0"/>
          </a:p>
        </p:txBody>
      </p:sp>
    </p:spTree>
    <p:extLst>
      <p:ext uri="{BB962C8B-B14F-4D97-AF65-F5344CB8AC3E}">
        <p14:creationId xmlns:p14="http://schemas.microsoft.com/office/powerpoint/2010/main" val="3983919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1837025" y="151568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JS_H</a:t>
            </a:r>
            <a:endParaRPr kumimoji="1" lang="ja-JP" altLang="en-US" dirty="0"/>
          </a:p>
        </p:txBody>
      </p:sp>
      <p:sp>
        <p:nvSpPr>
          <p:cNvPr id="6" name="正方形/長方形 5"/>
          <p:cNvSpPr/>
          <p:nvPr/>
        </p:nvSpPr>
        <p:spPr>
          <a:xfrm>
            <a:off x="1837023" y="299698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JS_V</a:t>
            </a:r>
            <a:endParaRPr kumimoji="1" lang="ja-JP" altLang="en-US" dirty="0"/>
          </a:p>
        </p:txBody>
      </p:sp>
      <p:sp>
        <p:nvSpPr>
          <p:cNvPr id="7" name="正方形/長方形 6"/>
          <p:cNvSpPr/>
          <p:nvPr/>
        </p:nvSpPr>
        <p:spPr>
          <a:xfrm>
            <a:off x="10409350" y="153525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SV</a:t>
            </a:r>
            <a:r>
              <a:rPr kumimoji="1" lang="en-US" altLang="ja-JP" dirty="0"/>
              <a:t>_H</a:t>
            </a:r>
            <a:endParaRPr kumimoji="1" lang="ja-JP" altLang="en-US" dirty="0"/>
          </a:p>
        </p:txBody>
      </p:sp>
      <p:sp>
        <p:nvSpPr>
          <p:cNvPr id="8" name="正方形/長方形 7"/>
          <p:cNvSpPr/>
          <p:nvPr/>
        </p:nvSpPr>
        <p:spPr>
          <a:xfrm>
            <a:off x="10409350" y="2915627"/>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SV</a:t>
            </a:r>
            <a:r>
              <a:rPr kumimoji="1" lang="en-US" altLang="ja-JP" dirty="0"/>
              <a:t>_V</a:t>
            </a:r>
            <a:endParaRPr kumimoji="1" lang="ja-JP" altLang="en-US" dirty="0"/>
          </a:p>
        </p:txBody>
      </p:sp>
      <p:sp>
        <p:nvSpPr>
          <p:cNvPr id="9" name="正方形/長方形 8"/>
          <p:cNvSpPr/>
          <p:nvPr/>
        </p:nvSpPr>
        <p:spPr>
          <a:xfrm>
            <a:off x="4301702" y="1261241"/>
            <a:ext cx="1568324" cy="502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t>μ</a:t>
            </a:r>
            <a:r>
              <a:rPr kumimoji="1" lang="en-US" altLang="ja-JP" dirty="0" err="1"/>
              <a:t>C</a:t>
            </a:r>
            <a:endParaRPr kumimoji="1" lang="ja-JP" altLang="en-US" dirty="0"/>
          </a:p>
        </p:txBody>
      </p:sp>
      <p:sp>
        <p:nvSpPr>
          <p:cNvPr id="10" name="矢印: 右 9"/>
          <p:cNvSpPr/>
          <p:nvPr/>
        </p:nvSpPr>
        <p:spPr>
          <a:xfrm>
            <a:off x="2767191" y="1652970"/>
            <a:ext cx="1518744"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アナログ</a:t>
            </a:r>
          </a:p>
        </p:txBody>
      </p:sp>
      <p:sp>
        <p:nvSpPr>
          <p:cNvPr id="11" name="矢印: 右 10"/>
          <p:cNvSpPr/>
          <p:nvPr/>
        </p:nvSpPr>
        <p:spPr>
          <a:xfrm>
            <a:off x="2782957" y="3170400"/>
            <a:ext cx="1518744"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アナログ</a:t>
            </a:r>
          </a:p>
        </p:txBody>
      </p:sp>
      <p:sp>
        <p:nvSpPr>
          <p:cNvPr id="17" name="正方形/長方形 16"/>
          <p:cNvSpPr/>
          <p:nvPr/>
        </p:nvSpPr>
        <p:spPr>
          <a:xfrm>
            <a:off x="7602089" y="4777427"/>
            <a:ext cx="914400" cy="1232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SDC</a:t>
            </a:r>
            <a:endParaRPr kumimoji="1" lang="ja-JP" altLang="en-US" dirty="0"/>
          </a:p>
        </p:txBody>
      </p:sp>
      <p:sp>
        <p:nvSpPr>
          <p:cNvPr id="36" name="正方形/長方形 35"/>
          <p:cNvSpPr/>
          <p:nvPr/>
        </p:nvSpPr>
        <p:spPr>
          <a:xfrm>
            <a:off x="4541615" y="787397"/>
            <a:ext cx="1088497" cy="47033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a:t>μC_BATT</a:t>
            </a:r>
            <a:endParaRPr kumimoji="1" lang="en-US" altLang="ja-JP" sz="1200" dirty="0"/>
          </a:p>
          <a:p>
            <a:pPr algn="ctr"/>
            <a:r>
              <a:rPr lang="en-US" altLang="ja-JP" sz="1200" dirty="0"/>
              <a:t>(Li-Po 7.4V)</a:t>
            </a:r>
            <a:endParaRPr kumimoji="1" lang="ja-JP" altLang="en-US" sz="1200" dirty="0"/>
          </a:p>
        </p:txBody>
      </p:sp>
      <p:sp>
        <p:nvSpPr>
          <p:cNvPr id="37" name="正方形/長方形 36"/>
          <p:cNvSpPr/>
          <p:nvPr/>
        </p:nvSpPr>
        <p:spPr>
          <a:xfrm>
            <a:off x="10091412" y="1127314"/>
            <a:ext cx="1613339" cy="39413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SV_H(Li-Po 11.1V)</a:t>
            </a:r>
            <a:endParaRPr kumimoji="1" lang="ja-JP" altLang="en-US" sz="1200" dirty="0"/>
          </a:p>
        </p:txBody>
      </p:sp>
      <p:sp>
        <p:nvSpPr>
          <p:cNvPr id="38" name="正方形/長方形 37"/>
          <p:cNvSpPr/>
          <p:nvPr/>
        </p:nvSpPr>
        <p:spPr>
          <a:xfrm>
            <a:off x="10059880" y="2511473"/>
            <a:ext cx="1613339" cy="39413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SV_V</a:t>
            </a:r>
            <a:r>
              <a:rPr lang="en-US" altLang="ja-JP" sz="1200" dirty="0"/>
              <a:t>(Li-Po 11.1V)</a:t>
            </a:r>
            <a:endParaRPr kumimoji="1" lang="ja-JP" altLang="en-US" sz="1200" dirty="0"/>
          </a:p>
        </p:txBody>
      </p:sp>
      <p:sp>
        <p:nvSpPr>
          <p:cNvPr id="41" name="矢印: 左 40"/>
          <p:cNvSpPr/>
          <p:nvPr/>
        </p:nvSpPr>
        <p:spPr>
          <a:xfrm>
            <a:off x="2782957" y="2996980"/>
            <a:ext cx="1502978" cy="131380"/>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左 41"/>
          <p:cNvSpPr/>
          <p:nvPr/>
        </p:nvSpPr>
        <p:spPr>
          <a:xfrm>
            <a:off x="2767190" y="1497946"/>
            <a:ext cx="1502978" cy="131380"/>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左 42"/>
          <p:cNvSpPr/>
          <p:nvPr/>
        </p:nvSpPr>
        <p:spPr>
          <a:xfrm rot="10800000">
            <a:off x="5901557" y="4797973"/>
            <a:ext cx="1700532" cy="120869"/>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1" y="0"/>
            <a:ext cx="1797269" cy="567559"/>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ja-JP" altLang="en-US" sz="2800" dirty="0"/>
              <a:t>操舵系</a:t>
            </a:r>
            <a:endParaRPr kumimoji="1" lang="ja-JP" altLang="en-US" sz="2800" dirty="0"/>
          </a:p>
        </p:txBody>
      </p:sp>
      <p:sp>
        <p:nvSpPr>
          <p:cNvPr id="46" name="矢印: 左右 45"/>
          <p:cNvSpPr/>
          <p:nvPr/>
        </p:nvSpPr>
        <p:spPr>
          <a:xfrm>
            <a:off x="8795029" y="1710856"/>
            <a:ext cx="1599854" cy="50433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半二重シリアル</a:t>
            </a:r>
          </a:p>
        </p:txBody>
      </p:sp>
      <p:sp>
        <p:nvSpPr>
          <p:cNvPr id="47" name="矢印: 左右 46"/>
          <p:cNvSpPr/>
          <p:nvPr/>
        </p:nvSpPr>
        <p:spPr>
          <a:xfrm>
            <a:off x="8795028" y="3136481"/>
            <a:ext cx="1599854" cy="50433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半二重シリアル</a:t>
            </a:r>
          </a:p>
        </p:txBody>
      </p:sp>
      <p:sp>
        <p:nvSpPr>
          <p:cNvPr id="48" name="矢印: 左右 47"/>
          <p:cNvSpPr/>
          <p:nvPr/>
        </p:nvSpPr>
        <p:spPr>
          <a:xfrm>
            <a:off x="5885793" y="5082844"/>
            <a:ext cx="1700532" cy="50433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t>SPI</a:t>
            </a:r>
            <a:endParaRPr lang="ja-JP" altLang="en-US" sz="1200" dirty="0"/>
          </a:p>
        </p:txBody>
      </p:sp>
      <p:sp>
        <p:nvSpPr>
          <p:cNvPr id="49" name="正方形/長方形 48"/>
          <p:cNvSpPr/>
          <p:nvPr/>
        </p:nvSpPr>
        <p:spPr>
          <a:xfrm>
            <a:off x="5356333" y="1781095"/>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RX1</a:t>
            </a:r>
            <a:endParaRPr kumimoji="1" lang="ja-JP" altLang="en-US" sz="1200" dirty="0"/>
          </a:p>
        </p:txBody>
      </p:sp>
      <p:sp>
        <p:nvSpPr>
          <p:cNvPr id="50" name="正方形/長方形 49"/>
          <p:cNvSpPr/>
          <p:nvPr/>
        </p:nvSpPr>
        <p:spPr>
          <a:xfrm>
            <a:off x="5349100" y="2038649"/>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TX1</a:t>
            </a:r>
            <a:endParaRPr kumimoji="1" lang="ja-JP" altLang="en-US" sz="1200" dirty="0"/>
          </a:p>
        </p:txBody>
      </p:sp>
      <p:sp>
        <p:nvSpPr>
          <p:cNvPr id="51" name="正方形/長方形 50"/>
          <p:cNvSpPr/>
          <p:nvPr/>
        </p:nvSpPr>
        <p:spPr>
          <a:xfrm>
            <a:off x="5349100" y="3170074"/>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RX2</a:t>
            </a:r>
            <a:endParaRPr kumimoji="1" lang="ja-JP" altLang="en-US" sz="1200" dirty="0"/>
          </a:p>
        </p:txBody>
      </p:sp>
      <p:sp>
        <p:nvSpPr>
          <p:cNvPr id="52" name="正方形/長方形 51"/>
          <p:cNvSpPr/>
          <p:nvPr/>
        </p:nvSpPr>
        <p:spPr>
          <a:xfrm>
            <a:off x="5341867" y="3427628"/>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TX2</a:t>
            </a:r>
            <a:endParaRPr kumimoji="1" lang="ja-JP" altLang="en-US" sz="1200" dirty="0"/>
          </a:p>
        </p:txBody>
      </p:sp>
      <p:sp>
        <p:nvSpPr>
          <p:cNvPr id="53" name="正方形/長方形 52"/>
          <p:cNvSpPr/>
          <p:nvPr/>
        </p:nvSpPr>
        <p:spPr>
          <a:xfrm>
            <a:off x="7571856" y="1544723"/>
            <a:ext cx="122317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全二重</a:t>
            </a:r>
            <a:r>
              <a:rPr lang="en-US" altLang="ja-JP" sz="1200" dirty="0"/>
              <a:t>/</a:t>
            </a:r>
            <a:r>
              <a:rPr lang="ja-JP" altLang="en-US" sz="1200" dirty="0"/>
              <a:t>半二重</a:t>
            </a:r>
            <a:endParaRPr lang="en-US" altLang="ja-JP" sz="1200" dirty="0"/>
          </a:p>
          <a:p>
            <a:pPr algn="ctr"/>
            <a:r>
              <a:rPr kumimoji="1" lang="ja-JP" altLang="en-US" sz="1200" dirty="0"/>
              <a:t>変換基板</a:t>
            </a:r>
          </a:p>
        </p:txBody>
      </p:sp>
      <p:sp>
        <p:nvSpPr>
          <p:cNvPr id="54" name="矢印: 左右 53"/>
          <p:cNvSpPr/>
          <p:nvPr/>
        </p:nvSpPr>
        <p:spPr>
          <a:xfrm>
            <a:off x="5884492" y="1758283"/>
            <a:ext cx="1701832" cy="50433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全二重シリアル</a:t>
            </a:r>
          </a:p>
        </p:txBody>
      </p:sp>
      <p:sp>
        <p:nvSpPr>
          <p:cNvPr id="55" name="矢印: 左右 54"/>
          <p:cNvSpPr/>
          <p:nvPr/>
        </p:nvSpPr>
        <p:spPr>
          <a:xfrm>
            <a:off x="5870025" y="3138971"/>
            <a:ext cx="1701832" cy="50433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全二重シリアル</a:t>
            </a:r>
          </a:p>
        </p:txBody>
      </p:sp>
      <p:sp>
        <p:nvSpPr>
          <p:cNvPr id="56" name="正方形/長方形 55"/>
          <p:cNvSpPr/>
          <p:nvPr/>
        </p:nvSpPr>
        <p:spPr>
          <a:xfrm>
            <a:off x="7571856" y="2933940"/>
            <a:ext cx="122317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全二重</a:t>
            </a:r>
            <a:r>
              <a:rPr lang="en-US" altLang="ja-JP" sz="1200" dirty="0"/>
              <a:t>/</a:t>
            </a:r>
            <a:r>
              <a:rPr lang="ja-JP" altLang="en-US" sz="1200" dirty="0"/>
              <a:t>半二重</a:t>
            </a:r>
            <a:endParaRPr lang="en-US" altLang="ja-JP" sz="1200" dirty="0"/>
          </a:p>
          <a:p>
            <a:pPr algn="ctr"/>
            <a:r>
              <a:rPr kumimoji="1" lang="ja-JP" altLang="en-US" sz="1200" dirty="0"/>
              <a:t>変換基板</a:t>
            </a:r>
          </a:p>
        </p:txBody>
      </p:sp>
      <p:sp>
        <p:nvSpPr>
          <p:cNvPr id="57" name="正方形/長方形 56"/>
          <p:cNvSpPr/>
          <p:nvPr/>
        </p:nvSpPr>
        <p:spPr>
          <a:xfrm>
            <a:off x="5256820" y="5006900"/>
            <a:ext cx="597440" cy="1738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MISO</a:t>
            </a:r>
            <a:endParaRPr kumimoji="1" lang="ja-JP" altLang="en-US" sz="1200" dirty="0"/>
          </a:p>
        </p:txBody>
      </p:sp>
      <p:sp>
        <p:nvSpPr>
          <p:cNvPr id="58" name="正方形/長方形 57"/>
          <p:cNvSpPr/>
          <p:nvPr/>
        </p:nvSpPr>
        <p:spPr>
          <a:xfrm>
            <a:off x="5256820" y="5233268"/>
            <a:ext cx="597440"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t>MOSI</a:t>
            </a:r>
            <a:endParaRPr kumimoji="1" lang="ja-JP" altLang="en-US" sz="1200" dirty="0"/>
          </a:p>
        </p:txBody>
      </p:sp>
      <p:sp>
        <p:nvSpPr>
          <p:cNvPr id="59" name="正方形/長方形 58"/>
          <p:cNvSpPr/>
          <p:nvPr/>
        </p:nvSpPr>
        <p:spPr>
          <a:xfrm>
            <a:off x="5256820" y="5501889"/>
            <a:ext cx="597440"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t>SCLK</a:t>
            </a:r>
            <a:endParaRPr kumimoji="1" lang="ja-JP" altLang="en-US" sz="1200" dirty="0"/>
          </a:p>
        </p:txBody>
      </p:sp>
      <p:sp>
        <p:nvSpPr>
          <p:cNvPr id="60" name="正方形/長方形 59"/>
          <p:cNvSpPr/>
          <p:nvPr/>
        </p:nvSpPr>
        <p:spPr>
          <a:xfrm>
            <a:off x="4325011" y="1867637"/>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t>A</a:t>
            </a:r>
            <a:endParaRPr kumimoji="1" lang="ja-JP" altLang="en-US" sz="1200" dirty="0"/>
          </a:p>
        </p:txBody>
      </p:sp>
      <p:sp>
        <p:nvSpPr>
          <p:cNvPr id="61" name="正方形/長方形 60"/>
          <p:cNvSpPr/>
          <p:nvPr/>
        </p:nvSpPr>
        <p:spPr>
          <a:xfrm>
            <a:off x="4333235" y="3371800"/>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t>A</a:t>
            </a:r>
            <a:endParaRPr kumimoji="1" lang="ja-JP" altLang="en-US" sz="1200" dirty="0"/>
          </a:p>
        </p:txBody>
      </p:sp>
      <p:sp>
        <p:nvSpPr>
          <p:cNvPr id="62" name="正方形/長方形 61"/>
          <p:cNvSpPr/>
          <p:nvPr/>
        </p:nvSpPr>
        <p:spPr>
          <a:xfrm>
            <a:off x="4317469" y="1459197"/>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5V</a:t>
            </a:r>
            <a:endParaRPr kumimoji="1" lang="ja-JP" altLang="en-US" sz="1200" dirty="0"/>
          </a:p>
        </p:txBody>
      </p:sp>
      <p:sp>
        <p:nvSpPr>
          <p:cNvPr id="63" name="正方形/長方形 62"/>
          <p:cNvSpPr/>
          <p:nvPr/>
        </p:nvSpPr>
        <p:spPr>
          <a:xfrm>
            <a:off x="4331089" y="2981757"/>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5V</a:t>
            </a:r>
            <a:endParaRPr kumimoji="1" lang="ja-JP" altLang="en-US" sz="1200" dirty="0"/>
          </a:p>
        </p:txBody>
      </p:sp>
      <p:sp>
        <p:nvSpPr>
          <p:cNvPr id="64" name="正方形/長方形 63"/>
          <p:cNvSpPr/>
          <p:nvPr/>
        </p:nvSpPr>
        <p:spPr>
          <a:xfrm>
            <a:off x="5363567" y="4729604"/>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5V</a:t>
            </a:r>
            <a:endParaRPr kumimoji="1" lang="ja-JP" altLang="en-US" sz="1200" dirty="0"/>
          </a:p>
        </p:txBody>
      </p:sp>
      <p:cxnSp>
        <p:nvCxnSpPr>
          <p:cNvPr id="66" name="直線コネクタ 65"/>
          <p:cNvCxnSpPr/>
          <p:nvPr/>
        </p:nvCxnSpPr>
        <p:spPr>
          <a:xfrm flipH="1">
            <a:off x="2676525" y="2343915"/>
            <a:ext cx="1656710" cy="0"/>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68" name="直線コネクタ 67"/>
          <p:cNvCxnSpPr/>
          <p:nvPr/>
        </p:nvCxnSpPr>
        <p:spPr>
          <a:xfrm flipH="1">
            <a:off x="2676525" y="3830027"/>
            <a:ext cx="1656710" cy="0"/>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69" name="直線コネクタ 68"/>
          <p:cNvCxnSpPr/>
          <p:nvPr/>
        </p:nvCxnSpPr>
        <p:spPr>
          <a:xfrm flipH="1" flipV="1">
            <a:off x="5817216" y="2347707"/>
            <a:ext cx="1807451" cy="1"/>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76" name="直線コネクタ 75"/>
          <p:cNvCxnSpPr/>
          <p:nvPr/>
        </p:nvCxnSpPr>
        <p:spPr>
          <a:xfrm flipH="1" flipV="1">
            <a:off x="5817215" y="3784702"/>
            <a:ext cx="1807451" cy="1"/>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77" name="直線コネクタ 76"/>
          <p:cNvCxnSpPr/>
          <p:nvPr/>
        </p:nvCxnSpPr>
        <p:spPr>
          <a:xfrm flipH="1" flipV="1">
            <a:off x="5848097" y="5847929"/>
            <a:ext cx="1807451" cy="1"/>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78" name="直線コネクタ 77"/>
          <p:cNvCxnSpPr/>
          <p:nvPr/>
        </p:nvCxnSpPr>
        <p:spPr>
          <a:xfrm flipH="1" flipV="1">
            <a:off x="8689408" y="2337874"/>
            <a:ext cx="1807451" cy="1"/>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79" name="直線コネクタ 78"/>
          <p:cNvCxnSpPr/>
          <p:nvPr/>
        </p:nvCxnSpPr>
        <p:spPr>
          <a:xfrm flipH="1" flipV="1">
            <a:off x="8689408" y="3775841"/>
            <a:ext cx="1807451" cy="1"/>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72231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4223187" y="1254462"/>
            <a:ext cx="1134454" cy="16566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ピトー管</a:t>
            </a:r>
            <a:endParaRPr kumimoji="1" lang="en-US" altLang="ja-JP" dirty="0"/>
          </a:p>
          <a:p>
            <a:pPr algn="ctr"/>
            <a:r>
              <a:rPr kumimoji="1" lang="ja-JP" altLang="en-US" dirty="0"/>
              <a:t>基板</a:t>
            </a:r>
          </a:p>
        </p:txBody>
      </p:sp>
      <p:sp>
        <p:nvSpPr>
          <p:cNvPr id="3" name="正方形/長方形 2"/>
          <p:cNvSpPr/>
          <p:nvPr/>
        </p:nvSpPr>
        <p:spPr>
          <a:xfrm>
            <a:off x="4222526" y="3752276"/>
            <a:ext cx="118241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迎角計</a:t>
            </a:r>
            <a:endParaRPr lang="en-US" altLang="ja-JP" dirty="0"/>
          </a:p>
          <a:p>
            <a:pPr algn="ctr"/>
            <a:r>
              <a:rPr lang="ja-JP" altLang="en-US" dirty="0"/>
              <a:t>基板</a:t>
            </a:r>
            <a:endParaRPr kumimoji="1" lang="ja-JP" altLang="en-US" dirty="0"/>
          </a:p>
        </p:txBody>
      </p:sp>
      <p:sp>
        <p:nvSpPr>
          <p:cNvPr id="5" name="正方形/長方形 4"/>
          <p:cNvSpPr/>
          <p:nvPr/>
        </p:nvSpPr>
        <p:spPr>
          <a:xfrm>
            <a:off x="10168759" y="2709283"/>
            <a:ext cx="977461" cy="984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SDC</a:t>
            </a:r>
            <a:endParaRPr kumimoji="1" lang="ja-JP" altLang="en-US" dirty="0"/>
          </a:p>
        </p:txBody>
      </p:sp>
      <p:sp>
        <p:nvSpPr>
          <p:cNvPr id="6" name="正方形/長方形 5"/>
          <p:cNvSpPr/>
          <p:nvPr/>
        </p:nvSpPr>
        <p:spPr>
          <a:xfrm>
            <a:off x="6927625" y="1255330"/>
            <a:ext cx="1317742" cy="5176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t>μ</a:t>
            </a:r>
            <a:r>
              <a:rPr kumimoji="1" lang="en-US" altLang="ja-JP" dirty="0" err="1"/>
              <a:t>C</a:t>
            </a:r>
            <a:endParaRPr kumimoji="1" lang="ja-JP" altLang="en-US" dirty="0"/>
          </a:p>
        </p:txBody>
      </p:sp>
      <p:sp>
        <p:nvSpPr>
          <p:cNvPr id="7" name="矢印: 右 6"/>
          <p:cNvSpPr/>
          <p:nvPr/>
        </p:nvSpPr>
        <p:spPr>
          <a:xfrm>
            <a:off x="5404939" y="1813153"/>
            <a:ext cx="1519404"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UART</a:t>
            </a:r>
            <a:endParaRPr kumimoji="1" lang="ja-JP" altLang="en-US" sz="1400" dirty="0"/>
          </a:p>
        </p:txBody>
      </p:sp>
      <p:sp>
        <p:nvSpPr>
          <p:cNvPr id="8" name="矢印: 右 7"/>
          <p:cNvSpPr/>
          <p:nvPr/>
        </p:nvSpPr>
        <p:spPr>
          <a:xfrm>
            <a:off x="5389173" y="3888910"/>
            <a:ext cx="1518744"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UART</a:t>
            </a:r>
            <a:endParaRPr kumimoji="1" lang="ja-JP" altLang="en-US" sz="1400" dirty="0"/>
          </a:p>
        </p:txBody>
      </p:sp>
      <p:sp>
        <p:nvSpPr>
          <p:cNvPr id="11" name="正方形/長方形 10"/>
          <p:cNvSpPr/>
          <p:nvPr/>
        </p:nvSpPr>
        <p:spPr>
          <a:xfrm>
            <a:off x="10168759" y="1264856"/>
            <a:ext cx="97746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表示器</a:t>
            </a:r>
          </a:p>
        </p:txBody>
      </p:sp>
      <p:sp>
        <p:nvSpPr>
          <p:cNvPr id="12" name="矢印: 右 11"/>
          <p:cNvSpPr/>
          <p:nvPr/>
        </p:nvSpPr>
        <p:spPr>
          <a:xfrm>
            <a:off x="8229599" y="1550537"/>
            <a:ext cx="193916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デジタル</a:t>
            </a:r>
            <a:endParaRPr kumimoji="1" lang="ja-JP" altLang="en-US" sz="1400" dirty="0"/>
          </a:p>
        </p:txBody>
      </p:sp>
      <p:sp>
        <p:nvSpPr>
          <p:cNvPr id="13" name="正方形/長方形 12"/>
          <p:cNvSpPr/>
          <p:nvPr/>
        </p:nvSpPr>
        <p:spPr>
          <a:xfrm>
            <a:off x="4258002" y="4934442"/>
            <a:ext cx="118241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MB1260</a:t>
            </a:r>
          </a:p>
          <a:p>
            <a:pPr algn="ctr"/>
            <a:r>
              <a:rPr lang="en-US" altLang="ja-JP" dirty="0"/>
              <a:t>(</a:t>
            </a:r>
            <a:r>
              <a:rPr lang="ja-JP" altLang="en-US" dirty="0"/>
              <a:t>高度計</a:t>
            </a:r>
            <a:r>
              <a:rPr lang="en-US" altLang="ja-JP" dirty="0"/>
              <a:t>)</a:t>
            </a:r>
            <a:endParaRPr kumimoji="1" lang="ja-JP" altLang="en-US" dirty="0"/>
          </a:p>
        </p:txBody>
      </p:sp>
      <p:sp>
        <p:nvSpPr>
          <p:cNvPr id="14" name="矢印: 右 13"/>
          <p:cNvSpPr/>
          <p:nvPr/>
        </p:nvSpPr>
        <p:spPr>
          <a:xfrm>
            <a:off x="5440415" y="5251559"/>
            <a:ext cx="1518744"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PWM</a:t>
            </a:r>
            <a:endParaRPr kumimoji="1" lang="ja-JP" altLang="en-US" sz="1400" dirty="0"/>
          </a:p>
        </p:txBody>
      </p:sp>
      <p:sp>
        <p:nvSpPr>
          <p:cNvPr id="15" name="正方形/長方形 14"/>
          <p:cNvSpPr/>
          <p:nvPr/>
        </p:nvSpPr>
        <p:spPr>
          <a:xfrm>
            <a:off x="7034044" y="795668"/>
            <a:ext cx="961700" cy="47033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a:t>μC_BATT</a:t>
            </a:r>
            <a:endParaRPr kumimoji="1" lang="ja-JP" altLang="en-US" sz="1200" dirty="0"/>
          </a:p>
        </p:txBody>
      </p:sp>
      <p:sp>
        <p:nvSpPr>
          <p:cNvPr id="16" name="正方形/長方形 15"/>
          <p:cNvSpPr/>
          <p:nvPr/>
        </p:nvSpPr>
        <p:spPr>
          <a:xfrm>
            <a:off x="1221173" y="1222274"/>
            <a:ext cx="1471445" cy="4184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差圧センサ</a:t>
            </a:r>
            <a:endParaRPr kumimoji="1" lang="ja-JP" altLang="en-US" dirty="0"/>
          </a:p>
        </p:txBody>
      </p:sp>
      <p:sp>
        <p:nvSpPr>
          <p:cNvPr id="17" name="矢印: 右 16"/>
          <p:cNvSpPr/>
          <p:nvPr/>
        </p:nvSpPr>
        <p:spPr>
          <a:xfrm>
            <a:off x="2716266" y="1877529"/>
            <a:ext cx="1518744" cy="4677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差動アナログ</a:t>
            </a:r>
          </a:p>
        </p:txBody>
      </p:sp>
      <p:sp>
        <p:nvSpPr>
          <p:cNvPr id="18" name="正方形/長方形 17"/>
          <p:cNvSpPr/>
          <p:nvPr/>
        </p:nvSpPr>
        <p:spPr>
          <a:xfrm>
            <a:off x="1213289" y="1888040"/>
            <a:ext cx="1471445"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差圧センサ</a:t>
            </a:r>
            <a:endParaRPr kumimoji="1" lang="ja-JP" altLang="en-US" dirty="0"/>
          </a:p>
        </p:txBody>
      </p:sp>
      <p:sp>
        <p:nvSpPr>
          <p:cNvPr id="19" name="正方形/長方形 18"/>
          <p:cNvSpPr/>
          <p:nvPr/>
        </p:nvSpPr>
        <p:spPr>
          <a:xfrm>
            <a:off x="1213289" y="2474972"/>
            <a:ext cx="1471445" cy="4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差圧センサ</a:t>
            </a:r>
            <a:endParaRPr kumimoji="1" lang="ja-JP" altLang="en-US" dirty="0"/>
          </a:p>
        </p:txBody>
      </p:sp>
      <p:sp>
        <p:nvSpPr>
          <p:cNvPr id="20" name="矢印: 右 19"/>
          <p:cNvSpPr/>
          <p:nvPr/>
        </p:nvSpPr>
        <p:spPr>
          <a:xfrm>
            <a:off x="2700500" y="2589939"/>
            <a:ext cx="1518744" cy="4013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差動アナログ</a:t>
            </a:r>
          </a:p>
        </p:txBody>
      </p:sp>
      <p:sp>
        <p:nvSpPr>
          <p:cNvPr id="21" name="矢印: 右 20"/>
          <p:cNvSpPr/>
          <p:nvPr/>
        </p:nvSpPr>
        <p:spPr>
          <a:xfrm>
            <a:off x="2712326" y="1254462"/>
            <a:ext cx="1518744" cy="4677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差動アナログ</a:t>
            </a:r>
          </a:p>
        </p:txBody>
      </p:sp>
      <p:sp>
        <p:nvSpPr>
          <p:cNvPr id="22" name="正方形/長方形 21"/>
          <p:cNvSpPr/>
          <p:nvPr/>
        </p:nvSpPr>
        <p:spPr>
          <a:xfrm>
            <a:off x="4219244" y="762612"/>
            <a:ext cx="1103590" cy="47033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t>μC_BATT</a:t>
            </a:r>
            <a:endParaRPr lang="ja-JP" altLang="en-US" sz="1200" dirty="0"/>
          </a:p>
        </p:txBody>
      </p:sp>
      <p:sp>
        <p:nvSpPr>
          <p:cNvPr id="23" name="正方形/長方形 22"/>
          <p:cNvSpPr/>
          <p:nvPr/>
        </p:nvSpPr>
        <p:spPr>
          <a:xfrm>
            <a:off x="4365065" y="3279643"/>
            <a:ext cx="961700" cy="47033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μC_BATT</a:t>
            </a:r>
            <a:endParaRPr kumimoji="1" lang="ja-JP" altLang="en-US" sz="1200" dirty="0"/>
          </a:p>
        </p:txBody>
      </p:sp>
      <p:sp>
        <p:nvSpPr>
          <p:cNvPr id="24" name="正方形/長方形 23"/>
          <p:cNvSpPr/>
          <p:nvPr/>
        </p:nvSpPr>
        <p:spPr>
          <a:xfrm>
            <a:off x="848702" y="3808769"/>
            <a:ext cx="1855081" cy="746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MPU9250</a:t>
            </a:r>
          </a:p>
          <a:p>
            <a:pPr algn="ctr"/>
            <a:r>
              <a:rPr lang="en-US" altLang="ja-JP" dirty="0"/>
              <a:t>(</a:t>
            </a:r>
            <a:r>
              <a:rPr lang="ja-JP" altLang="en-US" dirty="0"/>
              <a:t>慣性計測装置</a:t>
            </a:r>
            <a:r>
              <a:rPr lang="en-US" altLang="ja-JP" dirty="0"/>
              <a:t>)</a:t>
            </a:r>
            <a:endParaRPr kumimoji="1" lang="ja-JP" altLang="en-US" dirty="0"/>
          </a:p>
        </p:txBody>
      </p:sp>
      <p:sp>
        <p:nvSpPr>
          <p:cNvPr id="25" name="矢印: 右 24"/>
          <p:cNvSpPr/>
          <p:nvPr/>
        </p:nvSpPr>
        <p:spPr>
          <a:xfrm>
            <a:off x="2703782" y="3903363"/>
            <a:ext cx="1502978"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I2C</a:t>
            </a:r>
            <a:endParaRPr kumimoji="1" lang="ja-JP" altLang="en-US" sz="1400" dirty="0"/>
          </a:p>
        </p:txBody>
      </p:sp>
      <p:sp>
        <p:nvSpPr>
          <p:cNvPr id="26" name="矢印: 左 25"/>
          <p:cNvSpPr/>
          <p:nvPr/>
        </p:nvSpPr>
        <p:spPr>
          <a:xfrm rot="10800000">
            <a:off x="8229599" y="1398911"/>
            <a:ext cx="1939157" cy="132504"/>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左 26"/>
          <p:cNvSpPr/>
          <p:nvPr/>
        </p:nvSpPr>
        <p:spPr>
          <a:xfrm rot="10800000" flipV="1">
            <a:off x="8229598" y="2863798"/>
            <a:ext cx="1939158" cy="160560"/>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矢印: 左 28"/>
          <p:cNvSpPr/>
          <p:nvPr/>
        </p:nvSpPr>
        <p:spPr>
          <a:xfrm>
            <a:off x="2703781" y="3793006"/>
            <a:ext cx="1471445" cy="120868"/>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矢印: 左 29"/>
          <p:cNvSpPr/>
          <p:nvPr/>
        </p:nvSpPr>
        <p:spPr>
          <a:xfrm>
            <a:off x="5448298" y="4975829"/>
            <a:ext cx="1471445" cy="120868"/>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左 30"/>
          <p:cNvSpPr/>
          <p:nvPr/>
        </p:nvSpPr>
        <p:spPr>
          <a:xfrm>
            <a:off x="2732034" y="1249373"/>
            <a:ext cx="1471445" cy="120868"/>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矢印: 左 31"/>
          <p:cNvSpPr/>
          <p:nvPr/>
        </p:nvSpPr>
        <p:spPr>
          <a:xfrm>
            <a:off x="2716267" y="1844683"/>
            <a:ext cx="1471445" cy="120868"/>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矢印: 左 32"/>
          <p:cNvSpPr/>
          <p:nvPr/>
        </p:nvSpPr>
        <p:spPr>
          <a:xfrm>
            <a:off x="2712327" y="2500596"/>
            <a:ext cx="1518744" cy="95244"/>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1" y="0"/>
            <a:ext cx="1797269" cy="567559"/>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ja-JP" altLang="en-US" sz="2800" dirty="0"/>
              <a:t>計測系</a:t>
            </a:r>
            <a:endParaRPr kumimoji="1" lang="ja-JP" altLang="en-US" sz="2800" dirty="0"/>
          </a:p>
        </p:txBody>
      </p:sp>
      <p:sp>
        <p:nvSpPr>
          <p:cNvPr id="35" name="矢印: 左右 34"/>
          <p:cNvSpPr/>
          <p:nvPr/>
        </p:nvSpPr>
        <p:spPr>
          <a:xfrm>
            <a:off x="8229598" y="3128811"/>
            <a:ext cx="1939160" cy="50433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t>SPI</a:t>
            </a:r>
            <a:endParaRPr lang="ja-JP" altLang="en-US" sz="1200" dirty="0"/>
          </a:p>
        </p:txBody>
      </p:sp>
      <p:sp>
        <p:nvSpPr>
          <p:cNvPr id="37" name="正方形/長方形 36"/>
          <p:cNvSpPr/>
          <p:nvPr/>
        </p:nvSpPr>
        <p:spPr>
          <a:xfrm>
            <a:off x="1797268" y="-5526"/>
            <a:ext cx="1033957" cy="567559"/>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ja-JP" altLang="en-US" sz="2800" b="1" dirty="0"/>
              <a:t>案①</a:t>
            </a:r>
            <a:endParaRPr kumimoji="1" lang="ja-JP" altLang="en-US" sz="2800" b="1" dirty="0"/>
          </a:p>
        </p:txBody>
      </p:sp>
    </p:spTree>
    <p:extLst>
      <p:ext uri="{BB962C8B-B14F-4D97-AF65-F5344CB8AC3E}">
        <p14:creationId xmlns:p14="http://schemas.microsoft.com/office/powerpoint/2010/main" val="1220600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3302877" y="1254462"/>
            <a:ext cx="2054764" cy="2013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ピトー管</a:t>
            </a:r>
            <a:endParaRPr kumimoji="1" lang="en-US" altLang="ja-JP" dirty="0"/>
          </a:p>
          <a:p>
            <a:pPr algn="ctr"/>
            <a:r>
              <a:rPr kumimoji="1" lang="ja-JP" altLang="en-US" dirty="0"/>
              <a:t>基板</a:t>
            </a:r>
          </a:p>
        </p:txBody>
      </p:sp>
      <p:sp>
        <p:nvSpPr>
          <p:cNvPr id="3" name="正方形/長方形 2"/>
          <p:cNvSpPr/>
          <p:nvPr/>
        </p:nvSpPr>
        <p:spPr>
          <a:xfrm>
            <a:off x="4243551" y="3724127"/>
            <a:ext cx="1182413" cy="16788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I2C</a:t>
            </a:r>
          </a:p>
          <a:p>
            <a:pPr algn="ctr"/>
            <a:r>
              <a:rPr kumimoji="1" lang="ja-JP" altLang="en-US" sz="1600" dirty="0"/>
              <a:t>ロジックレベル</a:t>
            </a:r>
            <a:endParaRPr kumimoji="1" lang="en-US" altLang="ja-JP" sz="1600" dirty="0"/>
          </a:p>
          <a:p>
            <a:pPr algn="ctr"/>
            <a:r>
              <a:rPr kumimoji="1" lang="ja-JP" altLang="en-US" sz="1600" dirty="0"/>
              <a:t>変換基板</a:t>
            </a:r>
          </a:p>
        </p:txBody>
      </p:sp>
      <p:sp>
        <p:nvSpPr>
          <p:cNvPr id="5" name="正方形/長方形 4"/>
          <p:cNvSpPr/>
          <p:nvPr/>
        </p:nvSpPr>
        <p:spPr>
          <a:xfrm>
            <a:off x="10826309" y="2709400"/>
            <a:ext cx="977461" cy="138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SDC</a:t>
            </a:r>
            <a:endParaRPr kumimoji="1" lang="ja-JP" altLang="en-US" dirty="0"/>
          </a:p>
        </p:txBody>
      </p:sp>
      <p:sp>
        <p:nvSpPr>
          <p:cNvPr id="6" name="正方形/長方形 5"/>
          <p:cNvSpPr/>
          <p:nvPr/>
        </p:nvSpPr>
        <p:spPr>
          <a:xfrm>
            <a:off x="6927625" y="1255330"/>
            <a:ext cx="1959520" cy="529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t>μ</a:t>
            </a:r>
            <a:r>
              <a:rPr kumimoji="1" lang="en-US" altLang="ja-JP" dirty="0" err="1"/>
              <a:t>C</a:t>
            </a:r>
            <a:endParaRPr kumimoji="1" lang="ja-JP" altLang="en-US" dirty="0"/>
          </a:p>
        </p:txBody>
      </p:sp>
      <p:sp>
        <p:nvSpPr>
          <p:cNvPr id="7" name="矢印: 右 6"/>
          <p:cNvSpPr/>
          <p:nvPr/>
        </p:nvSpPr>
        <p:spPr>
          <a:xfrm>
            <a:off x="5404939" y="1813153"/>
            <a:ext cx="1519404"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UART</a:t>
            </a:r>
            <a:endParaRPr kumimoji="1" lang="ja-JP" altLang="en-US" sz="1400" dirty="0"/>
          </a:p>
        </p:txBody>
      </p:sp>
      <p:sp>
        <p:nvSpPr>
          <p:cNvPr id="8" name="矢印: 右 7"/>
          <p:cNvSpPr/>
          <p:nvPr/>
        </p:nvSpPr>
        <p:spPr>
          <a:xfrm>
            <a:off x="5424652" y="4484860"/>
            <a:ext cx="1518744"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I2C(5V)</a:t>
            </a:r>
            <a:endParaRPr kumimoji="1" lang="ja-JP" altLang="en-US" sz="1400" dirty="0"/>
          </a:p>
        </p:txBody>
      </p:sp>
      <p:sp>
        <p:nvSpPr>
          <p:cNvPr id="11" name="正方形/長方形 10"/>
          <p:cNvSpPr/>
          <p:nvPr/>
        </p:nvSpPr>
        <p:spPr>
          <a:xfrm>
            <a:off x="10826309" y="1264972"/>
            <a:ext cx="977461" cy="1063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表示器</a:t>
            </a:r>
          </a:p>
        </p:txBody>
      </p:sp>
      <p:sp>
        <p:nvSpPr>
          <p:cNvPr id="12" name="矢印: 右 11"/>
          <p:cNvSpPr/>
          <p:nvPr/>
        </p:nvSpPr>
        <p:spPr>
          <a:xfrm>
            <a:off x="8887149" y="1550654"/>
            <a:ext cx="193916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デジタル</a:t>
            </a:r>
            <a:endParaRPr kumimoji="1" lang="ja-JP" altLang="en-US" sz="1400" dirty="0"/>
          </a:p>
        </p:txBody>
      </p:sp>
      <p:sp>
        <p:nvSpPr>
          <p:cNvPr id="13" name="正方形/長方形 12"/>
          <p:cNvSpPr/>
          <p:nvPr/>
        </p:nvSpPr>
        <p:spPr>
          <a:xfrm>
            <a:off x="4260630" y="5496170"/>
            <a:ext cx="1182413" cy="1057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MB1260</a:t>
            </a:r>
          </a:p>
          <a:p>
            <a:pPr algn="ctr"/>
            <a:r>
              <a:rPr lang="en-US" altLang="ja-JP" dirty="0"/>
              <a:t>(</a:t>
            </a:r>
            <a:r>
              <a:rPr lang="ja-JP" altLang="en-US" dirty="0"/>
              <a:t>高度計</a:t>
            </a:r>
            <a:r>
              <a:rPr lang="en-US" altLang="ja-JP" dirty="0"/>
              <a:t>)</a:t>
            </a:r>
            <a:endParaRPr kumimoji="1" lang="ja-JP" altLang="en-US" dirty="0"/>
          </a:p>
        </p:txBody>
      </p:sp>
      <p:sp>
        <p:nvSpPr>
          <p:cNvPr id="14" name="矢印: 右 13"/>
          <p:cNvSpPr/>
          <p:nvPr/>
        </p:nvSpPr>
        <p:spPr>
          <a:xfrm>
            <a:off x="5443043" y="5813287"/>
            <a:ext cx="1487867"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PWM</a:t>
            </a:r>
            <a:endParaRPr kumimoji="1" lang="ja-JP" altLang="en-US" sz="1400" dirty="0"/>
          </a:p>
        </p:txBody>
      </p:sp>
      <p:sp>
        <p:nvSpPr>
          <p:cNvPr id="15" name="正方形/長方形 14"/>
          <p:cNvSpPr/>
          <p:nvPr/>
        </p:nvSpPr>
        <p:spPr>
          <a:xfrm>
            <a:off x="7408798" y="140551"/>
            <a:ext cx="961700" cy="47033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μC_BATT</a:t>
            </a:r>
            <a:endParaRPr kumimoji="1" lang="ja-JP" altLang="en-US" sz="1200" dirty="0"/>
          </a:p>
        </p:txBody>
      </p:sp>
      <p:sp>
        <p:nvSpPr>
          <p:cNvPr id="16" name="正方形/長方形 15"/>
          <p:cNvSpPr/>
          <p:nvPr/>
        </p:nvSpPr>
        <p:spPr>
          <a:xfrm>
            <a:off x="317289" y="1260666"/>
            <a:ext cx="1471445" cy="1330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差圧センサ</a:t>
            </a:r>
            <a:endParaRPr kumimoji="1" lang="ja-JP" altLang="en-US" dirty="0"/>
          </a:p>
        </p:txBody>
      </p:sp>
      <p:sp>
        <p:nvSpPr>
          <p:cNvPr id="21" name="矢印: 右 20"/>
          <p:cNvSpPr/>
          <p:nvPr/>
        </p:nvSpPr>
        <p:spPr>
          <a:xfrm>
            <a:off x="1787927" y="1804544"/>
            <a:ext cx="1518744" cy="321888"/>
          </a:xfrm>
          <a:prstGeom prst="rightArrow">
            <a:avLst>
              <a:gd name="adj1" fmla="val 46197"/>
              <a:gd name="adj2" fmla="val 448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差動アナログ</a:t>
            </a:r>
          </a:p>
        </p:txBody>
      </p:sp>
      <p:sp>
        <p:nvSpPr>
          <p:cNvPr id="24" name="正方形/長方形 23"/>
          <p:cNvSpPr/>
          <p:nvPr/>
        </p:nvSpPr>
        <p:spPr>
          <a:xfrm>
            <a:off x="869727" y="4189995"/>
            <a:ext cx="1855081" cy="915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MPU9250</a:t>
            </a:r>
          </a:p>
          <a:p>
            <a:pPr algn="ctr"/>
            <a:r>
              <a:rPr lang="en-US" altLang="ja-JP" dirty="0"/>
              <a:t>(</a:t>
            </a:r>
            <a:r>
              <a:rPr lang="ja-JP" altLang="en-US" dirty="0"/>
              <a:t>慣性計測装置</a:t>
            </a:r>
            <a:r>
              <a:rPr lang="en-US" altLang="ja-JP" dirty="0"/>
              <a:t>)</a:t>
            </a:r>
            <a:endParaRPr kumimoji="1" lang="ja-JP" altLang="en-US" dirty="0"/>
          </a:p>
        </p:txBody>
      </p:sp>
      <p:sp>
        <p:nvSpPr>
          <p:cNvPr id="25" name="矢印: 右 24"/>
          <p:cNvSpPr/>
          <p:nvPr/>
        </p:nvSpPr>
        <p:spPr>
          <a:xfrm>
            <a:off x="2709039" y="4474201"/>
            <a:ext cx="1502978"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I2C(3.3V)</a:t>
            </a:r>
            <a:endParaRPr kumimoji="1" lang="ja-JP" altLang="en-US" sz="1400" dirty="0"/>
          </a:p>
        </p:txBody>
      </p:sp>
      <p:sp>
        <p:nvSpPr>
          <p:cNvPr id="26" name="矢印: 左 25"/>
          <p:cNvSpPr/>
          <p:nvPr/>
        </p:nvSpPr>
        <p:spPr>
          <a:xfrm rot="10800000">
            <a:off x="8887149" y="1399028"/>
            <a:ext cx="1939157" cy="132504"/>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左 26"/>
          <p:cNvSpPr/>
          <p:nvPr/>
        </p:nvSpPr>
        <p:spPr>
          <a:xfrm rot="10800000" flipV="1">
            <a:off x="8887148" y="2863915"/>
            <a:ext cx="1939158" cy="160560"/>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矢印: 左 29"/>
          <p:cNvSpPr/>
          <p:nvPr/>
        </p:nvSpPr>
        <p:spPr>
          <a:xfrm>
            <a:off x="5450926" y="5537557"/>
            <a:ext cx="1471445" cy="120868"/>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左 30"/>
          <p:cNvSpPr/>
          <p:nvPr/>
        </p:nvSpPr>
        <p:spPr>
          <a:xfrm>
            <a:off x="1795298" y="1324133"/>
            <a:ext cx="1476380" cy="130251"/>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1" y="0"/>
            <a:ext cx="1797269" cy="567559"/>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ja-JP" altLang="en-US" sz="2800" dirty="0"/>
              <a:t>計測系</a:t>
            </a:r>
            <a:endParaRPr kumimoji="1" lang="ja-JP" altLang="en-US" sz="2800" dirty="0"/>
          </a:p>
        </p:txBody>
      </p:sp>
      <p:sp>
        <p:nvSpPr>
          <p:cNvPr id="35" name="矢印: 左右 34"/>
          <p:cNvSpPr/>
          <p:nvPr/>
        </p:nvSpPr>
        <p:spPr>
          <a:xfrm>
            <a:off x="8887148" y="3128928"/>
            <a:ext cx="1939160" cy="71976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t>SPI</a:t>
            </a:r>
            <a:endParaRPr lang="ja-JP" altLang="en-US" sz="1200" dirty="0"/>
          </a:p>
        </p:txBody>
      </p:sp>
      <p:sp>
        <p:nvSpPr>
          <p:cNvPr id="37" name="正方形/長方形 36"/>
          <p:cNvSpPr/>
          <p:nvPr/>
        </p:nvSpPr>
        <p:spPr>
          <a:xfrm>
            <a:off x="1797268" y="-5526"/>
            <a:ext cx="1033957" cy="567559"/>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ja-JP" altLang="en-US" sz="2800" b="1" dirty="0"/>
              <a:t>案②</a:t>
            </a:r>
            <a:endParaRPr kumimoji="1" lang="ja-JP" altLang="en-US" sz="2800" b="1" dirty="0"/>
          </a:p>
        </p:txBody>
      </p:sp>
      <p:sp>
        <p:nvSpPr>
          <p:cNvPr id="38" name="正方形/長方形 37"/>
          <p:cNvSpPr/>
          <p:nvPr/>
        </p:nvSpPr>
        <p:spPr>
          <a:xfrm>
            <a:off x="2218999" y="4899304"/>
            <a:ext cx="513692" cy="21048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3.3V</a:t>
            </a:r>
            <a:endParaRPr kumimoji="1" lang="ja-JP" altLang="en-US" sz="1200" dirty="0"/>
          </a:p>
        </p:txBody>
      </p:sp>
      <p:sp>
        <p:nvSpPr>
          <p:cNvPr id="39" name="正方形/長方形 38"/>
          <p:cNvSpPr/>
          <p:nvPr/>
        </p:nvSpPr>
        <p:spPr>
          <a:xfrm>
            <a:off x="4569371" y="5195946"/>
            <a:ext cx="840827" cy="1935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3.3V/5V</a:t>
            </a:r>
            <a:endParaRPr kumimoji="1" lang="ja-JP" altLang="en-US" sz="1200" dirty="0"/>
          </a:p>
        </p:txBody>
      </p:sp>
      <p:sp>
        <p:nvSpPr>
          <p:cNvPr id="40" name="矢印: 左 39"/>
          <p:cNvSpPr/>
          <p:nvPr/>
        </p:nvSpPr>
        <p:spPr>
          <a:xfrm>
            <a:off x="5467351" y="4149269"/>
            <a:ext cx="1471445" cy="120868"/>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左 41"/>
          <p:cNvSpPr/>
          <p:nvPr/>
        </p:nvSpPr>
        <p:spPr>
          <a:xfrm>
            <a:off x="5445996" y="3860950"/>
            <a:ext cx="1471445" cy="120868"/>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矢印: 上向き折線 3"/>
          <p:cNvSpPr/>
          <p:nvPr/>
        </p:nvSpPr>
        <p:spPr>
          <a:xfrm rot="10800000">
            <a:off x="1177156" y="3440562"/>
            <a:ext cx="5750138" cy="725567"/>
          </a:xfrm>
          <a:prstGeom prst="bentUpArrow">
            <a:avLst>
              <a:gd name="adj1" fmla="val 7154"/>
              <a:gd name="adj2" fmla="val 30099"/>
              <a:gd name="adj3" fmla="val 32648"/>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6944041" y="3342117"/>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3.3V</a:t>
            </a:r>
            <a:endParaRPr kumimoji="1" lang="ja-JP" altLang="en-US" sz="1200" dirty="0"/>
          </a:p>
        </p:txBody>
      </p:sp>
      <p:sp>
        <p:nvSpPr>
          <p:cNvPr id="44" name="正方形/長方形 43"/>
          <p:cNvSpPr/>
          <p:nvPr/>
        </p:nvSpPr>
        <p:spPr>
          <a:xfrm>
            <a:off x="6950622" y="3803892"/>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3.3V</a:t>
            </a:r>
            <a:endParaRPr kumimoji="1" lang="ja-JP" altLang="en-US" sz="1200" dirty="0"/>
          </a:p>
        </p:txBody>
      </p:sp>
      <p:sp>
        <p:nvSpPr>
          <p:cNvPr id="45" name="正方形/長方形 44"/>
          <p:cNvSpPr/>
          <p:nvPr/>
        </p:nvSpPr>
        <p:spPr>
          <a:xfrm>
            <a:off x="6950622" y="4124825"/>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5V</a:t>
            </a:r>
            <a:endParaRPr kumimoji="1" lang="ja-JP" altLang="en-US" sz="1200" dirty="0"/>
          </a:p>
        </p:txBody>
      </p:sp>
      <p:sp>
        <p:nvSpPr>
          <p:cNvPr id="46" name="正方形/長方形 45"/>
          <p:cNvSpPr/>
          <p:nvPr/>
        </p:nvSpPr>
        <p:spPr>
          <a:xfrm>
            <a:off x="8373453" y="1360037"/>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5V</a:t>
            </a:r>
            <a:endParaRPr kumimoji="1" lang="ja-JP" altLang="en-US" sz="1200" dirty="0"/>
          </a:p>
        </p:txBody>
      </p:sp>
      <p:sp>
        <p:nvSpPr>
          <p:cNvPr id="47" name="正方形/長方形 46"/>
          <p:cNvSpPr/>
          <p:nvPr/>
        </p:nvSpPr>
        <p:spPr>
          <a:xfrm>
            <a:off x="8370498" y="2838951"/>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5V</a:t>
            </a:r>
            <a:endParaRPr kumimoji="1" lang="ja-JP" altLang="en-US" sz="1200" dirty="0"/>
          </a:p>
        </p:txBody>
      </p:sp>
      <p:sp>
        <p:nvSpPr>
          <p:cNvPr id="48" name="正方形/長方形 47"/>
          <p:cNvSpPr/>
          <p:nvPr/>
        </p:nvSpPr>
        <p:spPr>
          <a:xfrm>
            <a:off x="3299590" y="1279455"/>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5V</a:t>
            </a:r>
            <a:endParaRPr kumimoji="1" lang="ja-JP" altLang="en-US" sz="1200" dirty="0"/>
          </a:p>
        </p:txBody>
      </p:sp>
      <p:sp>
        <p:nvSpPr>
          <p:cNvPr id="51" name="正方形/長方形 50"/>
          <p:cNvSpPr/>
          <p:nvPr/>
        </p:nvSpPr>
        <p:spPr>
          <a:xfrm>
            <a:off x="6935178" y="5492748"/>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5V</a:t>
            </a:r>
            <a:endParaRPr kumimoji="1" lang="ja-JP" altLang="en-US" sz="1200" dirty="0"/>
          </a:p>
        </p:txBody>
      </p:sp>
      <p:sp>
        <p:nvSpPr>
          <p:cNvPr id="53" name="正方形/長方形 52"/>
          <p:cNvSpPr/>
          <p:nvPr/>
        </p:nvSpPr>
        <p:spPr>
          <a:xfrm>
            <a:off x="6930249" y="1902700"/>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RX</a:t>
            </a:r>
            <a:endParaRPr kumimoji="1" lang="ja-JP" altLang="en-US" sz="1200" dirty="0"/>
          </a:p>
        </p:txBody>
      </p:sp>
      <p:sp>
        <p:nvSpPr>
          <p:cNvPr id="54" name="正方形/長方形 53"/>
          <p:cNvSpPr/>
          <p:nvPr/>
        </p:nvSpPr>
        <p:spPr>
          <a:xfrm>
            <a:off x="6923016" y="2160254"/>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TX</a:t>
            </a:r>
            <a:endParaRPr kumimoji="1" lang="ja-JP" altLang="en-US" sz="1200" dirty="0"/>
          </a:p>
        </p:txBody>
      </p:sp>
      <p:sp>
        <p:nvSpPr>
          <p:cNvPr id="55" name="正方形/長方形 54"/>
          <p:cNvSpPr/>
          <p:nvPr/>
        </p:nvSpPr>
        <p:spPr>
          <a:xfrm>
            <a:off x="6930914" y="6012844"/>
            <a:ext cx="513692" cy="21048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D</a:t>
            </a:r>
            <a:endParaRPr kumimoji="1" lang="ja-JP" altLang="en-US" sz="1200" dirty="0"/>
          </a:p>
        </p:txBody>
      </p:sp>
      <p:sp>
        <p:nvSpPr>
          <p:cNvPr id="56" name="正方形/長方形 55"/>
          <p:cNvSpPr/>
          <p:nvPr/>
        </p:nvSpPr>
        <p:spPr>
          <a:xfrm>
            <a:off x="6939445" y="4536500"/>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SDA</a:t>
            </a:r>
            <a:endParaRPr kumimoji="1" lang="ja-JP" altLang="en-US" sz="1200" dirty="0"/>
          </a:p>
        </p:txBody>
      </p:sp>
      <p:sp>
        <p:nvSpPr>
          <p:cNvPr id="57" name="正方形/長方形 56"/>
          <p:cNvSpPr/>
          <p:nvPr/>
        </p:nvSpPr>
        <p:spPr>
          <a:xfrm>
            <a:off x="6939445" y="4751796"/>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t>SCL</a:t>
            </a:r>
            <a:endParaRPr kumimoji="1" lang="ja-JP" altLang="en-US" sz="1200" dirty="0"/>
          </a:p>
        </p:txBody>
      </p:sp>
      <p:sp>
        <p:nvSpPr>
          <p:cNvPr id="58" name="正方形/長方形 57"/>
          <p:cNvSpPr/>
          <p:nvPr/>
        </p:nvSpPr>
        <p:spPr>
          <a:xfrm>
            <a:off x="8286750" y="3163738"/>
            <a:ext cx="597440" cy="1738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MISO</a:t>
            </a:r>
            <a:endParaRPr kumimoji="1" lang="ja-JP" altLang="en-US" sz="1200" dirty="0"/>
          </a:p>
        </p:txBody>
      </p:sp>
      <p:sp>
        <p:nvSpPr>
          <p:cNvPr id="59" name="正方形/長方形 58"/>
          <p:cNvSpPr/>
          <p:nvPr/>
        </p:nvSpPr>
        <p:spPr>
          <a:xfrm>
            <a:off x="8286750" y="3390106"/>
            <a:ext cx="597440"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t>MOSI</a:t>
            </a:r>
            <a:endParaRPr kumimoji="1" lang="ja-JP" altLang="en-US" sz="1200" dirty="0"/>
          </a:p>
        </p:txBody>
      </p:sp>
      <p:sp>
        <p:nvSpPr>
          <p:cNvPr id="60" name="正方形/長方形 59"/>
          <p:cNvSpPr/>
          <p:nvPr/>
        </p:nvSpPr>
        <p:spPr>
          <a:xfrm>
            <a:off x="8286750" y="3658727"/>
            <a:ext cx="597440"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t>SCLK</a:t>
            </a:r>
            <a:endParaRPr kumimoji="1" lang="ja-JP" altLang="en-US" sz="1200" dirty="0"/>
          </a:p>
        </p:txBody>
      </p:sp>
      <p:sp>
        <p:nvSpPr>
          <p:cNvPr id="61" name="正方形/長方形 60"/>
          <p:cNvSpPr/>
          <p:nvPr/>
        </p:nvSpPr>
        <p:spPr>
          <a:xfrm>
            <a:off x="4832793" y="1860881"/>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RX</a:t>
            </a:r>
            <a:endParaRPr kumimoji="1" lang="ja-JP" altLang="en-US" sz="1200" dirty="0"/>
          </a:p>
        </p:txBody>
      </p:sp>
      <p:sp>
        <p:nvSpPr>
          <p:cNvPr id="62" name="正方形/長方形 61"/>
          <p:cNvSpPr/>
          <p:nvPr/>
        </p:nvSpPr>
        <p:spPr>
          <a:xfrm>
            <a:off x="4825560" y="2118435"/>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TX</a:t>
            </a:r>
            <a:endParaRPr kumimoji="1" lang="ja-JP" altLang="en-US" sz="1200" dirty="0"/>
          </a:p>
        </p:txBody>
      </p:sp>
      <p:sp>
        <p:nvSpPr>
          <p:cNvPr id="63" name="矢印: 左 62"/>
          <p:cNvSpPr/>
          <p:nvPr/>
        </p:nvSpPr>
        <p:spPr>
          <a:xfrm rot="16200000">
            <a:off x="7594082" y="847541"/>
            <a:ext cx="643573" cy="170268"/>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矢印: 上向き折線 63"/>
          <p:cNvSpPr/>
          <p:nvPr/>
        </p:nvSpPr>
        <p:spPr>
          <a:xfrm rot="10800000">
            <a:off x="4222526" y="309052"/>
            <a:ext cx="3186272" cy="939505"/>
          </a:xfrm>
          <a:prstGeom prst="bentUpArrow">
            <a:avLst>
              <a:gd name="adj1" fmla="val 7154"/>
              <a:gd name="adj2" fmla="val 14385"/>
              <a:gd name="adj3" fmla="val 19468"/>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p:cNvSpPr/>
          <p:nvPr/>
        </p:nvSpPr>
        <p:spPr>
          <a:xfrm>
            <a:off x="6965729" y="6082732"/>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D</a:t>
            </a:r>
            <a:endParaRPr kumimoji="1" lang="ja-JP" altLang="en-US" sz="1200" dirty="0"/>
          </a:p>
        </p:txBody>
      </p:sp>
      <p:sp>
        <p:nvSpPr>
          <p:cNvPr id="67" name="正方形/長方形 66"/>
          <p:cNvSpPr/>
          <p:nvPr/>
        </p:nvSpPr>
        <p:spPr>
          <a:xfrm>
            <a:off x="8378707" y="1724526"/>
            <a:ext cx="513692" cy="21048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D</a:t>
            </a:r>
            <a:endParaRPr kumimoji="1" lang="ja-JP" altLang="en-US" sz="1200" dirty="0"/>
          </a:p>
        </p:txBody>
      </p:sp>
      <p:sp>
        <p:nvSpPr>
          <p:cNvPr id="66" name="正方形/長方形 65"/>
          <p:cNvSpPr/>
          <p:nvPr/>
        </p:nvSpPr>
        <p:spPr>
          <a:xfrm>
            <a:off x="8286750" y="1797866"/>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D</a:t>
            </a:r>
            <a:endParaRPr kumimoji="1" lang="ja-JP" altLang="en-US" sz="1200" dirty="0"/>
          </a:p>
        </p:txBody>
      </p:sp>
      <p:cxnSp>
        <p:nvCxnSpPr>
          <p:cNvPr id="68" name="直線コネクタ 67"/>
          <p:cNvCxnSpPr/>
          <p:nvPr/>
        </p:nvCxnSpPr>
        <p:spPr>
          <a:xfrm flipH="1" flipV="1">
            <a:off x="8775311" y="2216637"/>
            <a:ext cx="2162832" cy="2898"/>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69" name="直線コネクタ 68"/>
          <p:cNvCxnSpPr/>
          <p:nvPr/>
        </p:nvCxnSpPr>
        <p:spPr>
          <a:xfrm flipH="1" flipV="1">
            <a:off x="8800442" y="3987958"/>
            <a:ext cx="2162832" cy="2898"/>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70" name="直線コネクタ 69"/>
          <p:cNvCxnSpPr/>
          <p:nvPr/>
        </p:nvCxnSpPr>
        <p:spPr>
          <a:xfrm flipH="1" flipV="1">
            <a:off x="4628495" y="559955"/>
            <a:ext cx="2924830" cy="2078"/>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72" name="直線コネクタ 71"/>
          <p:cNvCxnSpPr/>
          <p:nvPr/>
        </p:nvCxnSpPr>
        <p:spPr>
          <a:xfrm flipV="1">
            <a:off x="4628494" y="560994"/>
            <a:ext cx="1" cy="783976"/>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75" name="直線コネクタ 74"/>
          <p:cNvCxnSpPr/>
          <p:nvPr/>
        </p:nvCxnSpPr>
        <p:spPr>
          <a:xfrm flipV="1">
            <a:off x="7552339" y="570011"/>
            <a:ext cx="1" cy="783976"/>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76" name="直線コネクタ 75"/>
          <p:cNvCxnSpPr/>
          <p:nvPr/>
        </p:nvCxnSpPr>
        <p:spPr>
          <a:xfrm flipH="1" flipV="1">
            <a:off x="5378666" y="5094246"/>
            <a:ext cx="1674101" cy="10050"/>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78" name="直線コネクタ 77"/>
          <p:cNvCxnSpPr/>
          <p:nvPr/>
        </p:nvCxnSpPr>
        <p:spPr>
          <a:xfrm flipH="1" flipV="1">
            <a:off x="5357641" y="6462862"/>
            <a:ext cx="1674101" cy="10050"/>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79" name="直線コネクタ 78"/>
          <p:cNvCxnSpPr/>
          <p:nvPr/>
        </p:nvCxnSpPr>
        <p:spPr>
          <a:xfrm flipH="1">
            <a:off x="1797267" y="3626887"/>
            <a:ext cx="5242857" cy="4415"/>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82" name="直線コネクタ 81"/>
          <p:cNvCxnSpPr/>
          <p:nvPr/>
        </p:nvCxnSpPr>
        <p:spPr>
          <a:xfrm flipH="1" flipV="1">
            <a:off x="1796282" y="3639260"/>
            <a:ext cx="985" cy="675046"/>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84" name="直線コネクタ 83"/>
          <p:cNvCxnSpPr/>
          <p:nvPr/>
        </p:nvCxnSpPr>
        <p:spPr>
          <a:xfrm flipH="1">
            <a:off x="1734808" y="2470068"/>
            <a:ext cx="1658491" cy="4727"/>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sp>
        <p:nvSpPr>
          <p:cNvPr id="93" name="正方形/長方形 92"/>
          <p:cNvSpPr/>
          <p:nvPr/>
        </p:nvSpPr>
        <p:spPr>
          <a:xfrm>
            <a:off x="3314856" y="2048577"/>
            <a:ext cx="427692" cy="17709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t>-IN</a:t>
            </a:r>
            <a:endParaRPr kumimoji="1" lang="ja-JP" altLang="en-US" sz="1000" dirty="0"/>
          </a:p>
        </p:txBody>
      </p:sp>
      <p:sp>
        <p:nvSpPr>
          <p:cNvPr id="94" name="正方形/長方形 93"/>
          <p:cNvSpPr/>
          <p:nvPr/>
        </p:nvSpPr>
        <p:spPr>
          <a:xfrm>
            <a:off x="3306671" y="1828172"/>
            <a:ext cx="427692" cy="17709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t>+IN</a:t>
            </a:r>
            <a:endParaRPr kumimoji="1" lang="ja-JP" altLang="en-US" sz="1000" dirty="0"/>
          </a:p>
        </p:txBody>
      </p:sp>
      <p:sp>
        <p:nvSpPr>
          <p:cNvPr id="95" name="四角形: 角を丸くする 94"/>
          <p:cNvSpPr/>
          <p:nvPr/>
        </p:nvSpPr>
        <p:spPr>
          <a:xfrm>
            <a:off x="209550" y="1162050"/>
            <a:ext cx="3686175" cy="1547350"/>
          </a:xfrm>
          <a:prstGeom prst="roundRect">
            <a:avLst/>
          </a:prstGeom>
          <a:noFill/>
          <a:ln w="2857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96" name="テキスト ボックス 95"/>
          <p:cNvSpPr txBox="1"/>
          <p:nvPr/>
        </p:nvSpPr>
        <p:spPr>
          <a:xfrm>
            <a:off x="2406109" y="2702456"/>
            <a:ext cx="425116" cy="369332"/>
          </a:xfrm>
          <a:prstGeom prst="rect">
            <a:avLst/>
          </a:prstGeom>
          <a:solidFill>
            <a:schemeClr val="tx1"/>
          </a:solidFill>
        </p:spPr>
        <p:txBody>
          <a:bodyPr wrap="none" rtlCol="0">
            <a:spAutoFit/>
          </a:bodyPr>
          <a:lstStyle/>
          <a:p>
            <a:r>
              <a:rPr kumimoji="1" lang="en-US" altLang="ja-JP" dirty="0">
                <a:solidFill>
                  <a:schemeClr val="bg1"/>
                </a:solidFill>
              </a:rPr>
              <a:t>x3</a:t>
            </a:r>
            <a:endParaRPr kumimoji="1" lang="ja-JP" altLang="en-US" dirty="0">
              <a:solidFill>
                <a:schemeClr val="bg1"/>
              </a:solidFill>
            </a:endParaRPr>
          </a:p>
        </p:txBody>
      </p:sp>
    </p:spTree>
    <p:extLst>
      <p:ext uri="{BB962C8B-B14F-4D97-AF65-F5344CB8AC3E}">
        <p14:creationId xmlns:p14="http://schemas.microsoft.com/office/powerpoint/2010/main" val="685934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3302877" y="1254462"/>
            <a:ext cx="2054764" cy="2013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ピトー管</a:t>
            </a:r>
            <a:endParaRPr kumimoji="1" lang="en-US" altLang="ja-JP" dirty="0"/>
          </a:p>
          <a:p>
            <a:pPr algn="ctr"/>
            <a:r>
              <a:rPr kumimoji="1" lang="ja-JP" altLang="en-US" dirty="0"/>
              <a:t>基板</a:t>
            </a:r>
          </a:p>
        </p:txBody>
      </p:sp>
      <p:sp>
        <p:nvSpPr>
          <p:cNvPr id="3" name="正方形/長方形 2"/>
          <p:cNvSpPr/>
          <p:nvPr/>
        </p:nvSpPr>
        <p:spPr>
          <a:xfrm>
            <a:off x="4243551" y="3724127"/>
            <a:ext cx="1182413" cy="16788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I2C</a:t>
            </a:r>
          </a:p>
          <a:p>
            <a:pPr algn="ctr"/>
            <a:r>
              <a:rPr kumimoji="1" lang="ja-JP" altLang="en-US" sz="1600" dirty="0"/>
              <a:t>ロジックレベル</a:t>
            </a:r>
            <a:endParaRPr kumimoji="1" lang="en-US" altLang="ja-JP" sz="1600" dirty="0"/>
          </a:p>
          <a:p>
            <a:pPr algn="ctr"/>
            <a:r>
              <a:rPr kumimoji="1" lang="ja-JP" altLang="en-US" sz="1600" dirty="0"/>
              <a:t>変換基板</a:t>
            </a:r>
          </a:p>
        </p:txBody>
      </p:sp>
      <p:sp>
        <p:nvSpPr>
          <p:cNvPr id="5" name="正方形/長方形 4"/>
          <p:cNvSpPr/>
          <p:nvPr/>
        </p:nvSpPr>
        <p:spPr>
          <a:xfrm>
            <a:off x="10826309" y="2709400"/>
            <a:ext cx="977461" cy="138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SDC</a:t>
            </a:r>
            <a:endParaRPr kumimoji="1" lang="ja-JP" altLang="en-US" dirty="0"/>
          </a:p>
        </p:txBody>
      </p:sp>
      <p:sp>
        <p:nvSpPr>
          <p:cNvPr id="6" name="正方形/長方形 5"/>
          <p:cNvSpPr/>
          <p:nvPr/>
        </p:nvSpPr>
        <p:spPr>
          <a:xfrm>
            <a:off x="6927625" y="1255330"/>
            <a:ext cx="1959520" cy="529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t>μ</a:t>
            </a:r>
            <a:r>
              <a:rPr kumimoji="1" lang="en-US" altLang="ja-JP" dirty="0" err="1"/>
              <a:t>C</a:t>
            </a:r>
            <a:endParaRPr kumimoji="1" lang="en-US" altLang="ja-JP" dirty="0"/>
          </a:p>
        </p:txBody>
      </p:sp>
      <p:sp>
        <p:nvSpPr>
          <p:cNvPr id="7" name="矢印: 右 6"/>
          <p:cNvSpPr/>
          <p:nvPr/>
        </p:nvSpPr>
        <p:spPr>
          <a:xfrm>
            <a:off x="5404939" y="1813153"/>
            <a:ext cx="1519404"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UART</a:t>
            </a:r>
            <a:endParaRPr kumimoji="1" lang="ja-JP" altLang="en-US" sz="1400" dirty="0"/>
          </a:p>
        </p:txBody>
      </p:sp>
      <p:sp>
        <p:nvSpPr>
          <p:cNvPr id="8" name="矢印: 右 7"/>
          <p:cNvSpPr/>
          <p:nvPr/>
        </p:nvSpPr>
        <p:spPr>
          <a:xfrm>
            <a:off x="5424652" y="4484860"/>
            <a:ext cx="1518744"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I2C(5V)</a:t>
            </a:r>
            <a:endParaRPr kumimoji="1" lang="ja-JP" altLang="en-US" sz="1400" dirty="0"/>
          </a:p>
        </p:txBody>
      </p:sp>
      <p:sp>
        <p:nvSpPr>
          <p:cNvPr id="11" name="正方形/長方形 10"/>
          <p:cNvSpPr/>
          <p:nvPr/>
        </p:nvSpPr>
        <p:spPr>
          <a:xfrm>
            <a:off x="10826309" y="1264972"/>
            <a:ext cx="977461" cy="1063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表示器</a:t>
            </a:r>
          </a:p>
        </p:txBody>
      </p:sp>
      <p:sp>
        <p:nvSpPr>
          <p:cNvPr id="12" name="矢印: 右 11"/>
          <p:cNvSpPr/>
          <p:nvPr/>
        </p:nvSpPr>
        <p:spPr>
          <a:xfrm>
            <a:off x="8887149" y="1550654"/>
            <a:ext cx="193916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デジタル</a:t>
            </a:r>
            <a:endParaRPr kumimoji="1" lang="ja-JP" altLang="en-US" sz="1400" dirty="0"/>
          </a:p>
        </p:txBody>
      </p:sp>
      <p:sp>
        <p:nvSpPr>
          <p:cNvPr id="13" name="正方形/長方形 12"/>
          <p:cNvSpPr/>
          <p:nvPr/>
        </p:nvSpPr>
        <p:spPr>
          <a:xfrm>
            <a:off x="4260630" y="5496170"/>
            <a:ext cx="1182413" cy="1057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MB1260</a:t>
            </a:r>
          </a:p>
          <a:p>
            <a:pPr algn="ctr"/>
            <a:r>
              <a:rPr lang="en-US" altLang="ja-JP" dirty="0"/>
              <a:t>(</a:t>
            </a:r>
            <a:r>
              <a:rPr lang="ja-JP" altLang="en-US" dirty="0"/>
              <a:t>高度計</a:t>
            </a:r>
            <a:r>
              <a:rPr lang="en-US" altLang="ja-JP" dirty="0"/>
              <a:t>)</a:t>
            </a:r>
            <a:endParaRPr kumimoji="1" lang="ja-JP" altLang="en-US" dirty="0"/>
          </a:p>
        </p:txBody>
      </p:sp>
      <p:sp>
        <p:nvSpPr>
          <p:cNvPr id="14" name="矢印: 右 13"/>
          <p:cNvSpPr/>
          <p:nvPr/>
        </p:nvSpPr>
        <p:spPr>
          <a:xfrm>
            <a:off x="5443043" y="5813287"/>
            <a:ext cx="1487867"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PWM</a:t>
            </a:r>
            <a:endParaRPr kumimoji="1" lang="ja-JP" altLang="en-US" sz="1400" dirty="0"/>
          </a:p>
        </p:txBody>
      </p:sp>
      <p:sp>
        <p:nvSpPr>
          <p:cNvPr id="15" name="正方形/長方形 14"/>
          <p:cNvSpPr/>
          <p:nvPr/>
        </p:nvSpPr>
        <p:spPr>
          <a:xfrm>
            <a:off x="7408798" y="140551"/>
            <a:ext cx="1111186" cy="47033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a:t>μC_BATT</a:t>
            </a:r>
            <a:endParaRPr kumimoji="1" lang="en-US" altLang="ja-JP" sz="1200" dirty="0"/>
          </a:p>
          <a:p>
            <a:pPr algn="ctr"/>
            <a:r>
              <a:rPr kumimoji="1" lang="en-US" altLang="ja-JP" sz="1200" dirty="0"/>
              <a:t>(Li-Po 7.4V)</a:t>
            </a:r>
            <a:endParaRPr kumimoji="1" lang="ja-JP" altLang="en-US" sz="1200" dirty="0"/>
          </a:p>
        </p:txBody>
      </p:sp>
      <p:sp>
        <p:nvSpPr>
          <p:cNvPr id="16" name="正方形/長方形 15"/>
          <p:cNvSpPr/>
          <p:nvPr/>
        </p:nvSpPr>
        <p:spPr>
          <a:xfrm>
            <a:off x="317289" y="1260666"/>
            <a:ext cx="1471445" cy="1330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差圧センサ</a:t>
            </a:r>
            <a:endParaRPr kumimoji="1" lang="ja-JP" altLang="en-US" dirty="0"/>
          </a:p>
        </p:txBody>
      </p:sp>
      <p:sp>
        <p:nvSpPr>
          <p:cNvPr id="21" name="矢印: 右 20"/>
          <p:cNvSpPr/>
          <p:nvPr/>
        </p:nvSpPr>
        <p:spPr>
          <a:xfrm>
            <a:off x="1787927" y="1804544"/>
            <a:ext cx="1518744" cy="321888"/>
          </a:xfrm>
          <a:prstGeom prst="rightArrow">
            <a:avLst>
              <a:gd name="adj1" fmla="val 46197"/>
              <a:gd name="adj2" fmla="val 448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差動アナログ</a:t>
            </a:r>
          </a:p>
        </p:txBody>
      </p:sp>
      <p:sp>
        <p:nvSpPr>
          <p:cNvPr id="24" name="正方形/長方形 23"/>
          <p:cNvSpPr/>
          <p:nvPr/>
        </p:nvSpPr>
        <p:spPr>
          <a:xfrm>
            <a:off x="869727" y="4189995"/>
            <a:ext cx="1855081" cy="915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MPU9250</a:t>
            </a:r>
          </a:p>
          <a:p>
            <a:pPr algn="ctr"/>
            <a:r>
              <a:rPr lang="en-US" altLang="ja-JP" dirty="0"/>
              <a:t>(</a:t>
            </a:r>
            <a:r>
              <a:rPr lang="ja-JP" altLang="en-US" dirty="0"/>
              <a:t>慣性計測装置</a:t>
            </a:r>
            <a:r>
              <a:rPr lang="en-US" altLang="ja-JP" dirty="0"/>
              <a:t>)</a:t>
            </a:r>
            <a:endParaRPr kumimoji="1" lang="ja-JP" altLang="en-US" dirty="0"/>
          </a:p>
        </p:txBody>
      </p:sp>
      <p:sp>
        <p:nvSpPr>
          <p:cNvPr id="25" name="矢印: 右 24"/>
          <p:cNvSpPr/>
          <p:nvPr/>
        </p:nvSpPr>
        <p:spPr>
          <a:xfrm>
            <a:off x="2709039" y="4474201"/>
            <a:ext cx="1502978"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I2C(3.3V)</a:t>
            </a:r>
            <a:endParaRPr kumimoji="1" lang="ja-JP" altLang="en-US" sz="1400" dirty="0"/>
          </a:p>
        </p:txBody>
      </p:sp>
      <p:sp>
        <p:nvSpPr>
          <p:cNvPr id="26" name="矢印: 左 25"/>
          <p:cNvSpPr/>
          <p:nvPr/>
        </p:nvSpPr>
        <p:spPr>
          <a:xfrm rot="10800000">
            <a:off x="8887149" y="1399028"/>
            <a:ext cx="1939157" cy="132504"/>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左 26"/>
          <p:cNvSpPr/>
          <p:nvPr/>
        </p:nvSpPr>
        <p:spPr>
          <a:xfrm rot="10800000" flipV="1">
            <a:off x="8887148" y="2863915"/>
            <a:ext cx="1939158" cy="160560"/>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矢印: 左 29"/>
          <p:cNvSpPr/>
          <p:nvPr/>
        </p:nvSpPr>
        <p:spPr>
          <a:xfrm>
            <a:off x="5450926" y="5537557"/>
            <a:ext cx="1471445" cy="120868"/>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左 30"/>
          <p:cNvSpPr/>
          <p:nvPr/>
        </p:nvSpPr>
        <p:spPr>
          <a:xfrm>
            <a:off x="1795298" y="1324133"/>
            <a:ext cx="1476380" cy="130251"/>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1" y="0"/>
            <a:ext cx="1797269" cy="567559"/>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ja-JP" altLang="en-US" sz="2800" dirty="0"/>
              <a:t>計測系</a:t>
            </a:r>
            <a:endParaRPr kumimoji="1" lang="ja-JP" altLang="en-US" sz="2800" dirty="0"/>
          </a:p>
        </p:txBody>
      </p:sp>
      <p:sp>
        <p:nvSpPr>
          <p:cNvPr id="35" name="矢印: 左右 34"/>
          <p:cNvSpPr/>
          <p:nvPr/>
        </p:nvSpPr>
        <p:spPr>
          <a:xfrm>
            <a:off x="8887148" y="3128928"/>
            <a:ext cx="1939160" cy="71976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t>SPI</a:t>
            </a:r>
            <a:endParaRPr lang="ja-JP" altLang="en-US" sz="1200" dirty="0"/>
          </a:p>
        </p:txBody>
      </p:sp>
      <p:sp>
        <p:nvSpPr>
          <p:cNvPr id="37" name="正方形/長方形 36"/>
          <p:cNvSpPr/>
          <p:nvPr/>
        </p:nvSpPr>
        <p:spPr>
          <a:xfrm>
            <a:off x="1797268" y="-5526"/>
            <a:ext cx="1761478" cy="567559"/>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ja-JP" sz="2800" b="1" dirty="0"/>
              <a:t>170411</a:t>
            </a:r>
            <a:endParaRPr kumimoji="1" lang="ja-JP" altLang="en-US" sz="2800" b="1" dirty="0"/>
          </a:p>
        </p:txBody>
      </p:sp>
      <p:sp>
        <p:nvSpPr>
          <p:cNvPr id="38" name="正方形/長方形 37"/>
          <p:cNvSpPr/>
          <p:nvPr/>
        </p:nvSpPr>
        <p:spPr>
          <a:xfrm>
            <a:off x="2218999" y="4899304"/>
            <a:ext cx="513692" cy="21048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3.3V</a:t>
            </a:r>
            <a:endParaRPr kumimoji="1" lang="ja-JP" altLang="en-US" sz="1200" dirty="0"/>
          </a:p>
        </p:txBody>
      </p:sp>
      <p:sp>
        <p:nvSpPr>
          <p:cNvPr id="39" name="正方形/長方形 38"/>
          <p:cNvSpPr/>
          <p:nvPr/>
        </p:nvSpPr>
        <p:spPr>
          <a:xfrm>
            <a:off x="4569371" y="5195946"/>
            <a:ext cx="840827" cy="1935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3.3V/5V</a:t>
            </a:r>
            <a:endParaRPr kumimoji="1" lang="ja-JP" altLang="en-US" sz="1200" dirty="0"/>
          </a:p>
        </p:txBody>
      </p:sp>
      <p:sp>
        <p:nvSpPr>
          <p:cNvPr id="40" name="矢印: 左 39"/>
          <p:cNvSpPr/>
          <p:nvPr/>
        </p:nvSpPr>
        <p:spPr>
          <a:xfrm>
            <a:off x="5467351" y="4149269"/>
            <a:ext cx="1471445" cy="120868"/>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左 41"/>
          <p:cNvSpPr/>
          <p:nvPr/>
        </p:nvSpPr>
        <p:spPr>
          <a:xfrm>
            <a:off x="5445996" y="3860950"/>
            <a:ext cx="1471445" cy="120868"/>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矢印: 上向き折線 3"/>
          <p:cNvSpPr/>
          <p:nvPr/>
        </p:nvSpPr>
        <p:spPr>
          <a:xfrm rot="10800000">
            <a:off x="1177156" y="3440562"/>
            <a:ext cx="5750138" cy="725567"/>
          </a:xfrm>
          <a:prstGeom prst="bentUpArrow">
            <a:avLst>
              <a:gd name="adj1" fmla="val 7154"/>
              <a:gd name="adj2" fmla="val 30099"/>
              <a:gd name="adj3" fmla="val 32648"/>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6944041" y="3342117"/>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3.3V</a:t>
            </a:r>
            <a:endParaRPr kumimoji="1" lang="ja-JP" altLang="en-US" sz="1200" dirty="0"/>
          </a:p>
        </p:txBody>
      </p:sp>
      <p:sp>
        <p:nvSpPr>
          <p:cNvPr id="44" name="正方形/長方形 43"/>
          <p:cNvSpPr/>
          <p:nvPr/>
        </p:nvSpPr>
        <p:spPr>
          <a:xfrm>
            <a:off x="6950622" y="3803892"/>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3.3V</a:t>
            </a:r>
            <a:endParaRPr kumimoji="1" lang="ja-JP" altLang="en-US" sz="1200" dirty="0"/>
          </a:p>
        </p:txBody>
      </p:sp>
      <p:sp>
        <p:nvSpPr>
          <p:cNvPr id="45" name="正方形/長方形 44"/>
          <p:cNvSpPr/>
          <p:nvPr/>
        </p:nvSpPr>
        <p:spPr>
          <a:xfrm>
            <a:off x="6950622" y="4124825"/>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5V</a:t>
            </a:r>
            <a:endParaRPr kumimoji="1" lang="ja-JP" altLang="en-US" sz="1200" dirty="0"/>
          </a:p>
        </p:txBody>
      </p:sp>
      <p:sp>
        <p:nvSpPr>
          <p:cNvPr id="46" name="正方形/長方形 45"/>
          <p:cNvSpPr/>
          <p:nvPr/>
        </p:nvSpPr>
        <p:spPr>
          <a:xfrm>
            <a:off x="8373453" y="1360037"/>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5V</a:t>
            </a:r>
            <a:endParaRPr kumimoji="1" lang="ja-JP" altLang="en-US" sz="1200" dirty="0"/>
          </a:p>
        </p:txBody>
      </p:sp>
      <p:sp>
        <p:nvSpPr>
          <p:cNvPr id="47" name="正方形/長方形 46"/>
          <p:cNvSpPr/>
          <p:nvPr/>
        </p:nvSpPr>
        <p:spPr>
          <a:xfrm>
            <a:off x="8370498" y="2838951"/>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5V</a:t>
            </a:r>
            <a:endParaRPr kumimoji="1" lang="ja-JP" altLang="en-US" sz="1200" dirty="0"/>
          </a:p>
        </p:txBody>
      </p:sp>
      <p:sp>
        <p:nvSpPr>
          <p:cNvPr id="48" name="正方形/長方形 47"/>
          <p:cNvSpPr/>
          <p:nvPr/>
        </p:nvSpPr>
        <p:spPr>
          <a:xfrm>
            <a:off x="3299590" y="1279455"/>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5V</a:t>
            </a:r>
            <a:endParaRPr kumimoji="1" lang="ja-JP" altLang="en-US" sz="1200" dirty="0"/>
          </a:p>
        </p:txBody>
      </p:sp>
      <p:sp>
        <p:nvSpPr>
          <p:cNvPr id="51" name="正方形/長方形 50"/>
          <p:cNvSpPr/>
          <p:nvPr/>
        </p:nvSpPr>
        <p:spPr>
          <a:xfrm>
            <a:off x="6935178" y="5492748"/>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5V</a:t>
            </a:r>
            <a:endParaRPr kumimoji="1" lang="ja-JP" altLang="en-US" sz="1200" dirty="0"/>
          </a:p>
        </p:txBody>
      </p:sp>
      <p:sp>
        <p:nvSpPr>
          <p:cNvPr id="53" name="正方形/長方形 52"/>
          <p:cNvSpPr/>
          <p:nvPr/>
        </p:nvSpPr>
        <p:spPr>
          <a:xfrm>
            <a:off x="6930249" y="1902700"/>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RX</a:t>
            </a:r>
            <a:endParaRPr kumimoji="1" lang="ja-JP" altLang="en-US" sz="1200" dirty="0"/>
          </a:p>
        </p:txBody>
      </p:sp>
      <p:sp>
        <p:nvSpPr>
          <p:cNvPr id="54" name="正方形/長方形 53"/>
          <p:cNvSpPr/>
          <p:nvPr/>
        </p:nvSpPr>
        <p:spPr>
          <a:xfrm>
            <a:off x="6923016" y="2160254"/>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TX</a:t>
            </a:r>
            <a:endParaRPr kumimoji="1" lang="ja-JP" altLang="en-US" sz="1200" dirty="0"/>
          </a:p>
        </p:txBody>
      </p:sp>
      <p:sp>
        <p:nvSpPr>
          <p:cNvPr id="55" name="正方形/長方形 54"/>
          <p:cNvSpPr/>
          <p:nvPr/>
        </p:nvSpPr>
        <p:spPr>
          <a:xfrm>
            <a:off x="6930914" y="6012844"/>
            <a:ext cx="513692" cy="21048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D</a:t>
            </a:r>
            <a:endParaRPr kumimoji="1" lang="ja-JP" altLang="en-US" sz="1200" dirty="0"/>
          </a:p>
        </p:txBody>
      </p:sp>
      <p:sp>
        <p:nvSpPr>
          <p:cNvPr id="56" name="正方形/長方形 55"/>
          <p:cNvSpPr/>
          <p:nvPr/>
        </p:nvSpPr>
        <p:spPr>
          <a:xfrm>
            <a:off x="6939445" y="4536500"/>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SDA</a:t>
            </a:r>
            <a:endParaRPr kumimoji="1" lang="ja-JP" altLang="en-US" sz="1200" dirty="0"/>
          </a:p>
        </p:txBody>
      </p:sp>
      <p:sp>
        <p:nvSpPr>
          <p:cNvPr id="57" name="正方形/長方形 56"/>
          <p:cNvSpPr/>
          <p:nvPr/>
        </p:nvSpPr>
        <p:spPr>
          <a:xfrm>
            <a:off x="6939445" y="4751796"/>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t>SCL</a:t>
            </a:r>
            <a:endParaRPr kumimoji="1" lang="ja-JP" altLang="en-US" sz="1200" dirty="0"/>
          </a:p>
        </p:txBody>
      </p:sp>
      <p:sp>
        <p:nvSpPr>
          <p:cNvPr id="58" name="正方形/長方形 57"/>
          <p:cNvSpPr/>
          <p:nvPr/>
        </p:nvSpPr>
        <p:spPr>
          <a:xfrm>
            <a:off x="8286750" y="3163738"/>
            <a:ext cx="597440" cy="1738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MISO</a:t>
            </a:r>
            <a:endParaRPr kumimoji="1" lang="ja-JP" altLang="en-US" sz="1200" dirty="0"/>
          </a:p>
        </p:txBody>
      </p:sp>
      <p:sp>
        <p:nvSpPr>
          <p:cNvPr id="59" name="正方形/長方形 58"/>
          <p:cNvSpPr/>
          <p:nvPr/>
        </p:nvSpPr>
        <p:spPr>
          <a:xfrm>
            <a:off x="8286750" y="3390106"/>
            <a:ext cx="597440"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t>MOSI</a:t>
            </a:r>
            <a:endParaRPr kumimoji="1" lang="ja-JP" altLang="en-US" sz="1200" dirty="0"/>
          </a:p>
        </p:txBody>
      </p:sp>
      <p:sp>
        <p:nvSpPr>
          <p:cNvPr id="60" name="正方形/長方形 59"/>
          <p:cNvSpPr/>
          <p:nvPr/>
        </p:nvSpPr>
        <p:spPr>
          <a:xfrm>
            <a:off x="8286750" y="3658727"/>
            <a:ext cx="597440"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t>SCLK</a:t>
            </a:r>
            <a:endParaRPr kumimoji="1" lang="ja-JP" altLang="en-US" sz="1200" dirty="0"/>
          </a:p>
        </p:txBody>
      </p:sp>
      <p:sp>
        <p:nvSpPr>
          <p:cNvPr id="61" name="正方形/長方形 60"/>
          <p:cNvSpPr/>
          <p:nvPr/>
        </p:nvSpPr>
        <p:spPr>
          <a:xfrm>
            <a:off x="4832793" y="1860881"/>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RX</a:t>
            </a:r>
            <a:endParaRPr kumimoji="1" lang="ja-JP" altLang="en-US" sz="1200" dirty="0"/>
          </a:p>
        </p:txBody>
      </p:sp>
      <p:sp>
        <p:nvSpPr>
          <p:cNvPr id="62" name="正方形/長方形 61"/>
          <p:cNvSpPr/>
          <p:nvPr/>
        </p:nvSpPr>
        <p:spPr>
          <a:xfrm>
            <a:off x="4825560" y="2118435"/>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TX</a:t>
            </a:r>
            <a:endParaRPr kumimoji="1" lang="ja-JP" altLang="en-US" sz="1200" dirty="0"/>
          </a:p>
        </p:txBody>
      </p:sp>
      <p:sp>
        <p:nvSpPr>
          <p:cNvPr id="63" name="矢印: 左 62"/>
          <p:cNvSpPr/>
          <p:nvPr/>
        </p:nvSpPr>
        <p:spPr>
          <a:xfrm rot="16200000">
            <a:off x="7594082" y="847541"/>
            <a:ext cx="643573" cy="170268"/>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矢印: 上向き折線 63"/>
          <p:cNvSpPr/>
          <p:nvPr/>
        </p:nvSpPr>
        <p:spPr>
          <a:xfrm rot="10800000">
            <a:off x="4222526" y="309052"/>
            <a:ext cx="3186272" cy="939505"/>
          </a:xfrm>
          <a:prstGeom prst="bentUpArrow">
            <a:avLst>
              <a:gd name="adj1" fmla="val 7154"/>
              <a:gd name="adj2" fmla="val 14385"/>
              <a:gd name="adj3" fmla="val 19468"/>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p:cNvSpPr/>
          <p:nvPr/>
        </p:nvSpPr>
        <p:spPr>
          <a:xfrm>
            <a:off x="6965729" y="6082732"/>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D</a:t>
            </a:r>
            <a:endParaRPr kumimoji="1" lang="ja-JP" altLang="en-US" sz="1200" dirty="0"/>
          </a:p>
        </p:txBody>
      </p:sp>
      <p:sp>
        <p:nvSpPr>
          <p:cNvPr id="67" name="正方形/長方形 66"/>
          <p:cNvSpPr/>
          <p:nvPr/>
        </p:nvSpPr>
        <p:spPr>
          <a:xfrm>
            <a:off x="8378707" y="1724526"/>
            <a:ext cx="513692" cy="21048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D</a:t>
            </a:r>
            <a:endParaRPr kumimoji="1" lang="ja-JP" altLang="en-US" sz="1200" dirty="0"/>
          </a:p>
        </p:txBody>
      </p:sp>
      <p:sp>
        <p:nvSpPr>
          <p:cNvPr id="66" name="正方形/長方形 65"/>
          <p:cNvSpPr/>
          <p:nvPr/>
        </p:nvSpPr>
        <p:spPr>
          <a:xfrm>
            <a:off x="8286750" y="1797866"/>
            <a:ext cx="513692" cy="2104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D</a:t>
            </a:r>
            <a:endParaRPr kumimoji="1" lang="ja-JP" altLang="en-US" sz="1200" dirty="0"/>
          </a:p>
        </p:txBody>
      </p:sp>
      <p:cxnSp>
        <p:nvCxnSpPr>
          <p:cNvPr id="68" name="直線コネクタ 67"/>
          <p:cNvCxnSpPr/>
          <p:nvPr/>
        </p:nvCxnSpPr>
        <p:spPr>
          <a:xfrm flipH="1" flipV="1">
            <a:off x="8775311" y="2216637"/>
            <a:ext cx="2162832" cy="2898"/>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69" name="直線コネクタ 68"/>
          <p:cNvCxnSpPr/>
          <p:nvPr/>
        </p:nvCxnSpPr>
        <p:spPr>
          <a:xfrm flipH="1" flipV="1">
            <a:off x="8800442" y="3987958"/>
            <a:ext cx="2162832" cy="2898"/>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70" name="直線コネクタ 69"/>
          <p:cNvCxnSpPr/>
          <p:nvPr/>
        </p:nvCxnSpPr>
        <p:spPr>
          <a:xfrm flipH="1" flipV="1">
            <a:off x="4628495" y="559955"/>
            <a:ext cx="2924830" cy="2078"/>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72" name="直線コネクタ 71"/>
          <p:cNvCxnSpPr/>
          <p:nvPr/>
        </p:nvCxnSpPr>
        <p:spPr>
          <a:xfrm flipV="1">
            <a:off x="4628494" y="560994"/>
            <a:ext cx="1" cy="783976"/>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75" name="直線コネクタ 74"/>
          <p:cNvCxnSpPr/>
          <p:nvPr/>
        </p:nvCxnSpPr>
        <p:spPr>
          <a:xfrm flipV="1">
            <a:off x="7552339" y="570011"/>
            <a:ext cx="1" cy="783976"/>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76" name="直線コネクタ 75"/>
          <p:cNvCxnSpPr/>
          <p:nvPr/>
        </p:nvCxnSpPr>
        <p:spPr>
          <a:xfrm flipH="1" flipV="1">
            <a:off x="5378666" y="5094246"/>
            <a:ext cx="1674101" cy="10050"/>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78" name="直線コネクタ 77"/>
          <p:cNvCxnSpPr/>
          <p:nvPr/>
        </p:nvCxnSpPr>
        <p:spPr>
          <a:xfrm flipH="1" flipV="1">
            <a:off x="5357641" y="6462862"/>
            <a:ext cx="1674101" cy="10050"/>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79" name="直線コネクタ 78"/>
          <p:cNvCxnSpPr/>
          <p:nvPr/>
        </p:nvCxnSpPr>
        <p:spPr>
          <a:xfrm flipH="1">
            <a:off x="1797267" y="3626887"/>
            <a:ext cx="5242857" cy="4415"/>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82" name="直線コネクタ 81"/>
          <p:cNvCxnSpPr/>
          <p:nvPr/>
        </p:nvCxnSpPr>
        <p:spPr>
          <a:xfrm flipH="1" flipV="1">
            <a:off x="1796282" y="3639260"/>
            <a:ext cx="985" cy="675046"/>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84" name="直線コネクタ 83"/>
          <p:cNvCxnSpPr/>
          <p:nvPr/>
        </p:nvCxnSpPr>
        <p:spPr>
          <a:xfrm flipH="1">
            <a:off x="1734808" y="2470068"/>
            <a:ext cx="1658491" cy="4727"/>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sp>
        <p:nvSpPr>
          <p:cNvPr id="93" name="正方形/長方形 92"/>
          <p:cNvSpPr/>
          <p:nvPr/>
        </p:nvSpPr>
        <p:spPr>
          <a:xfrm>
            <a:off x="3314856" y="2048577"/>
            <a:ext cx="427692" cy="17709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t>-IN</a:t>
            </a:r>
            <a:endParaRPr kumimoji="1" lang="ja-JP" altLang="en-US" sz="1000" dirty="0"/>
          </a:p>
        </p:txBody>
      </p:sp>
      <p:sp>
        <p:nvSpPr>
          <p:cNvPr id="94" name="正方形/長方形 93"/>
          <p:cNvSpPr/>
          <p:nvPr/>
        </p:nvSpPr>
        <p:spPr>
          <a:xfrm>
            <a:off x="3306671" y="1828172"/>
            <a:ext cx="427692" cy="17709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t>+IN</a:t>
            </a:r>
            <a:endParaRPr kumimoji="1" lang="ja-JP" altLang="en-US" sz="1000" dirty="0"/>
          </a:p>
        </p:txBody>
      </p:sp>
      <p:sp>
        <p:nvSpPr>
          <p:cNvPr id="95" name="四角形: 角を丸くする 94"/>
          <p:cNvSpPr/>
          <p:nvPr/>
        </p:nvSpPr>
        <p:spPr>
          <a:xfrm>
            <a:off x="209550" y="1162050"/>
            <a:ext cx="3686175" cy="1547350"/>
          </a:xfrm>
          <a:prstGeom prst="roundRect">
            <a:avLst/>
          </a:prstGeom>
          <a:noFill/>
          <a:ln w="2857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96" name="テキスト ボックス 95"/>
          <p:cNvSpPr txBox="1"/>
          <p:nvPr/>
        </p:nvSpPr>
        <p:spPr>
          <a:xfrm>
            <a:off x="2406109" y="2702456"/>
            <a:ext cx="425116" cy="369332"/>
          </a:xfrm>
          <a:prstGeom prst="rect">
            <a:avLst/>
          </a:prstGeom>
          <a:solidFill>
            <a:schemeClr val="tx1"/>
          </a:solidFill>
        </p:spPr>
        <p:txBody>
          <a:bodyPr wrap="none" rtlCol="0">
            <a:spAutoFit/>
          </a:bodyPr>
          <a:lstStyle/>
          <a:p>
            <a:r>
              <a:rPr kumimoji="1" lang="en-US" altLang="ja-JP" dirty="0">
                <a:solidFill>
                  <a:schemeClr val="bg1"/>
                </a:solidFill>
              </a:rPr>
              <a:t>x3</a:t>
            </a:r>
            <a:endParaRPr kumimoji="1" lang="ja-JP" altLang="en-US" dirty="0">
              <a:solidFill>
                <a:schemeClr val="bg1"/>
              </a:solidFill>
            </a:endParaRPr>
          </a:p>
        </p:txBody>
      </p:sp>
      <p:sp>
        <p:nvSpPr>
          <p:cNvPr id="71" name="四角形: 角を丸くする 70"/>
          <p:cNvSpPr/>
          <p:nvPr/>
        </p:nvSpPr>
        <p:spPr>
          <a:xfrm>
            <a:off x="608117" y="3291600"/>
            <a:ext cx="7009824" cy="2161173"/>
          </a:xfrm>
          <a:prstGeom prst="roundRect">
            <a:avLst/>
          </a:prstGeom>
          <a:noFill/>
          <a:ln w="2857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73" name="テキスト ボックス 72"/>
          <p:cNvSpPr txBox="1"/>
          <p:nvPr/>
        </p:nvSpPr>
        <p:spPr>
          <a:xfrm>
            <a:off x="1053011" y="5448364"/>
            <a:ext cx="2592232" cy="369332"/>
          </a:xfrm>
          <a:prstGeom prst="rect">
            <a:avLst/>
          </a:prstGeom>
          <a:solidFill>
            <a:schemeClr val="tx1"/>
          </a:solidFill>
        </p:spPr>
        <p:txBody>
          <a:bodyPr wrap="square" rtlCol="0">
            <a:spAutoFit/>
          </a:bodyPr>
          <a:lstStyle/>
          <a:p>
            <a:r>
              <a:rPr kumimoji="1" lang="en-US" altLang="ja-JP" dirty="0">
                <a:solidFill>
                  <a:schemeClr val="bg1"/>
                </a:solidFill>
              </a:rPr>
              <a:t>P</a:t>
            </a:r>
            <a:r>
              <a:rPr kumimoji="1" lang="ja-JP" altLang="en-US" dirty="0">
                <a:solidFill>
                  <a:schemeClr val="bg1"/>
                </a:solidFill>
              </a:rPr>
              <a:t>の要望により廃止</a:t>
            </a:r>
            <a:r>
              <a:rPr kumimoji="1" lang="en-US" altLang="ja-JP" sz="1000" dirty="0">
                <a:solidFill>
                  <a:schemeClr val="bg1"/>
                </a:solidFill>
              </a:rPr>
              <a:t>170410</a:t>
            </a:r>
            <a:endParaRPr kumimoji="1" lang="ja-JP" altLang="en-US" sz="1000" dirty="0">
              <a:solidFill>
                <a:schemeClr val="bg1"/>
              </a:solidFill>
            </a:endParaRPr>
          </a:p>
        </p:txBody>
      </p:sp>
    </p:spTree>
    <p:extLst>
      <p:ext uri="{BB962C8B-B14F-4D97-AF65-F5344CB8AC3E}">
        <p14:creationId xmlns:p14="http://schemas.microsoft.com/office/powerpoint/2010/main" val="1762455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計測系主</a:t>
            </a:r>
            <a:r>
              <a:rPr kumimoji="1" lang="en-US" altLang="ja-JP" dirty="0" err="1"/>
              <a:t>μC</a:t>
            </a:r>
            <a:r>
              <a:rPr kumimoji="1" lang="ja-JP" altLang="en-US" dirty="0"/>
              <a:t>への</a:t>
            </a:r>
            <a:r>
              <a:rPr kumimoji="1" lang="en-US" altLang="ja-JP" dirty="0" err="1"/>
              <a:t>Genuino</a:t>
            </a:r>
            <a:r>
              <a:rPr kumimoji="1" lang="en-US" altLang="ja-JP" dirty="0"/>
              <a:t> 101</a:t>
            </a:r>
            <a:r>
              <a:rPr kumimoji="1" lang="ja-JP" altLang="en-US" dirty="0"/>
              <a:t>の採用検討</a:t>
            </a:r>
          </a:p>
        </p:txBody>
      </p:sp>
      <p:sp>
        <p:nvSpPr>
          <p:cNvPr id="3" name="コンテンツ プレースホルダー 2"/>
          <p:cNvSpPr>
            <a:spLocks noGrp="1"/>
          </p:cNvSpPr>
          <p:nvPr>
            <p:ph idx="1"/>
          </p:nvPr>
        </p:nvSpPr>
        <p:spPr/>
        <p:txBody>
          <a:bodyPr>
            <a:normAutofit fontScale="55000" lnSpcReduction="20000"/>
          </a:bodyPr>
          <a:lstStyle/>
          <a:p>
            <a:r>
              <a:rPr lang="ja-JP" altLang="en-US" dirty="0"/>
              <a:t>電装系の小型軽量化が期待できる</a:t>
            </a:r>
            <a:endParaRPr lang="en-US" altLang="ja-JP" dirty="0"/>
          </a:p>
          <a:p>
            <a:r>
              <a:rPr lang="ja-JP" altLang="en-US" dirty="0"/>
              <a:t>高動作周波数と大容量メモリによって、各基板を集約したうえで安定した動作が可能</a:t>
            </a:r>
            <a:endParaRPr lang="en-US" altLang="ja-JP" dirty="0"/>
          </a:p>
          <a:p>
            <a:r>
              <a:rPr lang="en-US" altLang="ja-JP" dirty="0"/>
              <a:t>4980</a:t>
            </a:r>
            <a:r>
              <a:rPr lang="ja-JP" altLang="en-US" dirty="0"/>
              <a:t>円</a:t>
            </a:r>
            <a:endParaRPr lang="en-US" altLang="ja-JP" dirty="0"/>
          </a:p>
          <a:p>
            <a:r>
              <a:rPr lang="ja-JP" altLang="en-US" dirty="0"/>
              <a:t>スペック</a:t>
            </a:r>
          </a:p>
          <a:p>
            <a:pPr lvl="1"/>
            <a:r>
              <a:rPr lang="en-US" altLang="ja-JP" dirty="0"/>
              <a:t>CPU: Intel Curie</a:t>
            </a:r>
          </a:p>
          <a:p>
            <a:pPr lvl="1"/>
            <a:r>
              <a:rPr lang="ja-JP" altLang="en-US" dirty="0"/>
              <a:t>動作電圧</a:t>
            </a:r>
            <a:r>
              <a:rPr lang="en-US" altLang="ja-JP" dirty="0"/>
              <a:t>: 3.3 V </a:t>
            </a:r>
            <a:r>
              <a:rPr lang="ja-JP" altLang="en-US" dirty="0"/>
              <a:t>（</a:t>
            </a:r>
            <a:r>
              <a:rPr lang="en-US" altLang="ja-JP" dirty="0"/>
              <a:t>5 V</a:t>
            </a:r>
            <a:r>
              <a:rPr lang="ja-JP" altLang="en-US" dirty="0"/>
              <a:t>トレラント）</a:t>
            </a:r>
          </a:p>
          <a:p>
            <a:pPr lvl="1"/>
            <a:r>
              <a:rPr lang="ja-JP" altLang="en-US" dirty="0"/>
              <a:t>推奨入力電圧</a:t>
            </a:r>
            <a:r>
              <a:rPr lang="en-US" altLang="ja-JP" dirty="0"/>
              <a:t>: 7-12 V</a:t>
            </a:r>
          </a:p>
          <a:p>
            <a:pPr lvl="1"/>
            <a:r>
              <a:rPr lang="ja-JP" altLang="en-US" dirty="0"/>
              <a:t>最大入力電圧</a:t>
            </a:r>
            <a:r>
              <a:rPr lang="en-US" altLang="ja-JP" dirty="0"/>
              <a:t>: 7-20 V</a:t>
            </a:r>
          </a:p>
          <a:p>
            <a:pPr lvl="1"/>
            <a:r>
              <a:rPr lang="ja-JP" altLang="en-US" dirty="0"/>
              <a:t>デジタル入出力端子</a:t>
            </a:r>
            <a:r>
              <a:rPr lang="en-US" altLang="ja-JP" dirty="0"/>
              <a:t>: 14 </a:t>
            </a:r>
            <a:r>
              <a:rPr lang="ja-JP" altLang="en-US" dirty="0"/>
              <a:t>本 （内 </a:t>
            </a:r>
            <a:r>
              <a:rPr lang="en-US" altLang="ja-JP" dirty="0"/>
              <a:t>4 </a:t>
            </a:r>
            <a:r>
              <a:rPr lang="ja-JP" altLang="en-US" dirty="0"/>
              <a:t>本が</a:t>
            </a:r>
            <a:r>
              <a:rPr lang="en-US" altLang="ja-JP" dirty="0"/>
              <a:t>PWM</a:t>
            </a:r>
            <a:r>
              <a:rPr lang="ja-JP" altLang="en-US" dirty="0"/>
              <a:t>出力可能）</a:t>
            </a:r>
          </a:p>
          <a:p>
            <a:pPr lvl="1"/>
            <a:r>
              <a:rPr lang="ja-JP" altLang="en-US" dirty="0"/>
              <a:t>アナログ入出力端子</a:t>
            </a:r>
            <a:r>
              <a:rPr lang="en-US" altLang="ja-JP" dirty="0"/>
              <a:t>: 6 </a:t>
            </a:r>
            <a:r>
              <a:rPr lang="ja-JP" altLang="en-US" dirty="0"/>
              <a:t>本</a:t>
            </a:r>
          </a:p>
          <a:p>
            <a:pPr lvl="1"/>
            <a:r>
              <a:rPr lang="en-US" altLang="ja-JP" dirty="0"/>
              <a:t>I/O</a:t>
            </a:r>
            <a:r>
              <a:rPr lang="ja-JP" altLang="en-US" dirty="0"/>
              <a:t>ピン最大出力電流</a:t>
            </a:r>
            <a:r>
              <a:rPr lang="en-US" altLang="ja-JP" dirty="0"/>
              <a:t>: 4 mA</a:t>
            </a:r>
          </a:p>
          <a:p>
            <a:pPr lvl="1"/>
            <a:r>
              <a:rPr lang="ja-JP" altLang="en-US" dirty="0"/>
              <a:t>フラッシュメモリ</a:t>
            </a:r>
            <a:r>
              <a:rPr lang="en-US" altLang="ja-JP" dirty="0"/>
              <a:t>: 196 KB</a:t>
            </a:r>
          </a:p>
          <a:p>
            <a:pPr lvl="1"/>
            <a:r>
              <a:rPr lang="en-US" altLang="ja-JP" dirty="0"/>
              <a:t>SRAM: 24 KB</a:t>
            </a:r>
          </a:p>
          <a:p>
            <a:pPr lvl="1"/>
            <a:r>
              <a:rPr lang="ja-JP" altLang="en-US" dirty="0"/>
              <a:t>動作周波数</a:t>
            </a:r>
            <a:r>
              <a:rPr lang="en-US" altLang="ja-JP" dirty="0"/>
              <a:t>: 32 MHz</a:t>
            </a:r>
          </a:p>
          <a:p>
            <a:pPr lvl="1"/>
            <a:r>
              <a:rPr lang="ja-JP" altLang="en-US" dirty="0"/>
              <a:t>特徴</a:t>
            </a:r>
            <a:r>
              <a:rPr lang="en-US" altLang="ja-JP" dirty="0"/>
              <a:t>:</a:t>
            </a:r>
          </a:p>
          <a:p>
            <a:pPr lvl="1"/>
            <a:r>
              <a:rPr lang="en-US" altLang="ja-JP" dirty="0"/>
              <a:t>BLE</a:t>
            </a:r>
            <a:r>
              <a:rPr lang="ja-JP" altLang="en-US" dirty="0"/>
              <a:t>（</a:t>
            </a:r>
            <a:r>
              <a:rPr lang="en-US" altLang="ja-JP" dirty="0"/>
              <a:t>Bluetooth Low Energy</a:t>
            </a:r>
            <a:r>
              <a:rPr lang="ja-JP" altLang="en-US" dirty="0"/>
              <a:t>）</a:t>
            </a:r>
          </a:p>
          <a:p>
            <a:pPr lvl="1"/>
            <a:r>
              <a:rPr lang="en-US" altLang="ja-JP" dirty="0"/>
              <a:t>6</a:t>
            </a:r>
            <a:r>
              <a:rPr lang="ja-JP" altLang="en-US" dirty="0"/>
              <a:t>自由度の慣性計測装置（</a:t>
            </a:r>
            <a:r>
              <a:rPr lang="en-US" altLang="ja-JP" dirty="0"/>
              <a:t>3</a:t>
            </a:r>
            <a:r>
              <a:rPr lang="ja-JP" altLang="en-US" dirty="0"/>
              <a:t>軸の加速度センサと</a:t>
            </a:r>
            <a:r>
              <a:rPr lang="en-US" altLang="ja-JP" dirty="0"/>
              <a:t>3</a:t>
            </a:r>
            <a:r>
              <a:rPr lang="ja-JP" altLang="en-US" dirty="0"/>
              <a:t>軸のジャイロセンサ）</a:t>
            </a:r>
          </a:p>
          <a:p>
            <a:pPr lvl="1"/>
            <a:r>
              <a:rPr lang="ja-JP" altLang="en-US" dirty="0"/>
              <a:t>サイズ</a:t>
            </a:r>
            <a:r>
              <a:rPr lang="en-US" altLang="ja-JP" dirty="0"/>
              <a:t>: 68.6 mm × 53.4 mm</a:t>
            </a:r>
            <a:endParaRPr kumimoji="1" lang="ja-JP" altLang="en-US" dirty="0"/>
          </a:p>
        </p:txBody>
      </p:sp>
    </p:spTree>
    <p:extLst>
      <p:ext uri="{BB962C8B-B14F-4D97-AF65-F5344CB8AC3E}">
        <p14:creationId xmlns:p14="http://schemas.microsoft.com/office/powerpoint/2010/main" val="1668184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計測系主</a:t>
            </a:r>
            <a:r>
              <a:rPr lang="en-US" altLang="ja-JP" dirty="0" err="1"/>
              <a:t>μC</a:t>
            </a:r>
            <a:r>
              <a:rPr lang="ja-JP" altLang="en-US" dirty="0"/>
              <a:t>への</a:t>
            </a:r>
            <a:r>
              <a:rPr lang="en-US" altLang="ja-JP" dirty="0" err="1"/>
              <a:t>Genuino</a:t>
            </a:r>
            <a:r>
              <a:rPr lang="en-US" altLang="ja-JP" dirty="0"/>
              <a:t> 101</a:t>
            </a:r>
            <a:r>
              <a:rPr lang="ja-JP" altLang="en-US" dirty="0"/>
              <a:t>の採用検討</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デメリット</a:t>
            </a:r>
            <a:endParaRPr kumimoji="1" lang="en-US" altLang="ja-JP" dirty="0"/>
          </a:p>
          <a:p>
            <a:pPr lvl="1"/>
            <a:r>
              <a:rPr lang="en-US" altLang="ja-JP" dirty="0"/>
              <a:t>3.3V</a:t>
            </a:r>
            <a:r>
              <a:rPr lang="ja-JP" altLang="en-US" dirty="0"/>
              <a:t>動作なので</a:t>
            </a:r>
            <a:r>
              <a:rPr lang="en-US" altLang="ja-JP" dirty="0"/>
              <a:t>LED</a:t>
            </a:r>
            <a:r>
              <a:rPr lang="ja-JP" altLang="en-US" dirty="0"/>
              <a:t>表示器を十分な明るさで駆動できないかも</a:t>
            </a:r>
            <a:endParaRPr lang="en-US" altLang="ja-JP" dirty="0"/>
          </a:p>
          <a:p>
            <a:pPr lvl="2"/>
            <a:r>
              <a:rPr kumimoji="1" lang="ja-JP" altLang="en-US" dirty="0"/>
              <a:t>間にトランジスタを</a:t>
            </a:r>
            <a:r>
              <a:rPr lang="ja-JP" altLang="en-US" dirty="0"/>
              <a:t>噛まして</a:t>
            </a:r>
            <a:r>
              <a:rPr kumimoji="1" lang="ja-JP" altLang="en-US" dirty="0"/>
              <a:t>駆動可能</a:t>
            </a:r>
            <a:endParaRPr lang="en-US" altLang="ja-JP" dirty="0"/>
          </a:p>
          <a:p>
            <a:pPr lvl="3"/>
            <a:r>
              <a:rPr kumimoji="1" lang="ja-JP" altLang="en-US" dirty="0"/>
              <a:t>この方法は去年の高度計表示器で実績あり</a:t>
            </a:r>
            <a:endParaRPr lang="en-US" altLang="ja-JP" dirty="0"/>
          </a:p>
          <a:p>
            <a:pPr lvl="1"/>
            <a:r>
              <a:rPr kumimoji="1" lang="en-US" altLang="ja-JP" dirty="0"/>
              <a:t>Bluetooth</a:t>
            </a:r>
            <a:r>
              <a:rPr kumimoji="1" lang="ja-JP" altLang="en-US" dirty="0"/>
              <a:t>や</a:t>
            </a:r>
            <a:r>
              <a:rPr kumimoji="1" lang="en-US" altLang="ja-JP" dirty="0"/>
              <a:t>6</a:t>
            </a:r>
            <a:r>
              <a:rPr kumimoji="1" lang="ja-JP" altLang="en-US" dirty="0"/>
              <a:t>軸</a:t>
            </a:r>
            <a:r>
              <a:rPr lang="ja-JP" altLang="en-US" dirty="0"/>
              <a:t>慣性センサがついていてオーバースペック気味</a:t>
            </a:r>
            <a:endParaRPr lang="en-US" altLang="ja-JP" dirty="0"/>
          </a:p>
          <a:p>
            <a:pPr lvl="2"/>
            <a:r>
              <a:rPr lang="ja-JP" altLang="en-US" dirty="0"/>
              <a:t>若干高価</a:t>
            </a:r>
            <a:endParaRPr lang="en-US" altLang="ja-JP" dirty="0"/>
          </a:p>
          <a:p>
            <a:pPr lvl="2"/>
            <a:r>
              <a:rPr lang="ja-JP" altLang="en-US" dirty="0"/>
              <a:t>正規品の</a:t>
            </a:r>
            <a:r>
              <a:rPr lang="en-US" altLang="ja-JP" dirty="0"/>
              <a:t>Arduino</a:t>
            </a:r>
            <a:r>
              <a:rPr lang="ja-JP" altLang="en-US" dirty="0"/>
              <a:t>で</a:t>
            </a:r>
            <a:r>
              <a:rPr lang="en-US" altLang="ja-JP" dirty="0"/>
              <a:t>32MHz</a:t>
            </a:r>
            <a:r>
              <a:rPr lang="ja-JP" altLang="en-US" dirty="0"/>
              <a:t>動作するものがこれしかなかった</a:t>
            </a:r>
            <a:endParaRPr lang="en-US" altLang="ja-JP" dirty="0"/>
          </a:p>
        </p:txBody>
      </p:sp>
    </p:spTree>
    <p:extLst>
      <p:ext uri="{BB962C8B-B14F-4D97-AF65-F5344CB8AC3E}">
        <p14:creationId xmlns:p14="http://schemas.microsoft.com/office/powerpoint/2010/main" val="27400443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633</TotalTime>
  <Words>1004</Words>
  <Application>Microsoft Office PowerPoint</Application>
  <PresentationFormat>ワイド画面</PresentationFormat>
  <Paragraphs>332</Paragraphs>
  <Slides>18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18</vt:i4>
      </vt:variant>
    </vt:vector>
  </HeadingPairs>
  <TitlesOfParts>
    <vt:vector size="22" baseType="lpstr">
      <vt:lpstr>游ゴシック</vt:lpstr>
      <vt:lpstr>游ゴシック Light</vt:lpstr>
      <vt:lpstr>Arial</vt:lpstr>
      <vt:lpstr>Office テーマ</vt:lpstr>
      <vt:lpstr>電装全体構成</vt:lpstr>
      <vt:lpstr>ロジックレベル</vt:lpstr>
      <vt:lpstr>通信方式</vt:lpstr>
      <vt:lpstr>PowerPoint プレゼンテーション</vt:lpstr>
      <vt:lpstr>PowerPoint プレゼンテーション</vt:lpstr>
      <vt:lpstr>PowerPoint プレゼンテーション</vt:lpstr>
      <vt:lpstr>PowerPoint プレゼンテーション</vt:lpstr>
      <vt:lpstr>計測系主μCへのGenuino 101の採用検討</vt:lpstr>
      <vt:lpstr>計測系主μCへのGenuino 101の採用検討</vt:lpstr>
      <vt:lpstr>駆動系主μCの選定</vt:lpstr>
      <vt:lpstr>駆動系主μCの選定 故障リスクの推算　方式①</vt:lpstr>
      <vt:lpstr>駆動系主μCの選定 故障リスクの推算　方式②</vt:lpstr>
      <vt:lpstr>駆動系主μCの選定 故障リスクの推算　方式③</vt:lpstr>
      <vt:lpstr>駆動系主μCの選定 故障リスクの推算</vt:lpstr>
      <vt:lpstr>駆動系主μCの選定 故障リスクの推算</vt:lpstr>
      <vt:lpstr>駆動系主μCの選定 故障リスクの推算</vt:lpstr>
      <vt:lpstr>駆動系主μCの選定 故障リスクの推算</vt:lpstr>
      <vt:lpstr>重量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torica</dc:creator>
  <cp:lastModifiedBy>torica</cp:lastModifiedBy>
  <cp:revision>179</cp:revision>
  <dcterms:created xsi:type="dcterms:W3CDTF">2017-04-09T05:34:44Z</dcterms:created>
  <dcterms:modified xsi:type="dcterms:W3CDTF">2017-04-11T13:11:52Z</dcterms:modified>
</cp:coreProperties>
</file>