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9" r:id="rId3"/>
    <p:sldId id="260" r:id="rId4"/>
    <p:sldId id="257" r:id="rId5"/>
    <p:sldId id="261" r:id="rId6"/>
    <p:sldId id="262" r:id="rId7"/>
    <p:sldId id="263" r:id="rId8"/>
    <p:sldId id="264" r:id="rId9"/>
    <p:sldId id="265" r:id="rId10"/>
    <p:sldId id="266" r:id="rId11"/>
    <p:sldId id="267" r:id="rId12"/>
    <p:sldId id="269" r:id="rId13"/>
    <p:sldId id="274" r:id="rId14"/>
    <p:sldId id="270" r:id="rId15"/>
    <p:sldId id="271" r:id="rId16"/>
    <p:sldId id="275" r:id="rId17"/>
    <p:sldId id="273" r:id="rId18"/>
    <p:sldId id="276" r:id="rId19"/>
    <p:sldId id="277" r:id="rId20"/>
    <p:sldId id="278" r:id="rId21"/>
    <p:sldId id="279" r:id="rId22"/>
    <p:sldId id="280" r:id="rId23"/>
    <p:sldId id="281"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61" d="100"/>
          <a:sy n="61" d="100"/>
        </p:scale>
        <p:origin x="8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FCD9-C80D-44AD-8AA7-6CD54D163909}" type="datetimeFigureOut">
              <a:rPr kumimoji="1" lang="ja-JP" altLang="en-US" smtClean="0"/>
              <a:t>2017/4/18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A357F-A601-4A94-8A68-3264C7C6301C}" type="slidenum">
              <a:rPr kumimoji="1" lang="ja-JP" altLang="en-US" smtClean="0"/>
              <a:t>‹#›</a:t>
            </a:fld>
            <a:endParaRPr kumimoji="1" lang="ja-JP" altLang="en-US"/>
          </a:p>
        </p:txBody>
      </p:sp>
    </p:spTree>
    <p:extLst>
      <p:ext uri="{BB962C8B-B14F-4D97-AF65-F5344CB8AC3E}">
        <p14:creationId xmlns:p14="http://schemas.microsoft.com/office/powerpoint/2010/main" val="2532465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129284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164573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335645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351331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160937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E1791171-5E45-4E30-AB4E-6D197D487D40}" type="datetimeFigureOut">
              <a:rPr kumimoji="1" lang="ja-JP" altLang="en-US" smtClean="0"/>
              <a:t>2017/4/18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232601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E1791171-5E45-4E30-AB4E-6D197D487D40}" type="datetimeFigureOut">
              <a:rPr kumimoji="1" lang="ja-JP" altLang="en-US" smtClean="0"/>
              <a:t>2017/4/18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47643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1791171-5E45-4E30-AB4E-6D197D487D40}" type="datetimeFigureOut">
              <a:rPr kumimoji="1" lang="ja-JP" altLang="en-US" smtClean="0"/>
              <a:t>2017/4/18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225526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1791171-5E45-4E30-AB4E-6D197D487D40}" type="datetimeFigureOut">
              <a:rPr kumimoji="1" lang="ja-JP" altLang="en-US" smtClean="0"/>
              <a:t>2017/4/18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263842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1791171-5E45-4E30-AB4E-6D197D487D40}" type="datetimeFigureOut">
              <a:rPr kumimoji="1" lang="ja-JP" altLang="en-US" smtClean="0"/>
              <a:t>2017/4/18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3348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1791171-5E45-4E30-AB4E-6D197D487D40}" type="datetimeFigureOut">
              <a:rPr kumimoji="1" lang="ja-JP" altLang="en-US" smtClean="0"/>
              <a:t>2017/4/18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285586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91171-5E45-4E30-AB4E-6D197D487D40}" type="datetimeFigureOut">
              <a:rPr kumimoji="1" lang="ja-JP" altLang="en-US" smtClean="0"/>
              <a:t>2017/4/18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1346935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kondo-robot.com/product/krs-4033hv-ics" TargetMode="External"/><Relationship Id="rId2" Type="http://schemas.openxmlformats.org/officeDocument/2006/relationships/hyperlink" Target="http://kondo-robot.com/product/krs-4034hv-i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obbyking.com/en_us/turnigy-1600mah-3s-20c-lipo-pack.html" TargetMode="External"/><Relationship Id="rId2" Type="http://schemas.openxmlformats.org/officeDocument/2006/relationships/hyperlink" Target="https://hobbyking.com/en_us/turnigy-1800mah-3s-20c-lipoly-pack-w-ec3-e-flite-compatible-eflb32003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hobbyking.com/en_us/zippy-flightmax-1600mah-3s1p-20c.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hobbyking.com/en_us/turnigy-500mah-2s-20c-lipo-pack.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hobbyking.com/en_us/turnigy-nano-tech-850mah-3s-25-40c-lipo-pack.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電装全体構成</a:t>
            </a:r>
          </a:p>
        </p:txBody>
      </p:sp>
      <p:sp>
        <p:nvSpPr>
          <p:cNvPr id="3" name="サブタイトル 2"/>
          <p:cNvSpPr>
            <a:spLocks noGrp="1"/>
          </p:cNvSpPr>
          <p:nvPr>
            <p:ph type="subTitle" idx="1"/>
          </p:nvPr>
        </p:nvSpPr>
        <p:spPr/>
        <p:txBody>
          <a:bodyPr/>
          <a:lstStyle/>
          <a:p>
            <a:r>
              <a:rPr kumimoji="1" lang="en-US" altLang="ja-JP" dirty="0"/>
              <a:t>TORICA ‘17 LUMINOUS</a:t>
            </a:r>
            <a:endParaRPr kumimoji="1" lang="ja-JP" altLang="en-US" dirty="0"/>
          </a:p>
        </p:txBody>
      </p:sp>
    </p:spTree>
    <p:extLst>
      <p:ext uri="{BB962C8B-B14F-4D97-AF65-F5344CB8AC3E}">
        <p14:creationId xmlns:p14="http://schemas.microsoft.com/office/powerpoint/2010/main" val="386338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二つのサーボとシリアル通信を</a:t>
            </a:r>
            <a:r>
              <a:rPr lang="ja-JP" altLang="en-US" dirty="0"/>
              <a:t>しなければならない</a:t>
            </a:r>
            <a:endParaRPr lang="en-US" altLang="ja-JP" dirty="0"/>
          </a:p>
          <a:p>
            <a:r>
              <a:rPr kumimoji="1" lang="ja-JP" altLang="en-US" dirty="0"/>
              <a:t>サーボへの通信路を一本する（デイジーチェーン）ことでシリアルポート一つで制御可能</a:t>
            </a:r>
            <a:endParaRPr kumimoji="1" lang="en-US" altLang="ja-JP" dirty="0"/>
          </a:p>
          <a:p>
            <a:pPr lvl="1"/>
            <a:r>
              <a:rPr lang="ja-JP" altLang="en-US" dirty="0"/>
              <a:t>ケーブルやサーボに一か所問題が生じた場合、垂直尾翼と水平尾翼の両方が動作しなくなる</a:t>
            </a:r>
            <a:endParaRPr kumimoji="1" lang="en-US" altLang="ja-JP" dirty="0"/>
          </a:p>
          <a:p>
            <a:r>
              <a:rPr lang="ja-JP" altLang="en-US" dirty="0"/>
              <a:t>デイジーチェーンを使用しない場合はシリアルポートが二つ必要</a:t>
            </a:r>
            <a:endParaRPr lang="en-US" altLang="ja-JP" dirty="0"/>
          </a:p>
          <a:p>
            <a:pPr lvl="1"/>
            <a:r>
              <a:rPr lang="ja-JP" altLang="en-US" dirty="0"/>
              <a:t>片方のケーブルやサーボに一か所問題が生じた場合でも、片方は動く</a:t>
            </a:r>
            <a:endParaRPr lang="en-US" altLang="ja-JP" dirty="0"/>
          </a:p>
          <a:p>
            <a:pPr lvl="1"/>
            <a:r>
              <a:rPr kumimoji="1" lang="ja-JP" altLang="en-US" dirty="0"/>
              <a:t>正規品の</a:t>
            </a:r>
            <a:r>
              <a:rPr kumimoji="1" lang="en-US" altLang="ja-JP" dirty="0"/>
              <a:t>Arduino</a:t>
            </a:r>
            <a:r>
              <a:rPr kumimoji="1" lang="ja-JP" altLang="en-US" dirty="0"/>
              <a:t>で</a:t>
            </a:r>
            <a:r>
              <a:rPr lang="ja-JP" altLang="en-US" dirty="0"/>
              <a:t>は</a:t>
            </a:r>
            <a:r>
              <a:rPr lang="en-US" altLang="ja-JP" dirty="0"/>
              <a:t>Arduino MEGA</a:t>
            </a:r>
            <a:r>
              <a:rPr lang="ja-JP" altLang="en-US" dirty="0"/>
              <a:t>のみが複数のシリアルポートを備える</a:t>
            </a:r>
            <a:endParaRPr lang="en-US" altLang="ja-JP" dirty="0"/>
          </a:p>
          <a:p>
            <a:pPr lvl="2"/>
            <a:r>
              <a:rPr kumimoji="1" lang="ja-JP" altLang="en-US" dirty="0"/>
              <a:t>明らかにオーバースペック。しかもでかい。</a:t>
            </a:r>
            <a:endParaRPr kumimoji="1" lang="en-US" altLang="ja-JP" dirty="0"/>
          </a:p>
          <a:p>
            <a:pPr lvl="3"/>
            <a:r>
              <a:rPr lang="ja-JP" altLang="en-US" dirty="0"/>
              <a:t>ケースが大きくなり重くなる</a:t>
            </a:r>
            <a:endParaRPr lang="en-US" altLang="ja-JP" dirty="0"/>
          </a:p>
          <a:p>
            <a:r>
              <a:rPr kumimoji="1" lang="en-US" altLang="ja-JP" dirty="0"/>
              <a:t>PWM</a:t>
            </a:r>
            <a:r>
              <a:rPr kumimoji="1" lang="ja-JP" altLang="en-US" dirty="0"/>
              <a:t>制御に戻すという手もある</a:t>
            </a:r>
            <a:endParaRPr kumimoji="1" lang="en-US" altLang="ja-JP" dirty="0"/>
          </a:p>
          <a:p>
            <a:r>
              <a:rPr lang="ja-JP" altLang="en-US" dirty="0"/>
              <a:t>リスクの具体的な計算が必要</a:t>
            </a:r>
            <a:endParaRPr kumimoji="1" lang="en-US" altLang="ja-JP" dirty="0"/>
          </a:p>
        </p:txBody>
      </p:sp>
    </p:spTree>
    <p:extLst>
      <p:ext uri="{BB962C8B-B14F-4D97-AF65-F5344CB8AC3E}">
        <p14:creationId xmlns:p14="http://schemas.microsoft.com/office/powerpoint/2010/main" val="222375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　方式①</a:t>
            </a:r>
            <a:endParaRPr kumimoji="1" lang="ja-JP" altLang="en-US" dirty="0"/>
          </a:p>
        </p:txBody>
      </p:sp>
      <p:sp>
        <p:nvSpPr>
          <p:cNvPr id="4" name="正方形/長方形 3"/>
          <p:cNvSpPr/>
          <p:nvPr/>
        </p:nvSpPr>
        <p:spPr>
          <a:xfrm>
            <a:off x="7010400" y="29791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_H</a:t>
            </a:r>
            <a:endParaRPr kumimoji="1" lang="ja-JP" altLang="en-US" dirty="0"/>
          </a:p>
        </p:txBody>
      </p:sp>
      <p:sp>
        <p:nvSpPr>
          <p:cNvPr id="5" name="正方形/長方形 4"/>
          <p:cNvSpPr/>
          <p:nvPr/>
        </p:nvSpPr>
        <p:spPr>
          <a:xfrm>
            <a:off x="7010400" y="46316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_V</a:t>
            </a:r>
            <a:endParaRPr kumimoji="1" lang="ja-JP" altLang="en-US" dirty="0"/>
          </a:p>
        </p:txBody>
      </p:sp>
      <p:sp>
        <p:nvSpPr>
          <p:cNvPr id="6" name="正方形/長方形 5"/>
          <p:cNvSpPr/>
          <p:nvPr/>
        </p:nvSpPr>
        <p:spPr>
          <a:xfrm>
            <a:off x="925709" y="3022497"/>
            <a:ext cx="1568324" cy="245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正方形/長方形 6"/>
          <p:cNvSpPr/>
          <p:nvPr/>
        </p:nvSpPr>
        <p:spPr>
          <a:xfrm>
            <a:off x="6660930" y="1873949"/>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SV_H(Li-Po 11.1V)</a:t>
            </a:r>
            <a:endParaRPr kumimoji="1" lang="ja-JP" altLang="en-US" sz="1200" dirty="0"/>
          </a:p>
        </p:txBody>
      </p:sp>
      <p:sp>
        <p:nvSpPr>
          <p:cNvPr id="8" name="正方形/長方形 7"/>
          <p:cNvSpPr/>
          <p:nvPr/>
        </p:nvSpPr>
        <p:spPr>
          <a:xfrm>
            <a:off x="6660930" y="6238696"/>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SV_V</a:t>
            </a:r>
            <a:r>
              <a:rPr lang="en-US" altLang="ja-JP" sz="1200" dirty="0"/>
              <a:t>(Li-Po 11.1V)</a:t>
            </a:r>
            <a:endParaRPr kumimoji="1" lang="ja-JP" altLang="en-US" sz="1200" dirty="0"/>
          </a:p>
        </p:txBody>
      </p:sp>
      <p:sp>
        <p:nvSpPr>
          <p:cNvPr id="11" name="正方形/長方形 10"/>
          <p:cNvSpPr/>
          <p:nvPr/>
        </p:nvSpPr>
        <p:spPr>
          <a:xfrm>
            <a:off x="3737650" y="2984414"/>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14" name="正方形/長方形 13"/>
          <p:cNvSpPr/>
          <p:nvPr/>
        </p:nvSpPr>
        <p:spPr>
          <a:xfrm>
            <a:off x="3737651" y="4559643"/>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28" name="正方形/長方形 27"/>
          <p:cNvSpPr/>
          <p:nvPr/>
        </p:nvSpPr>
        <p:spPr>
          <a:xfrm>
            <a:off x="1165622" y="1825355"/>
            <a:ext cx="1088497"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lang="en-US" altLang="ja-JP" sz="1200" dirty="0"/>
              <a:t>(Li-Po 7.4V)</a:t>
            </a:r>
            <a:endParaRPr kumimoji="1" lang="ja-JP" altLang="en-US" sz="1200" dirty="0"/>
          </a:p>
        </p:txBody>
      </p:sp>
      <p:sp>
        <p:nvSpPr>
          <p:cNvPr id="29" name="四角形: 角を丸くする 28"/>
          <p:cNvSpPr/>
          <p:nvPr/>
        </p:nvSpPr>
        <p:spPr>
          <a:xfrm>
            <a:off x="1348435" y="2530787"/>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0" name="四角形: 角を丸くする 29"/>
          <p:cNvSpPr/>
          <p:nvPr/>
        </p:nvSpPr>
        <p:spPr>
          <a:xfrm>
            <a:off x="2754406" y="3313306"/>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1" name="四角形: 角を丸くする 30"/>
          <p:cNvSpPr/>
          <p:nvPr/>
        </p:nvSpPr>
        <p:spPr>
          <a:xfrm>
            <a:off x="2754406" y="493469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2" name="四角形: 角を丸くする 31"/>
          <p:cNvSpPr/>
          <p:nvPr/>
        </p:nvSpPr>
        <p:spPr>
          <a:xfrm>
            <a:off x="5221197" y="3308082"/>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3" name="四角形: 角を丸くする 32"/>
          <p:cNvSpPr/>
          <p:nvPr/>
        </p:nvSpPr>
        <p:spPr>
          <a:xfrm>
            <a:off x="5221197" y="4986905"/>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4" name="四角形: 角を丸くする 33"/>
          <p:cNvSpPr/>
          <p:nvPr/>
        </p:nvSpPr>
        <p:spPr>
          <a:xfrm>
            <a:off x="7106163" y="2503901"/>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5" name="四角形: 角を丸くする 34"/>
          <p:cNvSpPr/>
          <p:nvPr/>
        </p:nvSpPr>
        <p:spPr>
          <a:xfrm>
            <a:off x="7106163" y="5764065"/>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37" name="直線コネクタ 36"/>
          <p:cNvCxnSpPr>
            <a:stCxn id="28" idx="2"/>
            <a:endCxn id="29" idx="0"/>
          </p:cNvCxnSpPr>
          <p:nvPr/>
        </p:nvCxnSpPr>
        <p:spPr>
          <a:xfrm flipH="1">
            <a:off x="1709870" y="229569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8" name="直線コネクタ 37"/>
          <p:cNvCxnSpPr/>
          <p:nvPr/>
        </p:nvCxnSpPr>
        <p:spPr>
          <a:xfrm flipH="1">
            <a:off x="1709869" y="278740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9" name="直線コネクタ 38"/>
          <p:cNvCxnSpPr/>
          <p:nvPr/>
        </p:nvCxnSpPr>
        <p:spPr>
          <a:xfrm flipH="1">
            <a:off x="7498493" y="226414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0" name="直線コネクタ 39"/>
          <p:cNvCxnSpPr/>
          <p:nvPr/>
        </p:nvCxnSpPr>
        <p:spPr>
          <a:xfrm flipH="1">
            <a:off x="7498493" y="2760517"/>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1" name="直線コネクタ 40"/>
          <p:cNvCxnSpPr/>
          <p:nvPr/>
        </p:nvCxnSpPr>
        <p:spPr>
          <a:xfrm flipH="1">
            <a:off x="7483046" y="552343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p:cNvCxnSpPr/>
          <p:nvPr/>
        </p:nvCxnSpPr>
        <p:spPr>
          <a:xfrm flipH="1">
            <a:off x="7483046" y="602068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p:cNvCxnSpPr>
            <a:stCxn id="30" idx="1"/>
          </p:cNvCxnSpPr>
          <p:nvPr/>
        </p:nvCxnSpPr>
        <p:spPr>
          <a:xfrm flipH="1" flipV="1">
            <a:off x="2494033" y="3436390"/>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p:cNvCxnSpPr/>
          <p:nvPr/>
        </p:nvCxnSpPr>
        <p:spPr>
          <a:xfrm flipH="1" flipV="1">
            <a:off x="3477276" y="3459681"/>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p:cNvCxnSpPr/>
          <p:nvPr/>
        </p:nvCxnSpPr>
        <p:spPr>
          <a:xfrm flipH="1" flipV="1">
            <a:off x="2494031" y="5073941"/>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p:cNvCxnSpPr/>
          <p:nvPr/>
        </p:nvCxnSpPr>
        <p:spPr>
          <a:xfrm flipH="1" flipV="1">
            <a:off x="4973935" y="3454457"/>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p:cNvCxnSpPr>
            <a:stCxn id="4" idx="1"/>
            <a:endCxn id="32" idx="3"/>
          </p:cNvCxnSpPr>
          <p:nvPr/>
        </p:nvCxnSpPr>
        <p:spPr>
          <a:xfrm flipH="1">
            <a:off x="5944067" y="3436390"/>
            <a:ext cx="1066333" cy="0"/>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p:cNvCxnSpPr/>
          <p:nvPr/>
        </p:nvCxnSpPr>
        <p:spPr>
          <a:xfrm flipH="1" flipV="1">
            <a:off x="3477275" y="5088850"/>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50" name="直線コネクタ 49"/>
          <p:cNvCxnSpPr/>
          <p:nvPr/>
        </p:nvCxnSpPr>
        <p:spPr>
          <a:xfrm flipH="1" flipV="1">
            <a:off x="4960824" y="5130425"/>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51" name="直線コネクタ 50"/>
          <p:cNvCxnSpPr>
            <a:stCxn id="5" idx="1"/>
          </p:cNvCxnSpPr>
          <p:nvPr/>
        </p:nvCxnSpPr>
        <p:spPr>
          <a:xfrm flipH="1">
            <a:off x="5940526" y="5088850"/>
            <a:ext cx="1069874" cy="21139"/>
          </a:xfrm>
          <a:prstGeom prst="line">
            <a:avLst/>
          </a:prstGeom>
        </p:spPr>
        <p:style>
          <a:lnRef idx="3">
            <a:schemeClr val="dk1"/>
          </a:lnRef>
          <a:fillRef idx="0">
            <a:schemeClr val="dk1"/>
          </a:fillRef>
          <a:effectRef idx="2">
            <a:schemeClr val="dk1"/>
          </a:effectRef>
          <a:fontRef idx="minor">
            <a:schemeClr val="tx1"/>
          </a:fontRef>
        </p:style>
      </p:cxnSp>
      <p:grpSp>
        <p:nvGrpSpPr>
          <p:cNvPr id="55" name="グループ化 54"/>
          <p:cNvGrpSpPr/>
          <p:nvPr/>
        </p:nvGrpSpPr>
        <p:grpSpPr>
          <a:xfrm>
            <a:off x="2595962" y="2802518"/>
            <a:ext cx="3446492" cy="1153347"/>
            <a:chOff x="2595962" y="2802518"/>
            <a:chExt cx="3446492" cy="1153347"/>
          </a:xfrm>
        </p:grpSpPr>
        <p:sp>
          <p:nvSpPr>
            <p:cNvPr id="53" name="正方形/長方形 52"/>
            <p:cNvSpPr/>
            <p:nvPr/>
          </p:nvSpPr>
          <p:spPr>
            <a:xfrm>
              <a:off x="2595962" y="2802518"/>
              <a:ext cx="3446492" cy="11533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54" name="正方形/長方形 53"/>
            <p:cNvSpPr/>
            <p:nvPr/>
          </p:nvSpPr>
          <p:spPr>
            <a:xfrm>
              <a:off x="2595962" y="2808764"/>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B</a:t>
              </a:r>
              <a:endParaRPr kumimoji="1" lang="ja-JP" altLang="en-US" dirty="0"/>
            </a:p>
          </p:txBody>
        </p:sp>
      </p:grpSp>
      <p:grpSp>
        <p:nvGrpSpPr>
          <p:cNvPr id="56" name="グループ化 55"/>
          <p:cNvGrpSpPr/>
          <p:nvPr/>
        </p:nvGrpSpPr>
        <p:grpSpPr>
          <a:xfrm>
            <a:off x="2595962" y="4563626"/>
            <a:ext cx="3446492" cy="1153347"/>
            <a:chOff x="2595962" y="2802518"/>
            <a:chExt cx="3446492" cy="1153347"/>
          </a:xfrm>
        </p:grpSpPr>
        <p:sp>
          <p:nvSpPr>
            <p:cNvPr id="57" name="正方形/長方形 56"/>
            <p:cNvSpPr/>
            <p:nvPr/>
          </p:nvSpPr>
          <p:spPr>
            <a:xfrm>
              <a:off x="2595962" y="2802518"/>
              <a:ext cx="3446492" cy="11533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58" name="正方形/長方形 57"/>
            <p:cNvSpPr/>
            <p:nvPr/>
          </p:nvSpPr>
          <p:spPr>
            <a:xfrm>
              <a:off x="2595962" y="2808764"/>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B</a:t>
              </a:r>
              <a:endParaRPr kumimoji="1" lang="ja-JP" altLang="en-US" dirty="0"/>
            </a:p>
          </p:txBody>
        </p:sp>
      </p:grpSp>
      <p:sp>
        <p:nvSpPr>
          <p:cNvPr id="63" name="正方形/長方形 62"/>
          <p:cNvSpPr/>
          <p:nvPr/>
        </p:nvSpPr>
        <p:spPr>
          <a:xfrm>
            <a:off x="6364779" y="1590397"/>
            <a:ext cx="2093421" cy="24453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4" name="正方形/長方形 63"/>
          <p:cNvSpPr/>
          <p:nvPr/>
        </p:nvSpPr>
        <p:spPr>
          <a:xfrm>
            <a:off x="6364779" y="1596643"/>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5" name="正方形/長方形 64"/>
          <p:cNvSpPr/>
          <p:nvPr/>
        </p:nvSpPr>
        <p:spPr>
          <a:xfrm>
            <a:off x="6364779" y="4404238"/>
            <a:ext cx="2093421" cy="23672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6" name="正方形/長方形 65"/>
          <p:cNvSpPr/>
          <p:nvPr/>
        </p:nvSpPr>
        <p:spPr>
          <a:xfrm>
            <a:off x="6364779" y="4410483"/>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7" name="正方形/長方形 66"/>
          <p:cNvSpPr/>
          <p:nvPr/>
        </p:nvSpPr>
        <p:spPr>
          <a:xfrm>
            <a:off x="652919" y="1655938"/>
            <a:ext cx="1873293" cy="40899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8" name="正方形/長方形 67"/>
          <p:cNvSpPr/>
          <p:nvPr/>
        </p:nvSpPr>
        <p:spPr>
          <a:xfrm>
            <a:off x="655453" y="1655938"/>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A</a:t>
            </a:r>
            <a:endParaRPr kumimoji="1" lang="ja-JP" altLang="en-US" dirty="0"/>
          </a:p>
        </p:txBody>
      </p:sp>
    </p:spTree>
    <p:extLst>
      <p:ext uri="{BB962C8B-B14F-4D97-AF65-F5344CB8AC3E}">
        <p14:creationId xmlns:p14="http://schemas.microsoft.com/office/powerpoint/2010/main" val="316341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　方式②</a:t>
            </a:r>
            <a:endParaRPr kumimoji="1" lang="ja-JP" altLang="en-US" dirty="0"/>
          </a:p>
        </p:txBody>
      </p:sp>
      <p:sp>
        <p:nvSpPr>
          <p:cNvPr id="4" name="正方形/長方形 3"/>
          <p:cNvSpPr/>
          <p:nvPr/>
        </p:nvSpPr>
        <p:spPr>
          <a:xfrm>
            <a:off x="6586878" y="390313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_H</a:t>
            </a:r>
            <a:endParaRPr kumimoji="1" lang="ja-JP" altLang="en-US" dirty="0"/>
          </a:p>
        </p:txBody>
      </p:sp>
      <p:sp>
        <p:nvSpPr>
          <p:cNvPr id="5" name="正方形/長方形 4"/>
          <p:cNvSpPr/>
          <p:nvPr/>
        </p:nvSpPr>
        <p:spPr>
          <a:xfrm>
            <a:off x="9757439" y="3909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_V</a:t>
            </a:r>
            <a:endParaRPr kumimoji="1" lang="ja-JP" altLang="en-US" dirty="0"/>
          </a:p>
        </p:txBody>
      </p:sp>
      <p:sp>
        <p:nvSpPr>
          <p:cNvPr id="6" name="正方形/長方形 5"/>
          <p:cNvSpPr/>
          <p:nvPr/>
        </p:nvSpPr>
        <p:spPr>
          <a:xfrm>
            <a:off x="925709" y="3022497"/>
            <a:ext cx="1568324" cy="245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正方形/長方形 6"/>
          <p:cNvSpPr/>
          <p:nvPr/>
        </p:nvSpPr>
        <p:spPr>
          <a:xfrm>
            <a:off x="6237408" y="2797897"/>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SV_H(Li-Po 11.1V)</a:t>
            </a:r>
            <a:endParaRPr kumimoji="1" lang="ja-JP" altLang="en-US" sz="1200" dirty="0"/>
          </a:p>
        </p:txBody>
      </p:sp>
      <p:sp>
        <p:nvSpPr>
          <p:cNvPr id="8" name="正方形/長方形 7"/>
          <p:cNvSpPr/>
          <p:nvPr/>
        </p:nvSpPr>
        <p:spPr>
          <a:xfrm>
            <a:off x="9385314" y="2793953"/>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SV_V</a:t>
            </a:r>
            <a:r>
              <a:rPr lang="en-US" altLang="ja-JP" sz="1200" dirty="0"/>
              <a:t>(Li-Po 11.1V)</a:t>
            </a:r>
            <a:endParaRPr kumimoji="1" lang="ja-JP" altLang="en-US" sz="1200" dirty="0"/>
          </a:p>
        </p:txBody>
      </p:sp>
      <p:sp>
        <p:nvSpPr>
          <p:cNvPr id="11" name="正方形/長方形 10"/>
          <p:cNvSpPr/>
          <p:nvPr/>
        </p:nvSpPr>
        <p:spPr>
          <a:xfrm>
            <a:off x="3737647" y="3908362"/>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28" name="正方形/長方形 27"/>
          <p:cNvSpPr/>
          <p:nvPr/>
        </p:nvSpPr>
        <p:spPr>
          <a:xfrm>
            <a:off x="1165622" y="1825355"/>
            <a:ext cx="1088497"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lang="en-US" altLang="ja-JP" sz="1200" dirty="0"/>
              <a:t>(Li-Po 7.4V)</a:t>
            </a:r>
            <a:endParaRPr kumimoji="1" lang="ja-JP" altLang="en-US" sz="1200" dirty="0"/>
          </a:p>
        </p:txBody>
      </p:sp>
      <p:sp>
        <p:nvSpPr>
          <p:cNvPr id="29" name="四角形: 角を丸くする 28"/>
          <p:cNvSpPr/>
          <p:nvPr/>
        </p:nvSpPr>
        <p:spPr>
          <a:xfrm>
            <a:off x="1348435" y="2530787"/>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0" name="四角形: 角を丸くする 29"/>
          <p:cNvSpPr/>
          <p:nvPr/>
        </p:nvSpPr>
        <p:spPr>
          <a:xfrm>
            <a:off x="2754403" y="4237254"/>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2" name="四角形: 角を丸くする 31"/>
          <p:cNvSpPr/>
          <p:nvPr/>
        </p:nvSpPr>
        <p:spPr>
          <a:xfrm>
            <a:off x="5221194" y="4232030"/>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3" name="四角形: 角を丸くする 32"/>
          <p:cNvSpPr/>
          <p:nvPr/>
        </p:nvSpPr>
        <p:spPr>
          <a:xfrm>
            <a:off x="8186293" y="4232030"/>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4" name="四角形: 角を丸くする 33"/>
          <p:cNvSpPr/>
          <p:nvPr/>
        </p:nvSpPr>
        <p:spPr>
          <a:xfrm>
            <a:off x="6682641" y="342784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37" name="直線コネクタ 36"/>
          <p:cNvCxnSpPr>
            <a:stCxn id="28" idx="2"/>
            <a:endCxn id="29" idx="0"/>
          </p:cNvCxnSpPr>
          <p:nvPr/>
        </p:nvCxnSpPr>
        <p:spPr>
          <a:xfrm flipH="1">
            <a:off x="1709870" y="229569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8" name="直線コネクタ 37"/>
          <p:cNvCxnSpPr/>
          <p:nvPr/>
        </p:nvCxnSpPr>
        <p:spPr>
          <a:xfrm flipH="1">
            <a:off x="1709869" y="278740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9" name="直線コネクタ 38"/>
          <p:cNvCxnSpPr/>
          <p:nvPr/>
        </p:nvCxnSpPr>
        <p:spPr>
          <a:xfrm flipH="1">
            <a:off x="7074971" y="318809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0" name="直線コネクタ 39"/>
          <p:cNvCxnSpPr/>
          <p:nvPr/>
        </p:nvCxnSpPr>
        <p:spPr>
          <a:xfrm flipH="1">
            <a:off x="7074971" y="3684465"/>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p:cNvCxnSpPr>
            <a:stCxn id="30" idx="1"/>
          </p:cNvCxnSpPr>
          <p:nvPr/>
        </p:nvCxnSpPr>
        <p:spPr>
          <a:xfrm flipH="1" flipV="1">
            <a:off x="2494030" y="4360338"/>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p:cNvCxnSpPr/>
          <p:nvPr/>
        </p:nvCxnSpPr>
        <p:spPr>
          <a:xfrm flipH="1" flipV="1">
            <a:off x="3477273" y="4383629"/>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p:cNvCxnSpPr/>
          <p:nvPr/>
        </p:nvCxnSpPr>
        <p:spPr>
          <a:xfrm flipH="1" flipV="1">
            <a:off x="4973932" y="4378405"/>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p:cNvCxnSpPr>
            <a:stCxn id="4" idx="1"/>
            <a:endCxn id="32" idx="3"/>
          </p:cNvCxnSpPr>
          <p:nvPr/>
        </p:nvCxnSpPr>
        <p:spPr>
          <a:xfrm flipH="1">
            <a:off x="5944064" y="4360338"/>
            <a:ext cx="642814" cy="0"/>
          </a:xfrm>
          <a:prstGeom prst="line">
            <a:avLst/>
          </a:prstGeom>
        </p:spPr>
        <p:style>
          <a:lnRef idx="3">
            <a:schemeClr val="dk1"/>
          </a:lnRef>
          <a:fillRef idx="0">
            <a:schemeClr val="dk1"/>
          </a:fillRef>
          <a:effectRef idx="2">
            <a:schemeClr val="dk1"/>
          </a:effectRef>
          <a:fontRef idx="minor">
            <a:schemeClr val="tx1"/>
          </a:fontRef>
        </p:style>
      </p:cxnSp>
      <p:cxnSp>
        <p:nvCxnSpPr>
          <p:cNvPr id="51" name="直線コネクタ 50"/>
          <p:cNvCxnSpPr>
            <a:stCxn id="33" idx="1"/>
          </p:cNvCxnSpPr>
          <p:nvPr/>
        </p:nvCxnSpPr>
        <p:spPr>
          <a:xfrm flipH="1" flipV="1">
            <a:off x="7496439" y="4353782"/>
            <a:ext cx="689854" cy="6556"/>
          </a:xfrm>
          <a:prstGeom prst="line">
            <a:avLst/>
          </a:prstGeom>
        </p:spPr>
        <p:style>
          <a:lnRef idx="3">
            <a:schemeClr val="dk1"/>
          </a:lnRef>
          <a:fillRef idx="0">
            <a:schemeClr val="dk1"/>
          </a:fillRef>
          <a:effectRef idx="2">
            <a:schemeClr val="dk1"/>
          </a:effectRef>
          <a:fontRef idx="minor">
            <a:schemeClr val="tx1"/>
          </a:fontRef>
        </p:style>
      </p:cxnSp>
      <p:sp>
        <p:nvSpPr>
          <p:cNvPr id="52" name="四角形: 角を丸くする 51"/>
          <p:cNvSpPr/>
          <p:nvPr/>
        </p:nvSpPr>
        <p:spPr>
          <a:xfrm>
            <a:off x="9822309" y="343495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53" name="直線コネクタ 52"/>
          <p:cNvCxnSpPr/>
          <p:nvPr/>
        </p:nvCxnSpPr>
        <p:spPr>
          <a:xfrm flipH="1">
            <a:off x="10214639" y="319520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54" name="直線コネクタ 53"/>
          <p:cNvCxnSpPr/>
          <p:nvPr/>
        </p:nvCxnSpPr>
        <p:spPr>
          <a:xfrm flipH="1">
            <a:off x="10214639" y="3691575"/>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55" name="直線コネクタ 54"/>
          <p:cNvCxnSpPr>
            <a:stCxn id="5" idx="1"/>
            <a:endCxn id="33" idx="3"/>
          </p:cNvCxnSpPr>
          <p:nvPr/>
        </p:nvCxnSpPr>
        <p:spPr>
          <a:xfrm flipH="1" flipV="1">
            <a:off x="8909163" y="4360338"/>
            <a:ext cx="848276" cy="6550"/>
          </a:xfrm>
          <a:prstGeom prst="line">
            <a:avLst/>
          </a:prstGeom>
        </p:spPr>
        <p:style>
          <a:lnRef idx="3">
            <a:schemeClr val="dk1"/>
          </a:lnRef>
          <a:fillRef idx="0">
            <a:schemeClr val="dk1"/>
          </a:fillRef>
          <a:effectRef idx="2">
            <a:schemeClr val="dk1"/>
          </a:effectRef>
          <a:fontRef idx="minor">
            <a:schemeClr val="tx1"/>
          </a:fontRef>
        </p:style>
      </p:cxnSp>
      <p:grpSp>
        <p:nvGrpSpPr>
          <p:cNvPr id="56" name="グループ化 55"/>
          <p:cNvGrpSpPr/>
          <p:nvPr/>
        </p:nvGrpSpPr>
        <p:grpSpPr>
          <a:xfrm>
            <a:off x="2567414" y="3777108"/>
            <a:ext cx="3446492" cy="1153347"/>
            <a:chOff x="2595962" y="2802518"/>
            <a:chExt cx="3446492" cy="1153347"/>
          </a:xfrm>
        </p:grpSpPr>
        <p:sp>
          <p:nvSpPr>
            <p:cNvPr id="57" name="正方形/長方形 56"/>
            <p:cNvSpPr/>
            <p:nvPr/>
          </p:nvSpPr>
          <p:spPr>
            <a:xfrm>
              <a:off x="2595962" y="2802518"/>
              <a:ext cx="3446492" cy="11533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58" name="正方形/長方形 57"/>
            <p:cNvSpPr/>
            <p:nvPr/>
          </p:nvSpPr>
          <p:spPr>
            <a:xfrm>
              <a:off x="2595962" y="2808764"/>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B</a:t>
              </a:r>
              <a:endParaRPr kumimoji="1" lang="ja-JP" altLang="en-US" dirty="0"/>
            </a:p>
          </p:txBody>
        </p:sp>
      </p:grpSp>
      <p:sp>
        <p:nvSpPr>
          <p:cNvPr id="60" name="正方形/長方形 59"/>
          <p:cNvSpPr/>
          <p:nvPr/>
        </p:nvSpPr>
        <p:spPr>
          <a:xfrm>
            <a:off x="6063172" y="2480393"/>
            <a:ext cx="1909854" cy="25760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1" name="正方形/長方形 60"/>
          <p:cNvSpPr/>
          <p:nvPr/>
        </p:nvSpPr>
        <p:spPr>
          <a:xfrm>
            <a:off x="6063171" y="2486639"/>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2" name="正方形/長方形 61"/>
          <p:cNvSpPr/>
          <p:nvPr/>
        </p:nvSpPr>
        <p:spPr>
          <a:xfrm>
            <a:off x="9255847" y="2480393"/>
            <a:ext cx="1909854" cy="25760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3" name="正方形/長方形 62"/>
          <p:cNvSpPr/>
          <p:nvPr/>
        </p:nvSpPr>
        <p:spPr>
          <a:xfrm>
            <a:off x="9255846" y="2486639"/>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4" name="正方形/長方形 63"/>
          <p:cNvSpPr/>
          <p:nvPr/>
        </p:nvSpPr>
        <p:spPr>
          <a:xfrm>
            <a:off x="652919" y="1655938"/>
            <a:ext cx="1873293" cy="40899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6" name="正方形/長方形 65"/>
          <p:cNvSpPr/>
          <p:nvPr/>
        </p:nvSpPr>
        <p:spPr>
          <a:xfrm>
            <a:off x="655453" y="1655938"/>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A</a:t>
            </a:r>
            <a:endParaRPr kumimoji="1" lang="ja-JP" altLang="en-US" dirty="0"/>
          </a:p>
        </p:txBody>
      </p:sp>
    </p:spTree>
    <p:extLst>
      <p:ext uri="{BB962C8B-B14F-4D97-AF65-F5344CB8AC3E}">
        <p14:creationId xmlns:p14="http://schemas.microsoft.com/office/powerpoint/2010/main" val="223828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　方式③</a:t>
            </a:r>
            <a:endParaRPr kumimoji="1" lang="ja-JP" altLang="en-US" dirty="0"/>
          </a:p>
        </p:txBody>
      </p:sp>
      <p:sp>
        <p:nvSpPr>
          <p:cNvPr id="4" name="正方形/長方形 3"/>
          <p:cNvSpPr/>
          <p:nvPr/>
        </p:nvSpPr>
        <p:spPr>
          <a:xfrm>
            <a:off x="6586878" y="390313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_H</a:t>
            </a:r>
            <a:endParaRPr kumimoji="1" lang="ja-JP" altLang="en-US" dirty="0"/>
          </a:p>
        </p:txBody>
      </p:sp>
      <p:sp>
        <p:nvSpPr>
          <p:cNvPr id="5" name="正方形/長方形 4"/>
          <p:cNvSpPr/>
          <p:nvPr/>
        </p:nvSpPr>
        <p:spPr>
          <a:xfrm>
            <a:off x="9757439" y="3909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_V</a:t>
            </a:r>
            <a:endParaRPr kumimoji="1" lang="ja-JP" altLang="en-US" dirty="0"/>
          </a:p>
        </p:txBody>
      </p:sp>
      <p:sp>
        <p:nvSpPr>
          <p:cNvPr id="6" name="正方形/長方形 5"/>
          <p:cNvSpPr/>
          <p:nvPr/>
        </p:nvSpPr>
        <p:spPr>
          <a:xfrm>
            <a:off x="925709" y="3022497"/>
            <a:ext cx="1568324" cy="245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正方形/長方形 6"/>
          <p:cNvSpPr/>
          <p:nvPr/>
        </p:nvSpPr>
        <p:spPr>
          <a:xfrm>
            <a:off x="6237408" y="2797897"/>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SV_H(Li-Po 11.1V)</a:t>
            </a:r>
            <a:endParaRPr kumimoji="1" lang="ja-JP" altLang="en-US" sz="1200" dirty="0"/>
          </a:p>
        </p:txBody>
      </p:sp>
      <p:sp>
        <p:nvSpPr>
          <p:cNvPr id="8" name="正方形/長方形 7"/>
          <p:cNvSpPr/>
          <p:nvPr/>
        </p:nvSpPr>
        <p:spPr>
          <a:xfrm>
            <a:off x="9385314" y="2793953"/>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SV_V</a:t>
            </a:r>
            <a:r>
              <a:rPr lang="en-US" altLang="ja-JP" sz="1200" dirty="0"/>
              <a:t>(Li-Po 11.1V)</a:t>
            </a:r>
            <a:endParaRPr kumimoji="1" lang="ja-JP" altLang="en-US" sz="1200" dirty="0"/>
          </a:p>
        </p:txBody>
      </p:sp>
      <p:sp>
        <p:nvSpPr>
          <p:cNvPr id="11" name="正方形/長方形 10"/>
          <p:cNvSpPr/>
          <p:nvPr/>
        </p:nvSpPr>
        <p:spPr>
          <a:xfrm>
            <a:off x="3737647" y="3908362"/>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28" name="正方形/長方形 27"/>
          <p:cNvSpPr/>
          <p:nvPr/>
        </p:nvSpPr>
        <p:spPr>
          <a:xfrm>
            <a:off x="1165622" y="1825355"/>
            <a:ext cx="1088497"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lang="en-US" altLang="ja-JP" sz="1200" dirty="0"/>
              <a:t>(Li-Po 7.4V)</a:t>
            </a:r>
            <a:endParaRPr kumimoji="1" lang="ja-JP" altLang="en-US" sz="1200" dirty="0"/>
          </a:p>
        </p:txBody>
      </p:sp>
      <p:sp>
        <p:nvSpPr>
          <p:cNvPr id="29" name="四角形: 角を丸くする 28"/>
          <p:cNvSpPr/>
          <p:nvPr/>
        </p:nvSpPr>
        <p:spPr>
          <a:xfrm>
            <a:off x="1348435" y="2530787"/>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0" name="四角形: 角を丸くする 29"/>
          <p:cNvSpPr/>
          <p:nvPr/>
        </p:nvSpPr>
        <p:spPr>
          <a:xfrm>
            <a:off x="2754403" y="4237254"/>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2" name="四角形: 角を丸くする 31"/>
          <p:cNvSpPr/>
          <p:nvPr/>
        </p:nvSpPr>
        <p:spPr>
          <a:xfrm>
            <a:off x="5221194" y="4232030"/>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3" name="四角形: 角を丸くする 32"/>
          <p:cNvSpPr/>
          <p:nvPr/>
        </p:nvSpPr>
        <p:spPr>
          <a:xfrm>
            <a:off x="8186293" y="4232030"/>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4" name="四角形: 角を丸くする 33"/>
          <p:cNvSpPr/>
          <p:nvPr/>
        </p:nvSpPr>
        <p:spPr>
          <a:xfrm>
            <a:off x="6682641" y="342784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37" name="直線コネクタ 36"/>
          <p:cNvCxnSpPr>
            <a:stCxn id="28" idx="2"/>
            <a:endCxn id="29" idx="0"/>
          </p:cNvCxnSpPr>
          <p:nvPr/>
        </p:nvCxnSpPr>
        <p:spPr>
          <a:xfrm flipH="1">
            <a:off x="1709870" y="229569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8" name="直線コネクタ 37"/>
          <p:cNvCxnSpPr/>
          <p:nvPr/>
        </p:nvCxnSpPr>
        <p:spPr>
          <a:xfrm flipH="1">
            <a:off x="1709869" y="278740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9" name="直線コネクタ 38"/>
          <p:cNvCxnSpPr/>
          <p:nvPr/>
        </p:nvCxnSpPr>
        <p:spPr>
          <a:xfrm flipH="1">
            <a:off x="7074971" y="318809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0" name="直線コネクタ 39"/>
          <p:cNvCxnSpPr/>
          <p:nvPr/>
        </p:nvCxnSpPr>
        <p:spPr>
          <a:xfrm flipH="1">
            <a:off x="7074971" y="3684465"/>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p:cNvCxnSpPr>
            <a:stCxn id="30" idx="1"/>
          </p:cNvCxnSpPr>
          <p:nvPr/>
        </p:nvCxnSpPr>
        <p:spPr>
          <a:xfrm flipH="1" flipV="1">
            <a:off x="2494030" y="4360338"/>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p:cNvCxnSpPr/>
          <p:nvPr/>
        </p:nvCxnSpPr>
        <p:spPr>
          <a:xfrm flipH="1" flipV="1">
            <a:off x="3477273" y="4383629"/>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p:cNvCxnSpPr/>
          <p:nvPr/>
        </p:nvCxnSpPr>
        <p:spPr>
          <a:xfrm flipH="1" flipV="1">
            <a:off x="4973932" y="4378405"/>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p:cNvCxnSpPr>
            <a:stCxn id="4" idx="1"/>
            <a:endCxn id="32" idx="3"/>
          </p:cNvCxnSpPr>
          <p:nvPr/>
        </p:nvCxnSpPr>
        <p:spPr>
          <a:xfrm flipH="1">
            <a:off x="5944064" y="4360338"/>
            <a:ext cx="642814" cy="0"/>
          </a:xfrm>
          <a:prstGeom prst="line">
            <a:avLst/>
          </a:prstGeom>
        </p:spPr>
        <p:style>
          <a:lnRef idx="3">
            <a:schemeClr val="dk1"/>
          </a:lnRef>
          <a:fillRef idx="0">
            <a:schemeClr val="dk1"/>
          </a:fillRef>
          <a:effectRef idx="2">
            <a:schemeClr val="dk1"/>
          </a:effectRef>
          <a:fontRef idx="minor">
            <a:schemeClr val="tx1"/>
          </a:fontRef>
        </p:style>
      </p:cxnSp>
      <p:cxnSp>
        <p:nvCxnSpPr>
          <p:cNvPr id="51" name="直線コネクタ 50"/>
          <p:cNvCxnSpPr>
            <a:stCxn id="33" idx="1"/>
          </p:cNvCxnSpPr>
          <p:nvPr/>
        </p:nvCxnSpPr>
        <p:spPr>
          <a:xfrm flipH="1" flipV="1">
            <a:off x="7496439" y="4353782"/>
            <a:ext cx="689854" cy="6556"/>
          </a:xfrm>
          <a:prstGeom prst="line">
            <a:avLst/>
          </a:prstGeom>
        </p:spPr>
        <p:style>
          <a:lnRef idx="3">
            <a:schemeClr val="dk1"/>
          </a:lnRef>
          <a:fillRef idx="0">
            <a:schemeClr val="dk1"/>
          </a:fillRef>
          <a:effectRef idx="2">
            <a:schemeClr val="dk1"/>
          </a:effectRef>
          <a:fontRef idx="minor">
            <a:schemeClr val="tx1"/>
          </a:fontRef>
        </p:style>
      </p:cxnSp>
      <p:sp>
        <p:nvSpPr>
          <p:cNvPr id="52" name="四角形: 角を丸くする 51"/>
          <p:cNvSpPr/>
          <p:nvPr/>
        </p:nvSpPr>
        <p:spPr>
          <a:xfrm>
            <a:off x="9822309" y="343495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53" name="直線コネクタ 52"/>
          <p:cNvCxnSpPr/>
          <p:nvPr/>
        </p:nvCxnSpPr>
        <p:spPr>
          <a:xfrm flipH="1">
            <a:off x="10214639" y="319520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54" name="直線コネクタ 53"/>
          <p:cNvCxnSpPr/>
          <p:nvPr/>
        </p:nvCxnSpPr>
        <p:spPr>
          <a:xfrm flipH="1">
            <a:off x="10214639" y="3691575"/>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55" name="直線コネクタ 54"/>
          <p:cNvCxnSpPr>
            <a:stCxn id="5" idx="1"/>
            <a:endCxn id="33" idx="3"/>
          </p:cNvCxnSpPr>
          <p:nvPr/>
        </p:nvCxnSpPr>
        <p:spPr>
          <a:xfrm flipH="1" flipV="1">
            <a:off x="8909163" y="4360338"/>
            <a:ext cx="848276" cy="6550"/>
          </a:xfrm>
          <a:prstGeom prst="line">
            <a:avLst/>
          </a:prstGeom>
        </p:spPr>
        <p:style>
          <a:lnRef idx="3">
            <a:schemeClr val="dk1"/>
          </a:lnRef>
          <a:fillRef idx="0">
            <a:schemeClr val="dk1"/>
          </a:fillRef>
          <a:effectRef idx="2">
            <a:schemeClr val="dk1"/>
          </a:effectRef>
          <a:fontRef idx="minor">
            <a:schemeClr val="tx1"/>
          </a:fontRef>
        </p:style>
      </p:cxnSp>
      <p:grpSp>
        <p:nvGrpSpPr>
          <p:cNvPr id="56" name="グループ化 55"/>
          <p:cNvGrpSpPr/>
          <p:nvPr/>
        </p:nvGrpSpPr>
        <p:grpSpPr>
          <a:xfrm>
            <a:off x="2567414" y="3777108"/>
            <a:ext cx="3446492" cy="1153347"/>
            <a:chOff x="2595962" y="2802518"/>
            <a:chExt cx="3446492" cy="1153347"/>
          </a:xfrm>
        </p:grpSpPr>
        <p:sp>
          <p:nvSpPr>
            <p:cNvPr id="57" name="正方形/長方形 56"/>
            <p:cNvSpPr/>
            <p:nvPr/>
          </p:nvSpPr>
          <p:spPr>
            <a:xfrm>
              <a:off x="2595962" y="2802518"/>
              <a:ext cx="3446492" cy="11533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58" name="正方形/長方形 57"/>
            <p:cNvSpPr/>
            <p:nvPr/>
          </p:nvSpPr>
          <p:spPr>
            <a:xfrm>
              <a:off x="2595962" y="2808764"/>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B</a:t>
              </a:r>
              <a:endParaRPr kumimoji="1" lang="ja-JP" altLang="en-US" dirty="0"/>
            </a:p>
          </p:txBody>
        </p:sp>
      </p:grpSp>
      <p:sp>
        <p:nvSpPr>
          <p:cNvPr id="60" name="正方形/長方形 59"/>
          <p:cNvSpPr/>
          <p:nvPr/>
        </p:nvSpPr>
        <p:spPr>
          <a:xfrm>
            <a:off x="6063172" y="2480393"/>
            <a:ext cx="1909854" cy="25760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1" name="正方形/長方形 60"/>
          <p:cNvSpPr/>
          <p:nvPr/>
        </p:nvSpPr>
        <p:spPr>
          <a:xfrm>
            <a:off x="6063171" y="2486639"/>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2" name="正方形/長方形 61"/>
          <p:cNvSpPr/>
          <p:nvPr/>
        </p:nvSpPr>
        <p:spPr>
          <a:xfrm>
            <a:off x="9255847" y="2480393"/>
            <a:ext cx="1909854" cy="25760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3" name="正方形/長方形 62"/>
          <p:cNvSpPr/>
          <p:nvPr/>
        </p:nvSpPr>
        <p:spPr>
          <a:xfrm>
            <a:off x="9255846" y="2486639"/>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4" name="正方形/長方形 63"/>
          <p:cNvSpPr/>
          <p:nvPr/>
        </p:nvSpPr>
        <p:spPr>
          <a:xfrm>
            <a:off x="652919" y="1655938"/>
            <a:ext cx="1873293" cy="40899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6" name="正方形/長方形 65"/>
          <p:cNvSpPr/>
          <p:nvPr/>
        </p:nvSpPr>
        <p:spPr>
          <a:xfrm>
            <a:off x="655453" y="1655938"/>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A</a:t>
            </a:r>
            <a:endParaRPr kumimoji="1" lang="ja-JP" altLang="en-US" dirty="0"/>
          </a:p>
        </p:txBody>
      </p:sp>
      <p:sp>
        <p:nvSpPr>
          <p:cNvPr id="41" name="四角形: 角を丸くする 40"/>
          <p:cNvSpPr/>
          <p:nvPr/>
        </p:nvSpPr>
        <p:spPr>
          <a:xfrm>
            <a:off x="8186293" y="4548813"/>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42" name="直線コネクタ 41"/>
          <p:cNvCxnSpPr>
            <a:stCxn id="41" idx="1"/>
          </p:cNvCxnSpPr>
          <p:nvPr/>
        </p:nvCxnSpPr>
        <p:spPr>
          <a:xfrm flipH="1" flipV="1">
            <a:off x="7496439" y="4670565"/>
            <a:ext cx="689854" cy="6556"/>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p:cNvCxnSpPr>
            <a:endCxn id="41" idx="3"/>
          </p:cNvCxnSpPr>
          <p:nvPr/>
        </p:nvCxnSpPr>
        <p:spPr>
          <a:xfrm flipH="1" flipV="1">
            <a:off x="8909163" y="4677121"/>
            <a:ext cx="848276" cy="655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233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a:t>
            </a:r>
            <a:endParaRPr kumimoji="1" lang="ja-JP" altLang="en-US" dirty="0"/>
          </a:p>
        </p:txBody>
      </p:sp>
      <p:sp>
        <p:nvSpPr>
          <p:cNvPr id="3" name="コンテンツ プレースホルダー 2"/>
          <p:cNvSpPr>
            <a:spLocks noGrp="1"/>
          </p:cNvSpPr>
          <p:nvPr>
            <p:ph idx="1"/>
          </p:nvPr>
        </p:nvSpPr>
        <p:spPr/>
        <p:txBody>
          <a:bodyPr/>
          <a:lstStyle/>
          <a:p>
            <a:r>
              <a:rPr lang="ja-JP" altLang="en-US" dirty="0"/>
              <a:t>水平尾翼または垂直尾翼の故障によって発生する損害をそれぞれ</a:t>
            </a:r>
            <a:r>
              <a:rPr lang="en-US" altLang="ja-JP" dirty="0"/>
              <a:t>Dh</a:t>
            </a:r>
            <a:r>
              <a:rPr lang="ja-JP" altLang="en-US" dirty="0" err="1"/>
              <a:t>、</a:t>
            </a:r>
            <a:r>
              <a:rPr lang="en-US" altLang="ja-JP" dirty="0" err="1"/>
              <a:t>Dv</a:t>
            </a:r>
            <a:r>
              <a:rPr lang="ja-JP" altLang="en-US" dirty="0"/>
              <a:t>とする。</a:t>
            </a:r>
            <a:endParaRPr lang="en-US" altLang="ja-JP" dirty="0"/>
          </a:p>
          <a:p>
            <a:r>
              <a:rPr lang="ja-JP" altLang="en-US" dirty="0"/>
              <a:t>水平尾翼または垂直尾翼のどちらかが故障する確率をそれぞれ</a:t>
            </a:r>
            <a:r>
              <a:rPr lang="en-US" altLang="ja-JP" dirty="0" err="1"/>
              <a:t>Fh</a:t>
            </a:r>
            <a:r>
              <a:rPr lang="ja-JP" altLang="en-US" dirty="0" err="1"/>
              <a:t>、</a:t>
            </a:r>
            <a:r>
              <a:rPr lang="en-US" altLang="ja-JP" dirty="0" err="1"/>
              <a:t>Fv</a:t>
            </a:r>
            <a:r>
              <a:rPr lang="ja-JP" altLang="en-US" dirty="0"/>
              <a:t>とする。</a:t>
            </a:r>
            <a:endParaRPr lang="en-US" altLang="ja-JP" dirty="0"/>
          </a:p>
          <a:p>
            <a:r>
              <a:rPr lang="ja-JP" altLang="en-US" dirty="0"/>
              <a:t>水平尾翼および垂直尾翼が故障する確率をそれぞれ</a:t>
            </a:r>
            <a:r>
              <a:rPr lang="en-US" altLang="ja-JP" dirty="0" err="1"/>
              <a:t>Fhv</a:t>
            </a:r>
            <a:r>
              <a:rPr lang="ja-JP" altLang="en-US" dirty="0"/>
              <a:t>とする。</a:t>
            </a:r>
            <a:endParaRPr lang="en-US" altLang="ja-JP" dirty="0"/>
          </a:p>
          <a:p>
            <a:r>
              <a:rPr kumimoji="1" lang="ja-JP" altLang="en-US" dirty="0"/>
              <a:t>配線，グループ</a:t>
            </a:r>
            <a:r>
              <a:rPr kumimoji="1" lang="en-US" altLang="ja-JP" dirty="0"/>
              <a:t>A</a:t>
            </a:r>
            <a:r>
              <a:rPr kumimoji="1" lang="ja-JP" altLang="en-US" dirty="0" err="1"/>
              <a:t>，</a:t>
            </a:r>
            <a:r>
              <a:rPr kumimoji="1" lang="en-US" altLang="ja-JP" dirty="0"/>
              <a:t>B</a:t>
            </a:r>
            <a:r>
              <a:rPr kumimoji="1" lang="ja-JP" altLang="en-US" dirty="0" err="1"/>
              <a:t>，</a:t>
            </a:r>
            <a:r>
              <a:rPr kumimoji="1" lang="en-US" altLang="ja-JP" dirty="0"/>
              <a:t>C</a:t>
            </a:r>
            <a:r>
              <a:rPr lang="ja-JP" altLang="en-US" dirty="0"/>
              <a:t>が故障する確率をそれぞれ</a:t>
            </a:r>
            <a:r>
              <a:rPr lang="en-US" altLang="ja-JP" dirty="0"/>
              <a:t>F0</a:t>
            </a:r>
            <a:r>
              <a:rPr lang="ja-JP" altLang="en-US" dirty="0" err="1"/>
              <a:t>，</a:t>
            </a:r>
            <a:r>
              <a:rPr lang="en-US" altLang="ja-JP" dirty="0"/>
              <a:t>Fa</a:t>
            </a:r>
            <a:r>
              <a:rPr lang="ja-JP" altLang="en-US" dirty="0"/>
              <a:t> ，</a:t>
            </a:r>
            <a:r>
              <a:rPr lang="en-US" altLang="ja-JP" dirty="0"/>
              <a:t>Fb</a:t>
            </a:r>
            <a:r>
              <a:rPr lang="ja-JP" altLang="en-US" dirty="0"/>
              <a:t> ，</a:t>
            </a:r>
            <a:r>
              <a:rPr lang="en-US" altLang="ja-JP" dirty="0"/>
              <a:t>Fc</a:t>
            </a:r>
            <a:r>
              <a:rPr lang="ja-JP" altLang="en-US" dirty="0"/>
              <a:t>とする</a:t>
            </a:r>
            <a:endParaRPr lang="en-US" altLang="ja-JP" dirty="0"/>
          </a:p>
          <a:p>
            <a:r>
              <a:rPr lang="ja-JP" altLang="en-US" dirty="0"/>
              <a:t>損害の期待値</a:t>
            </a:r>
            <a:r>
              <a:rPr lang="en-US" altLang="ja-JP" dirty="0"/>
              <a:t>D</a:t>
            </a:r>
            <a:r>
              <a:rPr lang="ja-JP" altLang="en-US" dirty="0"/>
              <a:t>を以下のように定義する</a:t>
            </a:r>
            <a:endParaRPr lang="en-US" altLang="ja-JP" dirty="0"/>
          </a:p>
          <a:p>
            <a:pPr lvl="1"/>
            <a:r>
              <a:rPr lang="en-US" altLang="ja-JP" dirty="0"/>
              <a:t>D=</a:t>
            </a:r>
            <a:r>
              <a:rPr lang="en-US" altLang="ja-JP" dirty="0" err="1"/>
              <a:t>Fh</a:t>
            </a:r>
            <a:r>
              <a:rPr lang="en-US" altLang="ja-JP" dirty="0"/>
              <a:t>*</a:t>
            </a:r>
            <a:r>
              <a:rPr lang="en-US" altLang="ja-JP" dirty="0" err="1"/>
              <a:t>Dh+Fv</a:t>
            </a:r>
            <a:r>
              <a:rPr lang="en-US" altLang="ja-JP" dirty="0"/>
              <a:t>*</a:t>
            </a:r>
            <a:r>
              <a:rPr lang="en-US" altLang="ja-JP" dirty="0" err="1"/>
              <a:t>Dv+Fhv</a:t>
            </a:r>
            <a:r>
              <a:rPr lang="en-US" altLang="ja-JP" dirty="0"/>
              <a:t>*(</a:t>
            </a:r>
            <a:r>
              <a:rPr lang="en-US" altLang="ja-JP" dirty="0" err="1"/>
              <a:t>Dh+Dv</a:t>
            </a:r>
            <a:r>
              <a:rPr lang="en-US" altLang="ja-JP" dirty="0"/>
              <a:t>)</a:t>
            </a:r>
          </a:p>
          <a:p>
            <a:endParaRPr lang="ja-JP" altLang="en-US" dirty="0"/>
          </a:p>
        </p:txBody>
      </p:sp>
    </p:spTree>
    <p:extLst>
      <p:ext uri="{BB962C8B-B14F-4D97-AF65-F5344CB8AC3E}">
        <p14:creationId xmlns:p14="http://schemas.microsoft.com/office/powerpoint/2010/main" val="203024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a:t>
            </a:r>
            <a:endParaRPr kumimoji="1" lang="ja-JP" altLang="en-US" dirty="0"/>
          </a:p>
        </p:txBody>
      </p:sp>
      <p:sp>
        <p:nvSpPr>
          <p:cNvPr id="3" name="コンテンツ プレースホルダー 2"/>
          <p:cNvSpPr>
            <a:spLocks noGrp="1"/>
          </p:cNvSpPr>
          <p:nvPr>
            <p:ph idx="1"/>
          </p:nvPr>
        </p:nvSpPr>
        <p:spPr>
          <a:xfrm>
            <a:off x="838199" y="1825625"/>
            <a:ext cx="10515601" cy="4351338"/>
          </a:xfrm>
        </p:spPr>
        <p:txBody>
          <a:bodyPr/>
          <a:lstStyle/>
          <a:p>
            <a:r>
              <a:rPr lang="ja-JP" altLang="en-US" dirty="0"/>
              <a:t>方式①</a:t>
            </a:r>
            <a:endParaRPr lang="en-US" altLang="ja-JP" dirty="0"/>
          </a:p>
          <a:p>
            <a:pPr lvl="1"/>
            <a:r>
              <a:rPr lang="en-US" altLang="ja-JP" dirty="0" err="1"/>
              <a:t>Fh</a:t>
            </a:r>
            <a:r>
              <a:rPr lang="en-US" altLang="ja-JP" dirty="0"/>
              <a:t>=</a:t>
            </a:r>
            <a:r>
              <a:rPr lang="en-US" altLang="ja-JP" dirty="0" err="1"/>
              <a:t>Fb+Fc</a:t>
            </a:r>
            <a:endParaRPr lang="en-US" altLang="ja-JP" dirty="0"/>
          </a:p>
          <a:p>
            <a:pPr lvl="1"/>
            <a:r>
              <a:rPr lang="en-US" altLang="ja-JP" dirty="0" err="1"/>
              <a:t>Fv</a:t>
            </a:r>
            <a:r>
              <a:rPr lang="en-US" altLang="ja-JP" dirty="0"/>
              <a:t>=</a:t>
            </a:r>
            <a:r>
              <a:rPr lang="en-US" altLang="ja-JP" dirty="0" err="1"/>
              <a:t>Fb+Fc</a:t>
            </a:r>
            <a:endParaRPr lang="en-US" altLang="ja-JP" dirty="0"/>
          </a:p>
          <a:p>
            <a:pPr lvl="1"/>
            <a:r>
              <a:rPr lang="en-US" altLang="ja-JP" dirty="0" err="1"/>
              <a:t>Fhv</a:t>
            </a:r>
            <a:r>
              <a:rPr lang="en-US" altLang="ja-JP" dirty="0"/>
              <a:t>=Fa+(</a:t>
            </a:r>
            <a:r>
              <a:rPr lang="en-US" altLang="ja-JP" dirty="0" err="1"/>
              <a:t>Fb+Fc</a:t>
            </a:r>
            <a:r>
              <a:rPr lang="en-US" altLang="ja-JP" dirty="0"/>
              <a:t>)^2</a:t>
            </a:r>
          </a:p>
          <a:p>
            <a:pPr lvl="1"/>
            <a:r>
              <a:rPr lang="en-US" altLang="ja-JP" dirty="0"/>
              <a:t>D=(</a:t>
            </a:r>
            <a:r>
              <a:rPr lang="en-US" altLang="ja-JP" dirty="0" err="1"/>
              <a:t>Fa+Fb+Fc</a:t>
            </a:r>
            <a:r>
              <a:rPr lang="en-US" altLang="ja-JP" dirty="0"/>
              <a:t>+(</a:t>
            </a:r>
            <a:r>
              <a:rPr lang="en-US" altLang="ja-JP" dirty="0" err="1"/>
              <a:t>Fb+Fc</a:t>
            </a:r>
            <a:r>
              <a:rPr lang="en-US" altLang="ja-JP" dirty="0"/>
              <a:t>)^2)*(</a:t>
            </a:r>
            <a:r>
              <a:rPr lang="en-US" altLang="ja-JP" dirty="0" err="1"/>
              <a:t>Dh+Dv</a:t>
            </a:r>
            <a:r>
              <a:rPr lang="en-US" altLang="ja-JP" dirty="0"/>
              <a:t>)</a:t>
            </a:r>
          </a:p>
          <a:p>
            <a:r>
              <a:rPr lang="ja-JP" altLang="en-US" dirty="0"/>
              <a:t>方式②</a:t>
            </a:r>
            <a:endParaRPr lang="en-US" altLang="ja-JP" dirty="0"/>
          </a:p>
          <a:p>
            <a:pPr lvl="1"/>
            <a:r>
              <a:rPr lang="en-US" altLang="ja-JP" dirty="0" err="1"/>
              <a:t>Fh</a:t>
            </a:r>
            <a:r>
              <a:rPr lang="en-US" altLang="ja-JP" dirty="0"/>
              <a:t>=0</a:t>
            </a:r>
          </a:p>
          <a:p>
            <a:pPr lvl="1"/>
            <a:r>
              <a:rPr lang="en-US" altLang="ja-JP" dirty="0" err="1"/>
              <a:t>Fv</a:t>
            </a:r>
            <a:r>
              <a:rPr lang="en-US" altLang="ja-JP" dirty="0"/>
              <a:t>=F0+Fc</a:t>
            </a:r>
          </a:p>
          <a:p>
            <a:pPr lvl="1"/>
            <a:r>
              <a:rPr lang="en-US" altLang="ja-JP" dirty="0" err="1"/>
              <a:t>Fhv</a:t>
            </a:r>
            <a:r>
              <a:rPr lang="en-US" altLang="ja-JP" dirty="0"/>
              <a:t>=</a:t>
            </a:r>
            <a:r>
              <a:rPr lang="en-US" altLang="ja-JP" dirty="0" err="1"/>
              <a:t>Fa+Fb+Fc</a:t>
            </a:r>
            <a:endParaRPr lang="en-US" altLang="ja-JP" dirty="0"/>
          </a:p>
          <a:p>
            <a:pPr lvl="1"/>
            <a:r>
              <a:rPr lang="en-US" altLang="ja-JP" dirty="0"/>
              <a:t>D=(F0+Fc)*</a:t>
            </a:r>
            <a:r>
              <a:rPr lang="en-US" altLang="ja-JP" dirty="0" err="1"/>
              <a:t>Dv</a:t>
            </a:r>
            <a:r>
              <a:rPr lang="en-US" altLang="ja-JP" dirty="0"/>
              <a:t>+(</a:t>
            </a:r>
            <a:r>
              <a:rPr lang="en-US" altLang="ja-JP" dirty="0" err="1"/>
              <a:t>Fa+Fb+Fc</a:t>
            </a:r>
            <a:r>
              <a:rPr lang="en-US" altLang="ja-JP" dirty="0"/>
              <a:t>)*(</a:t>
            </a:r>
            <a:r>
              <a:rPr lang="en-US" altLang="ja-JP" dirty="0" err="1"/>
              <a:t>Dh+Dv</a:t>
            </a:r>
            <a:r>
              <a:rPr lang="en-US" altLang="ja-JP" dirty="0"/>
              <a:t>)</a:t>
            </a:r>
          </a:p>
        </p:txBody>
      </p:sp>
    </p:spTree>
    <p:extLst>
      <p:ext uri="{BB962C8B-B14F-4D97-AF65-F5344CB8AC3E}">
        <p14:creationId xmlns:p14="http://schemas.microsoft.com/office/powerpoint/2010/main" val="392946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a:t>
            </a:r>
            <a:endParaRPr kumimoji="1" lang="ja-JP" altLang="en-US" dirty="0"/>
          </a:p>
        </p:txBody>
      </p:sp>
      <p:sp>
        <p:nvSpPr>
          <p:cNvPr id="3" name="コンテンツ プレースホルダー 2"/>
          <p:cNvSpPr>
            <a:spLocks noGrp="1"/>
          </p:cNvSpPr>
          <p:nvPr>
            <p:ph idx="1"/>
          </p:nvPr>
        </p:nvSpPr>
        <p:spPr>
          <a:xfrm>
            <a:off x="838199" y="1825625"/>
            <a:ext cx="10515601" cy="4351338"/>
          </a:xfrm>
        </p:spPr>
        <p:txBody>
          <a:bodyPr/>
          <a:lstStyle/>
          <a:p>
            <a:r>
              <a:rPr lang="ja-JP" altLang="en-US" dirty="0"/>
              <a:t>方式③</a:t>
            </a:r>
            <a:endParaRPr lang="en-US" altLang="ja-JP" dirty="0"/>
          </a:p>
          <a:p>
            <a:pPr lvl="1"/>
            <a:r>
              <a:rPr lang="en-US" altLang="ja-JP" dirty="0" err="1"/>
              <a:t>Fh</a:t>
            </a:r>
            <a:r>
              <a:rPr lang="en-US" altLang="ja-JP" dirty="0"/>
              <a:t>=0</a:t>
            </a:r>
          </a:p>
          <a:p>
            <a:pPr lvl="1"/>
            <a:r>
              <a:rPr lang="en-US" altLang="ja-JP" dirty="0" err="1"/>
              <a:t>Fv</a:t>
            </a:r>
            <a:r>
              <a:rPr lang="en-US" altLang="ja-JP" dirty="0"/>
              <a:t>=F0^2+Fc</a:t>
            </a:r>
          </a:p>
          <a:p>
            <a:pPr lvl="1"/>
            <a:r>
              <a:rPr lang="en-US" altLang="ja-JP" dirty="0" err="1"/>
              <a:t>Fhv</a:t>
            </a:r>
            <a:r>
              <a:rPr lang="en-US" altLang="ja-JP" dirty="0"/>
              <a:t>=</a:t>
            </a:r>
            <a:r>
              <a:rPr lang="en-US" altLang="ja-JP" dirty="0" err="1"/>
              <a:t>Fa+Fb+Fc</a:t>
            </a:r>
            <a:endParaRPr lang="en-US" altLang="ja-JP" dirty="0"/>
          </a:p>
          <a:p>
            <a:pPr lvl="1"/>
            <a:r>
              <a:rPr lang="en-US" altLang="ja-JP" dirty="0"/>
              <a:t>D=</a:t>
            </a:r>
            <a:r>
              <a:rPr lang="en-US" altLang="ja-JP" dirty="0" err="1"/>
              <a:t>Fh</a:t>
            </a:r>
            <a:r>
              <a:rPr lang="en-US" altLang="ja-JP" dirty="0"/>
              <a:t>*</a:t>
            </a:r>
            <a:r>
              <a:rPr lang="en-US" altLang="ja-JP" dirty="0" err="1"/>
              <a:t>Dh+Fv</a:t>
            </a:r>
            <a:r>
              <a:rPr lang="en-US" altLang="ja-JP" dirty="0"/>
              <a:t>*</a:t>
            </a:r>
            <a:r>
              <a:rPr lang="en-US" altLang="ja-JP" dirty="0" err="1"/>
              <a:t>Dv+Fhv</a:t>
            </a:r>
            <a:r>
              <a:rPr lang="en-US" altLang="ja-JP" dirty="0"/>
              <a:t>*(</a:t>
            </a:r>
            <a:r>
              <a:rPr lang="en-US" altLang="ja-JP" dirty="0" err="1"/>
              <a:t>Dh+Dv</a:t>
            </a:r>
            <a:r>
              <a:rPr lang="en-US" altLang="ja-JP" dirty="0"/>
              <a:t>)</a:t>
            </a:r>
          </a:p>
          <a:p>
            <a:pPr lvl="2"/>
            <a:r>
              <a:rPr lang="en-US" altLang="ja-JP" dirty="0"/>
              <a:t>=(F0^2+Fc)*</a:t>
            </a:r>
            <a:r>
              <a:rPr lang="en-US" altLang="ja-JP" dirty="0" err="1"/>
              <a:t>Dv</a:t>
            </a:r>
            <a:r>
              <a:rPr lang="en-US" altLang="ja-JP" dirty="0"/>
              <a:t>+(</a:t>
            </a:r>
            <a:r>
              <a:rPr lang="en-US" altLang="ja-JP" dirty="0" err="1"/>
              <a:t>Fa+Fb+Fc</a:t>
            </a:r>
            <a:r>
              <a:rPr lang="en-US" altLang="ja-JP" dirty="0"/>
              <a:t>)*(</a:t>
            </a:r>
            <a:r>
              <a:rPr lang="en-US" altLang="ja-JP" dirty="0" err="1"/>
              <a:t>Dh+Dv</a:t>
            </a:r>
            <a:r>
              <a:rPr lang="en-US" altLang="ja-JP" dirty="0"/>
              <a:t>)</a:t>
            </a:r>
          </a:p>
          <a:p>
            <a:pPr lvl="2"/>
            <a:endParaRPr lang="en-US" altLang="ja-JP" dirty="0"/>
          </a:p>
        </p:txBody>
      </p:sp>
    </p:spTree>
    <p:extLst>
      <p:ext uri="{BB962C8B-B14F-4D97-AF65-F5344CB8AC3E}">
        <p14:creationId xmlns:p14="http://schemas.microsoft.com/office/powerpoint/2010/main" val="354684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a:t>
            </a:r>
            <a:endParaRPr kumimoji="1" lang="ja-JP" altLang="en-US" dirty="0"/>
          </a:p>
        </p:txBody>
      </p:sp>
      <p:sp>
        <p:nvSpPr>
          <p:cNvPr id="3" name="コンテンツ プレースホルダー 2"/>
          <p:cNvSpPr>
            <a:spLocks noGrp="1"/>
          </p:cNvSpPr>
          <p:nvPr>
            <p:ph idx="1"/>
          </p:nvPr>
        </p:nvSpPr>
        <p:spPr>
          <a:xfrm>
            <a:off x="838199" y="1825625"/>
            <a:ext cx="10515601" cy="4351338"/>
          </a:xfrm>
        </p:spPr>
        <p:txBody>
          <a:bodyPr>
            <a:normAutofit fontScale="85000" lnSpcReduction="20000"/>
          </a:bodyPr>
          <a:lstStyle/>
          <a:p>
            <a:pPr marL="0" indent="0">
              <a:buNone/>
            </a:pPr>
            <a:r>
              <a:rPr lang="en-US" altLang="ja-JP" dirty="0"/>
              <a:t>Dh=</a:t>
            </a:r>
            <a:r>
              <a:rPr lang="en-US" altLang="ja-JP" dirty="0" err="1"/>
              <a:t>Dv</a:t>
            </a:r>
            <a:r>
              <a:rPr lang="en-US" altLang="ja-JP" dirty="0"/>
              <a:t>=1</a:t>
            </a:r>
          </a:p>
          <a:p>
            <a:pPr marL="0" indent="0">
              <a:buNone/>
            </a:pPr>
            <a:r>
              <a:rPr lang="en-US" altLang="ja-JP" dirty="0"/>
              <a:t>F0=Fa=Fc=0.01</a:t>
            </a:r>
          </a:p>
          <a:p>
            <a:pPr marL="0" indent="0">
              <a:buNone/>
            </a:pPr>
            <a:r>
              <a:rPr lang="en-US" altLang="ja-JP" dirty="0"/>
              <a:t>Fb=0.02</a:t>
            </a:r>
          </a:p>
          <a:p>
            <a:pPr marL="0" indent="0">
              <a:buNone/>
            </a:pPr>
            <a:r>
              <a:rPr lang="en-US" altLang="ja-JP" dirty="0"/>
              <a:t>(</a:t>
            </a:r>
            <a:r>
              <a:rPr lang="ja-JP" altLang="en-US" dirty="0"/>
              <a:t>自作の配線のみが壊れ、既製品は壊れないと仮定）とすると</a:t>
            </a:r>
            <a:endParaRPr lang="en-US" altLang="ja-JP" dirty="0"/>
          </a:p>
          <a:p>
            <a:r>
              <a:rPr lang="ja-JP" altLang="en-US" dirty="0"/>
              <a:t>方式①</a:t>
            </a:r>
            <a:endParaRPr lang="en-US" altLang="ja-JP" dirty="0"/>
          </a:p>
          <a:p>
            <a:pPr lvl="1"/>
            <a:r>
              <a:rPr lang="en-US" altLang="ja-JP" dirty="0"/>
              <a:t>D=(0.04+(0.03)^2)*2=0.0818</a:t>
            </a:r>
          </a:p>
          <a:p>
            <a:r>
              <a:rPr lang="ja-JP" altLang="en-US" dirty="0"/>
              <a:t>方式②</a:t>
            </a:r>
            <a:endParaRPr lang="en-US" altLang="ja-JP" dirty="0"/>
          </a:p>
          <a:p>
            <a:pPr lvl="1"/>
            <a:r>
              <a:rPr lang="en-US" altLang="ja-JP" dirty="0"/>
              <a:t>D =(0.02)*1+(0.04)*2=0.1000</a:t>
            </a:r>
          </a:p>
          <a:p>
            <a:r>
              <a:rPr lang="ja-JP" altLang="en-US" dirty="0"/>
              <a:t>差</a:t>
            </a:r>
            <a:r>
              <a:rPr lang="en-US" altLang="ja-JP" dirty="0"/>
              <a:t>=0.0182</a:t>
            </a:r>
          </a:p>
          <a:p>
            <a:r>
              <a:rPr lang="ja-JP" altLang="en-US" dirty="0"/>
              <a:t>結論</a:t>
            </a:r>
            <a:endParaRPr lang="en-US" altLang="ja-JP" dirty="0"/>
          </a:p>
          <a:p>
            <a:pPr lvl="1"/>
            <a:r>
              <a:rPr lang="ja-JP" altLang="en-US" sz="1900" dirty="0"/>
              <a:t>損害とその期待値を直接比較するのには違和感があるかもしれないが一応の参考として</a:t>
            </a:r>
            <a:endParaRPr lang="en-US" altLang="ja-JP" sz="1900" dirty="0"/>
          </a:p>
          <a:p>
            <a:pPr lvl="1"/>
            <a:r>
              <a:rPr lang="ja-JP" altLang="en-US" dirty="0"/>
              <a:t>この仮定において、方式②の①に対するリスクの大きさ（損害の期待値）は片方の尾翼が動作不良になった場合に発生する損害の</a:t>
            </a:r>
            <a:r>
              <a:rPr lang="en-US" altLang="ja-JP" dirty="0"/>
              <a:t>0.0182</a:t>
            </a:r>
            <a:r>
              <a:rPr lang="ja-JP" altLang="en-US" dirty="0"/>
              <a:t>倍</a:t>
            </a:r>
            <a:endParaRPr lang="en-US" altLang="ja-JP" dirty="0"/>
          </a:p>
        </p:txBody>
      </p:sp>
    </p:spTree>
    <p:extLst>
      <p:ext uri="{BB962C8B-B14F-4D97-AF65-F5344CB8AC3E}">
        <p14:creationId xmlns:p14="http://schemas.microsoft.com/office/powerpoint/2010/main" val="426820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重量</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a:t>バッテリー</a:t>
            </a:r>
            <a:r>
              <a:rPr kumimoji="1" lang="en-US" altLang="ja-JP"/>
              <a:t>10min.</a:t>
            </a:r>
            <a:endParaRPr kumimoji="1" lang="en-US" altLang="ja-JP" dirty="0"/>
          </a:p>
          <a:p>
            <a:r>
              <a:rPr lang="ja-JP" altLang="en-US" dirty="0"/>
              <a:t>ピトー管</a:t>
            </a:r>
            <a:endParaRPr lang="en-US" altLang="ja-JP" dirty="0"/>
          </a:p>
          <a:p>
            <a:r>
              <a:rPr kumimoji="1" lang="ja-JP" altLang="en-US" dirty="0"/>
              <a:t>操舵系</a:t>
            </a:r>
            <a:endParaRPr kumimoji="1" lang="en-US" altLang="ja-JP" dirty="0"/>
          </a:p>
          <a:p>
            <a:r>
              <a:rPr lang="ja-JP" altLang="en-US" dirty="0"/>
              <a:t>計測系</a:t>
            </a:r>
            <a:endParaRPr lang="en-US" altLang="ja-JP" dirty="0"/>
          </a:p>
          <a:p>
            <a:r>
              <a:rPr kumimoji="1" lang="en-US" altLang="ja-JP" dirty="0"/>
              <a:t>Hpan0.227</a:t>
            </a:r>
          </a:p>
          <a:p>
            <a:r>
              <a:rPr lang="en-US" altLang="ja-JP" dirty="0"/>
              <a:t>Svcode0.242</a:t>
            </a:r>
          </a:p>
          <a:p>
            <a:r>
              <a:rPr kumimoji="1" lang="en-US" altLang="ja-JP" dirty="0"/>
              <a:t>Sv_bo_log0.107</a:t>
            </a:r>
          </a:p>
          <a:p>
            <a:r>
              <a:rPr lang="en-US" altLang="ja-JP" dirty="0"/>
              <a:t>Batt0.413</a:t>
            </a:r>
          </a:p>
          <a:p>
            <a:r>
              <a:rPr kumimoji="1" lang="en-US" altLang="ja-JP" dirty="0"/>
              <a:t>uCbatt0.202</a:t>
            </a:r>
          </a:p>
          <a:p>
            <a:r>
              <a:rPr lang="en-US" altLang="ja-JP" dirty="0"/>
              <a:t>Hvm0.366</a:t>
            </a:r>
          </a:p>
          <a:p>
            <a:r>
              <a:rPr kumimoji="1" lang="en-US" altLang="ja-JP" dirty="0"/>
              <a:t>Asm0.010</a:t>
            </a:r>
          </a:p>
          <a:p>
            <a:pPr lvl="1"/>
            <a:endParaRPr lang="en-US" altLang="ja-JP" dirty="0"/>
          </a:p>
        </p:txBody>
      </p:sp>
    </p:spTree>
    <p:extLst>
      <p:ext uri="{BB962C8B-B14F-4D97-AF65-F5344CB8AC3E}">
        <p14:creationId xmlns:p14="http://schemas.microsoft.com/office/powerpoint/2010/main" val="21394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SV_batt</a:t>
            </a:r>
            <a:r>
              <a:rPr kumimoji="1" lang="en-US" altLang="ja-JP" dirty="0"/>
              <a:t>.</a:t>
            </a:r>
            <a:r>
              <a:rPr kumimoji="1" lang="ja-JP" altLang="en-US" dirty="0"/>
              <a:t>　要求</a:t>
            </a:r>
          </a:p>
        </p:txBody>
      </p:sp>
      <p:sp>
        <p:nvSpPr>
          <p:cNvPr id="3" name="コンテンツ プレースホルダー 2"/>
          <p:cNvSpPr>
            <a:spLocks noGrp="1"/>
          </p:cNvSpPr>
          <p:nvPr>
            <p:ph idx="1"/>
          </p:nvPr>
        </p:nvSpPr>
        <p:spPr>
          <a:xfrm>
            <a:off x="838200" y="1825625"/>
            <a:ext cx="10515600" cy="4351338"/>
          </a:xfrm>
        </p:spPr>
        <p:txBody>
          <a:bodyPr>
            <a:normAutofit lnSpcReduction="10000"/>
          </a:bodyPr>
          <a:lstStyle/>
          <a:p>
            <a:r>
              <a:rPr kumimoji="1" lang="en-US" altLang="ja-JP" dirty="0"/>
              <a:t>SV</a:t>
            </a:r>
            <a:r>
              <a:rPr kumimoji="1" lang="ja-JP" altLang="en-US" dirty="0"/>
              <a:t>動作電圧</a:t>
            </a:r>
            <a:endParaRPr kumimoji="1" lang="en-US" altLang="ja-JP" dirty="0"/>
          </a:p>
          <a:p>
            <a:pPr lvl="1"/>
            <a:r>
              <a:rPr lang="en-US" altLang="ja-JP" dirty="0"/>
              <a:t>KRS-4033HV &amp; KRS-4034HV</a:t>
            </a:r>
          </a:p>
          <a:p>
            <a:pPr lvl="2"/>
            <a:r>
              <a:rPr kumimoji="1" lang="en-US" altLang="ja-JP" dirty="0"/>
              <a:t>11.1[V]</a:t>
            </a:r>
          </a:p>
          <a:p>
            <a:r>
              <a:rPr kumimoji="1" lang="en-US" altLang="ja-JP" dirty="0"/>
              <a:t>SV</a:t>
            </a:r>
            <a:r>
              <a:rPr kumimoji="1" lang="ja-JP" altLang="en-US" dirty="0"/>
              <a:t>消費電力</a:t>
            </a:r>
            <a:endParaRPr kumimoji="1" lang="en-US" altLang="ja-JP" dirty="0"/>
          </a:p>
          <a:p>
            <a:pPr lvl="1"/>
            <a:r>
              <a:rPr lang="en-US" altLang="ja-JP" dirty="0"/>
              <a:t>KRS-4033HV &amp; KRS-4034HV</a:t>
            </a:r>
          </a:p>
          <a:p>
            <a:pPr lvl="2"/>
            <a:r>
              <a:rPr lang="ja-JP" altLang="en-US" dirty="0"/>
              <a:t>最大消費電流 </a:t>
            </a:r>
            <a:r>
              <a:rPr lang="en-US" altLang="ja-JP" dirty="0"/>
              <a:t>3.1[A]</a:t>
            </a:r>
          </a:p>
          <a:p>
            <a:r>
              <a:rPr lang="ja-JP" altLang="en-US" dirty="0"/>
              <a:t>動作時間</a:t>
            </a:r>
            <a:endParaRPr lang="en-US" altLang="ja-JP" dirty="0"/>
          </a:p>
          <a:p>
            <a:pPr lvl="1"/>
            <a:r>
              <a:rPr lang="ja-JP" altLang="en-US" dirty="0"/>
              <a:t>最低</a:t>
            </a:r>
            <a:r>
              <a:rPr lang="en-US" altLang="ja-JP" dirty="0"/>
              <a:t>10[min.]</a:t>
            </a:r>
          </a:p>
          <a:p>
            <a:pPr lvl="1"/>
            <a:r>
              <a:rPr lang="ja-JP" altLang="en-US" dirty="0"/>
              <a:t>余裕を見て</a:t>
            </a:r>
            <a:r>
              <a:rPr lang="en-US" altLang="ja-JP" dirty="0"/>
              <a:t>30[min.]</a:t>
            </a:r>
          </a:p>
          <a:p>
            <a:r>
              <a:rPr lang="ja-JP" altLang="en-US" dirty="0"/>
              <a:t>必要容量</a:t>
            </a:r>
            <a:endParaRPr lang="en-US" altLang="ja-JP" dirty="0"/>
          </a:p>
          <a:p>
            <a:pPr lvl="1"/>
            <a:r>
              <a:rPr lang="en-US" altLang="ja-JP" dirty="0"/>
              <a:t>3.1*0.5=1550[</a:t>
            </a:r>
            <a:r>
              <a:rPr lang="en-US" altLang="ja-JP" dirty="0" err="1"/>
              <a:t>mAh</a:t>
            </a:r>
            <a:r>
              <a:rPr lang="en-US" altLang="ja-JP" dirty="0"/>
              <a:t>]</a:t>
            </a:r>
          </a:p>
          <a:p>
            <a:pPr lvl="1"/>
            <a:endParaRPr lang="en-US" altLang="ja-JP" dirty="0"/>
          </a:p>
        </p:txBody>
      </p:sp>
      <p:sp>
        <p:nvSpPr>
          <p:cNvPr id="5" name="テキスト ボックス 4"/>
          <p:cNvSpPr txBox="1"/>
          <p:nvPr/>
        </p:nvSpPr>
        <p:spPr>
          <a:xfrm>
            <a:off x="209984" y="5988734"/>
            <a:ext cx="5344733" cy="646331"/>
          </a:xfrm>
          <a:prstGeom prst="rect">
            <a:avLst/>
          </a:prstGeom>
          <a:noFill/>
        </p:spPr>
        <p:txBody>
          <a:bodyPr wrap="none" rtlCol="0">
            <a:spAutoFit/>
          </a:bodyPr>
          <a:lstStyle/>
          <a:p>
            <a:r>
              <a:rPr lang="en-US" altLang="ja-JP" dirty="0">
                <a:hlinkClick r:id="rId2"/>
              </a:rPr>
              <a:t>http://kondo-robot.com/product/krs-4034hv-ics</a:t>
            </a:r>
            <a:endParaRPr lang="en-US" altLang="ja-JP" dirty="0"/>
          </a:p>
          <a:p>
            <a:r>
              <a:rPr lang="en-US" altLang="ja-JP" dirty="0">
                <a:hlinkClick r:id="rId3"/>
              </a:rPr>
              <a:t>http://kondo-robot.com/product/krs-4033hv-ics</a:t>
            </a:r>
            <a:endParaRPr lang="en-US" altLang="ja-JP" dirty="0"/>
          </a:p>
        </p:txBody>
      </p:sp>
    </p:spTree>
    <p:extLst>
      <p:ext uri="{BB962C8B-B14F-4D97-AF65-F5344CB8AC3E}">
        <p14:creationId xmlns:p14="http://schemas.microsoft.com/office/powerpoint/2010/main" val="40339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ロジックレベル</a:t>
            </a:r>
          </a:p>
        </p:txBody>
      </p:sp>
      <p:sp>
        <p:nvSpPr>
          <p:cNvPr id="3" name="コンテンツ プレースホルダー 2"/>
          <p:cNvSpPr>
            <a:spLocks noGrp="1"/>
          </p:cNvSpPr>
          <p:nvPr>
            <p:ph idx="1"/>
          </p:nvPr>
        </p:nvSpPr>
        <p:spPr/>
        <p:txBody>
          <a:bodyPr/>
          <a:lstStyle/>
          <a:p>
            <a:r>
              <a:rPr kumimoji="1" lang="en-US" altLang="ja-JP" dirty="0"/>
              <a:t>3.3V</a:t>
            </a:r>
          </a:p>
          <a:p>
            <a:pPr lvl="1"/>
            <a:r>
              <a:rPr kumimoji="1" lang="en-US" altLang="ja-JP" dirty="0"/>
              <a:t>MPU-9250</a:t>
            </a:r>
          </a:p>
          <a:p>
            <a:r>
              <a:rPr lang="en-US" altLang="ja-JP" dirty="0"/>
              <a:t>5V</a:t>
            </a:r>
          </a:p>
          <a:p>
            <a:pPr lvl="1"/>
            <a:r>
              <a:rPr lang="en-US" altLang="ja-JP" dirty="0"/>
              <a:t>MB</a:t>
            </a:r>
          </a:p>
        </p:txBody>
      </p:sp>
    </p:spTree>
    <p:extLst>
      <p:ext uri="{BB962C8B-B14F-4D97-AF65-F5344CB8AC3E}">
        <p14:creationId xmlns:p14="http://schemas.microsoft.com/office/powerpoint/2010/main" val="615375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SV_batt</a:t>
            </a:r>
            <a:r>
              <a:rPr lang="en-US" altLang="ja-JP" dirty="0"/>
              <a:t>.</a:t>
            </a:r>
            <a:r>
              <a:rPr lang="ja-JP" altLang="en-US" dirty="0"/>
              <a:t>　候補</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lang="en-US" altLang="ja-JP" dirty="0" err="1">
                <a:hlinkClick r:id="rId2"/>
              </a:rPr>
              <a:t>Turnigy</a:t>
            </a:r>
            <a:r>
              <a:rPr lang="en-US" altLang="ja-JP" dirty="0">
                <a:hlinkClick r:id="rId2"/>
              </a:rPr>
              <a:t> 1800mAh 3S 20C </a:t>
            </a:r>
            <a:r>
              <a:rPr lang="en-US" altLang="ja-JP" dirty="0" err="1">
                <a:hlinkClick r:id="rId2"/>
              </a:rPr>
              <a:t>LiPoly</a:t>
            </a:r>
            <a:r>
              <a:rPr lang="en-US" altLang="ja-JP" dirty="0">
                <a:hlinkClick r:id="rId2"/>
              </a:rPr>
              <a:t> Pack w/ EC3 (E-flite Compatible EFLB32003S)</a:t>
            </a:r>
            <a:endParaRPr lang="en-US" altLang="ja-JP" dirty="0"/>
          </a:p>
          <a:p>
            <a:pPr lvl="1"/>
            <a:r>
              <a:rPr lang="en-US" altLang="ja-JP" dirty="0"/>
              <a:t>Minimum Capacity: </a:t>
            </a:r>
            <a:r>
              <a:rPr lang="en-US" altLang="ja-JP" b="1" dirty="0"/>
              <a:t>1800mAh (True 100% Capacity)</a:t>
            </a:r>
            <a:br>
              <a:rPr lang="en-US" altLang="ja-JP" dirty="0"/>
            </a:br>
            <a:r>
              <a:rPr lang="en-US" altLang="ja-JP" dirty="0"/>
              <a:t>Configuration: </a:t>
            </a:r>
            <a:r>
              <a:rPr lang="en-US" altLang="ja-JP" b="1" dirty="0"/>
              <a:t>3S1P / 11.1v / 3Cell</a:t>
            </a:r>
            <a:br>
              <a:rPr lang="en-US" altLang="ja-JP" dirty="0"/>
            </a:br>
            <a:r>
              <a:rPr lang="en-US" altLang="ja-JP" dirty="0"/>
              <a:t>Constant Discharge: </a:t>
            </a:r>
            <a:r>
              <a:rPr lang="en-US" altLang="ja-JP" b="1" dirty="0"/>
              <a:t>20C</a:t>
            </a:r>
            <a:br>
              <a:rPr lang="en-US" altLang="ja-JP" dirty="0"/>
            </a:br>
            <a:r>
              <a:rPr lang="en-US" altLang="ja-JP" dirty="0"/>
              <a:t>Peak Discharge (10sec): </a:t>
            </a:r>
            <a:r>
              <a:rPr lang="en-US" altLang="ja-JP" b="1" dirty="0"/>
              <a:t>40C</a:t>
            </a:r>
            <a:br>
              <a:rPr lang="en-US" altLang="ja-JP" dirty="0"/>
            </a:br>
            <a:r>
              <a:rPr lang="en-US" altLang="ja-JP" dirty="0"/>
              <a:t>Pack Weight: </a:t>
            </a:r>
            <a:r>
              <a:rPr lang="en-US" altLang="ja-JP" b="1" dirty="0"/>
              <a:t>150g</a:t>
            </a:r>
            <a:br>
              <a:rPr lang="en-US" altLang="ja-JP" dirty="0"/>
            </a:br>
            <a:r>
              <a:rPr lang="en-US" altLang="ja-JP" dirty="0"/>
              <a:t>Pack Size: </a:t>
            </a:r>
            <a:r>
              <a:rPr lang="en-US" altLang="ja-JP" b="1" dirty="0"/>
              <a:t>108 x 36 x 20mm</a:t>
            </a:r>
            <a:br>
              <a:rPr lang="en-US" altLang="ja-JP" dirty="0"/>
            </a:br>
            <a:r>
              <a:rPr lang="en-US" altLang="ja-JP" dirty="0"/>
              <a:t>Charge Plug: </a:t>
            </a:r>
            <a:r>
              <a:rPr lang="en-US" altLang="ja-JP" b="1" dirty="0"/>
              <a:t>JST-XH</a:t>
            </a:r>
            <a:br>
              <a:rPr lang="en-US" altLang="ja-JP" dirty="0"/>
            </a:br>
            <a:r>
              <a:rPr lang="en-US" altLang="ja-JP" dirty="0"/>
              <a:t>Discharge Plug: </a:t>
            </a:r>
            <a:r>
              <a:rPr lang="en-US" altLang="ja-JP" b="1" dirty="0"/>
              <a:t>EC3</a:t>
            </a:r>
          </a:p>
          <a:p>
            <a:pPr lvl="1"/>
            <a:r>
              <a:rPr lang="en-US" altLang="ja-JP" b="1"/>
              <a:t>Weight:116.00[g]</a:t>
            </a:r>
            <a:endParaRPr lang="en-US" altLang="ja-JP" b="1" dirty="0"/>
          </a:p>
          <a:p>
            <a:pPr lvl="1"/>
            <a:r>
              <a:rPr lang="en-US" altLang="ja-JP" b="1" dirty="0"/>
              <a:t>$11.25</a:t>
            </a:r>
          </a:p>
          <a:p>
            <a:r>
              <a:rPr lang="en-US" altLang="ja-JP" dirty="0" err="1">
                <a:hlinkClick r:id="rId3"/>
              </a:rPr>
              <a:t>Turnigy</a:t>
            </a:r>
            <a:r>
              <a:rPr lang="en-US" altLang="ja-JP" dirty="0">
                <a:hlinkClick r:id="rId3"/>
              </a:rPr>
              <a:t> 1600mAh 3S 20C </a:t>
            </a:r>
            <a:r>
              <a:rPr lang="en-US" altLang="ja-JP" dirty="0" err="1">
                <a:hlinkClick r:id="rId3"/>
              </a:rPr>
              <a:t>Lipo</a:t>
            </a:r>
            <a:r>
              <a:rPr lang="en-US" altLang="ja-JP" dirty="0">
                <a:hlinkClick r:id="rId3"/>
              </a:rPr>
              <a:t> Pack</a:t>
            </a:r>
            <a:endParaRPr lang="en-US" altLang="ja-JP" dirty="0"/>
          </a:p>
          <a:p>
            <a:pPr lvl="1"/>
            <a:r>
              <a:rPr lang="en-US" altLang="ja-JP" dirty="0"/>
              <a:t>Minimum Capacity: </a:t>
            </a:r>
            <a:r>
              <a:rPr lang="en-US" altLang="ja-JP" b="1" dirty="0"/>
              <a:t>1600mAh</a:t>
            </a:r>
            <a:br>
              <a:rPr lang="en-US" altLang="ja-JP" dirty="0"/>
            </a:br>
            <a:r>
              <a:rPr lang="en-US" altLang="ja-JP" dirty="0"/>
              <a:t>Configuration: </a:t>
            </a:r>
            <a:r>
              <a:rPr lang="en-US" altLang="ja-JP" b="1" dirty="0"/>
              <a:t>3S1P / 11.1v / 3Cell</a:t>
            </a:r>
            <a:br>
              <a:rPr lang="en-US" altLang="ja-JP" dirty="0"/>
            </a:br>
            <a:r>
              <a:rPr lang="en-US" altLang="ja-JP" dirty="0"/>
              <a:t>Constant Discharge: </a:t>
            </a:r>
            <a:r>
              <a:rPr lang="en-US" altLang="ja-JP" b="1" dirty="0"/>
              <a:t>20C</a:t>
            </a:r>
            <a:br>
              <a:rPr lang="en-US" altLang="ja-JP" dirty="0"/>
            </a:br>
            <a:r>
              <a:rPr lang="en-US" altLang="ja-JP" dirty="0"/>
              <a:t>Peak Discharge (10sec): </a:t>
            </a:r>
            <a:r>
              <a:rPr lang="en-US" altLang="ja-JP" b="1" dirty="0"/>
              <a:t>30C</a:t>
            </a:r>
            <a:br>
              <a:rPr lang="en-US" altLang="ja-JP" dirty="0"/>
            </a:br>
            <a:r>
              <a:rPr lang="en-US" altLang="ja-JP" dirty="0"/>
              <a:t>Pack Weight: </a:t>
            </a:r>
            <a:r>
              <a:rPr lang="en-US" altLang="ja-JP" b="1" dirty="0"/>
              <a:t>142g</a:t>
            </a:r>
            <a:br>
              <a:rPr lang="en-US" altLang="ja-JP" dirty="0"/>
            </a:br>
            <a:r>
              <a:rPr lang="en-US" altLang="ja-JP" dirty="0"/>
              <a:t>Pack Size: </a:t>
            </a:r>
            <a:r>
              <a:rPr lang="en-US" altLang="ja-JP" b="1" dirty="0"/>
              <a:t>105 x 35 x 21mm</a:t>
            </a:r>
            <a:br>
              <a:rPr lang="en-US" altLang="ja-JP" b="1" dirty="0"/>
            </a:br>
            <a:r>
              <a:rPr lang="en-US" altLang="ja-JP" dirty="0"/>
              <a:t>Charge Plug: </a:t>
            </a:r>
            <a:r>
              <a:rPr lang="en-US" altLang="ja-JP" b="1" dirty="0"/>
              <a:t>JST-XH</a:t>
            </a:r>
            <a:br>
              <a:rPr lang="en-US" altLang="ja-JP" dirty="0"/>
            </a:br>
            <a:r>
              <a:rPr lang="en-US" altLang="ja-JP" dirty="0"/>
              <a:t>Discharge plug: </a:t>
            </a:r>
            <a:r>
              <a:rPr lang="en-US" altLang="ja-JP" b="1" dirty="0"/>
              <a:t>XT60</a:t>
            </a:r>
          </a:p>
          <a:p>
            <a:pPr lvl="1"/>
            <a:r>
              <a:rPr kumimoji="1" lang="en-US" altLang="ja-JP" b="1" dirty="0"/>
              <a:t>$11.94</a:t>
            </a:r>
            <a:endParaRPr kumimoji="1" lang="ja-JP" altLang="en-US" dirty="0"/>
          </a:p>
        </p:txBody>
      </p:sp>
    </p:spTree>
    <p:extLst>
      <p:ext uri="{BB962C8B-B14F-4D97-AF65-F5344CB8AC3E}">
        <p14:creationId xmlns:p14="http://schemas.microsoft.com/office/powerpoint/2010/main" val="3369421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SV_batt</a:t>
            </a:r>
            <a:r>
              <a:rPr lang="en-US" altLang="ja-JP" dirty="0"/>
              <a:t>.</a:t>
            </a:r>
            <a:r>
              <a:rPr lang="ja-JP" altLang="en-US" dirty="0"/>
              <a:t>　候補</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hlinkClick r:id="rId2"/>
              </a:rPr>
              <a:t>ZIPPY </a:t>
            </a:r>
            <a:r>
              <a:rPr lang="en-US" altLang="ja-JP" dirty="0" err="1">
                <a:hlinkClick r:id="rId2"/>
              </a:rPr>
              <a:t>Flightmax</a:t>
            </a:r>
            <a:r>
              <a:rPr lang="en-US" altLang="ja-JP" dirty="0">
                <a:hlinkClick r:id="rId2"/>
              </a:rPr>
              <a:t> 1600mAh 3S1P 20C</a:t>
            </a:r>
            <a:endParaRPr lang="en-US" altLang="ja-JP" dirty="0"/>
          </a:p>
          <a:p>
            <a:pPr lvl="1"/>
            <a:r>
              <a:rPr lang="en-US" altLang="ja-JP" dirty="0"/>
              <a:t>Capacity: </a:t>
            </a:r>
            <a:r>
              <a:rPr lang="en-US" altLang="ja-JP" b="1" dirty="0"/>
              <a:t>1600mAh</a:t>
            </a:r>
            <a:br>
              <a:rPr lang="en-US" altLang="ja-JP" dirty="0"/>
            </a:br>
            <a:r>
              <a:rPr lang="en-US" altLang="ja-JP" dirty="0"/>
              <a:t>Voltage: </a:t>
            </a:r>
            <a:r>
              <a:rPr lang="en-US" altLang="ja-JP" b="1" dirty="0"/>
              <a:t>3S1P / 3 Cell / 11.1v</a:t>
            </a:r>
            <a:br>
              <a:rPr lang="en-US" altLang="ja-JP" dirty="0"/>
            </a:br>
            <a:r>
              <a:rPr lang="en-US" altLang="ja-JP" dirty="0"/>
              <a:t>Discharge:</a:t>
            </a:r>
            <a:r>
              <a:rPr lang="en-US" altLang="ja-JP" b="1" dirty="0"/>
              <a:t> 20C Constant / 30C Burst</a:t>
            </a:r>
            <a:br>
              <a:rPr lang="en-US" altLang="ja-JP" dirty="0"/>
            </a:br>
            <a:r>
              <a:rPr lang="en-US" altLang="ja-JP" dirty="0"/>
              <a:t>Weight:</a:t>
            </a:r>
            <a:r>
              <a:rPr lang="en-US" altLang="ja-JP" b="1" dirty="0"/>
              <a:t> 140g (including wire, plug &amp; shrink wrap)</a:t>
            </a:r>
            <a:br>
              <a:rPr lang="en-US" altLang="ja-JP" dirty="0"/>
            </a:br>
            <a:r>
              <a:rPr lang="en-US" altLang="ja-JP" dirty="0"/>
              <a:t>Dimensions: </a:t>
            </a:r>
            <a:r>
              <a:rPr lang="en-US" altLang="ja-JP" b="1" dirty="0"/>
              <a:t>104x34x21mm</a:t>
            </a:r>
            <a:br>
              <a:rPr lang="en-US" altLang="ja-JP" dirty="0"/>
            </a:br>
            <a:r>
              <a:rPr lang="en-US" altLang="ja-JP" dirty="0"/>
              <a:t>Balance Plug:</a:t>
            </a:r>
            <a:r>
              <a:rPr lang="en-US" altLang="ja-JP" b="1" dirty="0"/>
              <a:t> JST-XH</a:t>
            </a:r>
            <a:br>
              <a:rPr lang="en-US" altLang="ja-JP" dirty="0"/>
            </a:br>
            <a:r>
              <a:rPr lang="en-US" altLang="ja-JP" dirty="0"/>
              <a:t>Discharge plug:</a:t>
            </a:r>
            <a:r>
              <a:rPr lang="en-US" altLang="ja-JP" b="1" dirty="0"/>
              <a:t> XT60 </a:t>
            </a:r>
          </a:p>
          <a:p>
            <a:pPr lvl="1"/>
            <a:r>
              <a:rPr lang="en-US" altLang="ja-JP" b="1" dirty="0"/>
              <a:t>$9.09</a:t>
            </a:r>
          </a:p>
        </p:txBody>
      </p:sp>
    </p:spTree>
    <p:extLst>
      <p:ext uri="{BB962C8B-B14F-4D97-AF65-F5344CB8AC3E}">
        <p14:creationId xmlns:p14="http://schemas.microsoft.com/office/powerpoint/2010/main" val="425595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操舵系</a:t>
            </a:r>
            <a:r>
              <a:rPr lang="en-US" altLang="ja-JP" dirty="0" err="1"/>
              <a:t>μC_batt</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hlinkClick r:id="rId2"/>
              </a:rPr>
              <a:t>Turnigy</a:t>
            </a:r>
            <a:r>
              <a:rPr lang="en-US" altLang="ja-JP" dirty="0">
                <a:hlinkClick r:id="rId2"/>
              </a:rPr>
              <a:t> 500mAh 2S 20C </a:t>
            </a:r>
            <a:r>
              <a:rPr lang="en-US" altLang="ja-JP" dirty="0" err="1">
                <a:hlinkClick r:id="rId2"/>
              </a:rPr>
              <a:t>Lipo</a:t>
            </a:r>
            <a:r>
              <a:rPr lang="en-US" altLang="ja-JP" dirty="0">
                <a:hlinkClick r:id="rId2"/>
              </a:rPr>
              <a:t> Pack</a:t>
            </a:r>
            <a:endParaRPr lang="en-US" altLang="ja-JP" dirty="0"/>
          </a:p>
          <a:p>
            <a:pPr lvl="1"/>
            <a:r>
              <a:rPr lang="en-US" altLang="ja-JP" dirty="0"/>
              <a:t>Minimum Capacity: </a:t>
            </a:r>
            <a:r>
              <a:rPr lang="en-US" altLang="ja-JP" b="1" dirty="0"/>
              <a:t>500mAh</a:t>
            </a:r>
            <a:br>
              <a:rPr lang="en-US" altLang="ja-JP" dirty="0"/>
            </a:br>
            <a:r>
              <a:rPr lang="en-US" altLang="ja-JP" dirty="0"/>
              <a:t>Configuration: </a:t>
            </a:r>
            <a:r>
              <a:rPr lang="en-US" altLang="ja-JP" b="1" dirty="0"/>
              <a:t>2S1P / 7.4v / 2Cell</a:t>
            </a:r>
            <a:br>
              <a:rPr lang="en-US" altLang="ja-JP" dirty="0"/>
            </a:br>
            <a:r>
              <a:rPr lang="en-US" altLang="ja-JP" dirty="0"/>
              <a:t>Constant Discharge: </a:t>
            </a:r>
            <a:r>
              <a:rPr lang="en-US" altLang="ja-JP" b="1" dirty="0"/>
              <a:t>20C</a:t>
            </a:r>
            <a:br>
              <a:rPr lang="en-US" altLang="ja-JP" dirty="0"/>
            </a:br>
            <a:r>
              <a:rPr lang="en-US" altLang="ja-JP" dirty="0"/>
              <a:t>Peak Discharge (10sec): </a:t>
            </a:r>
            <a:r>
              <a:rPr lang="en-US" altLang="ja-JP" b="1" dirty="0"/>
              <a:t>30C</a:t>
            </a:r>
            <a:br>
              <a:rPr lang="en-US" altLang="ja-JP" dirty="0"/>
            </a:br>
            <a:r>
              <a:rPr lang="en-US" altLang="ja-JP" dirty="0"/>
              <a:t>Pack Weight: </a:t>
            </a:r>
            <a:r>
              <a:rPr lang="en-US" altLang="ja-JP" b="1" dirty="0"/>
              <a:t>36g</a:t>
            </a:r>
            <a:br>
              <a:rPr lang="en-US" altLang="ja-JP" dirty="0"/>
            </a:br>
            <a:r>
              <a:rPr lang="en-US" altLang="ja-JP" dirty="0"/>
              <a:t>Pack Size: </a:t>
            </a:r>
            <a:r>
              <a:rPr lang="en-US" altLang="ja-JP" b="1" dirty="0"/>
              <a:t>55 x 30 x 14mm</a:t>
            </a:r>
            <a:br>
              <a:rPr lang="en-US" altLang="ja-JP" dirty="0"/>
            </a:br>
            <a:r>
              <a:rPr lang="en-US" altLang="ja-JP" dirty="0"/>
              <a:t>Charge Plug: </a:t>
            </a:r>
            <a:r>
              <a:rPr lang="en-US" altLang="ja-JP" b="1" dirty="0"/>
              <a:t>JST-XH </a:t>
            </a:r>
            <a:endParaRPr kumimoji="1" lang="ja-JP" altLang="en-US" dirty="0"/>
          </a:p>
        </p:txBody>
      </p:sp>
    </p:spTree>
    <p:extLst>
      <p:ext uri="{BB962C8B-B14F-4D97-AF65-F5344CB8AC3E}">
        <p14:creationId xmlns:p14="http://schemas.microsoft.com/office/powerpoint/2010/main" val="98553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計測系</a:t>
            </a:r>
            <a:r>
              <a:rPr kumimoji="1" lang="en-US" altLang="ja-JP" dirty="0" err="1"/>
              <a:t>μC_batt</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pl-PL" altLang="ja-JP" dirty="0">
                <a:hlinkClick r:id="rId2"/>
              </a:rPr>
              <a:t>Turnigy nano-tech 850mah 3S 25~40C Lipo Pack</a:t>
            </a:r>
            <a:endParaRPr lang="pl-PL" altLang="ja-JP" dirty="0"/>
          </a:p>
          <a:p>
            <a:pPr lvl="1"/>
            <a:r>
              <a:rPr lang="en-US" altLang="ja-JP" dirty="0"/>
              <a:t>Capacity: </a:t>
            </a:r>
            <a:r>
              <a:rPr lang="en-US" altLang="ja-JP" b="1" dirty="0"/>
              <a:t>850mAh</a:t>
            </a:r>
            <a:br>
              <a:rPr lang="en-US" altLang="ja-JP" dirty="0"/>
            </a:br>
            <a:r>
              <a:rPr lang="en-US" altLang="ja-JP" dirty="0"/>
              <a:t>Voltage: </a:t>
            </a:r>
            <a:r>
              <a:rPr lang="en-US" altLang="ja-JP" b="1" dirty="0"/>
              <a:t>3S1P / 3 Cell / 11.1V</a:t>
            </a:r>
            <a:br>
              <a:rPr lang="en-US" altLang="ja-JP" dirty="0"/>
            </a:br>
            <a:r>
              <a:rPr lang="en-US" altLang="ja-JP" dirty="0"/>
              <a:t>Discharge: </a:t>
            </a:r>
            <a:r>
              <a:rPr lang="en-US" altLang="ja-JP" b="1" dirty="0"/>
              <a:t>25C Constant / 40C Burst</a:t>
            </a:r>
            <a:br>
              <a:rPr lang="en-US" altLang="ja-JP" dirty="0"/>
            </a:br>
            <a:r>
              <a:rPr lang="en-US" altLang="ja-JP" dirty="0"/>
              <a:t>Weight: </a:t>
            </a:r>
            <a:r>
              <a:rPr lang="en-US" altLang="ja-JP" b="1" dirty="0"/>
              <a:t>69g (including wire, plug &amp; case)</a:t>
            </a:r>
            <a:br>
              <a:rPr lang="en-US" altLang="ja-JP" dirty="0"/>
            </a:br>
            <a:r>
              <a:rPr lang="en-US" altLang="ja-JP" dirty="0"/>
              <a:t>Dimensions: </a:t>
            </a:r>
            <a:r>
              <a:rPr lang="en-US" altLang="ja-JP" b="1" dirty="0"/>
              <a:t>63x32x25mm</a:t>
            </a:r>
            <a:br>
              <a:rPr lang="en-US" altLang="ja-JP" dirty="0"/>
            </a:br>
            <a:r>
              <a:rPr lang="en-US" altLang="ja-JP" dirty="0"/>
              <a:t>Balance Plug: </a:t>
            </a:r>
            <a:r>
              <a:rPr lang="en-US" altLang="ja-JP" b="1" dirty="0"/>
              <a:t>JST-XH</a:t>
            </a:r>
            <a:br>
              <a:rPr lang="en-US" altLang="ja-JP" dirty="0"/>
            </a:br>
            <a:r>
              <a:rPr lang="en-US" altLang="ja-JP" dirty="0"/>
              <a:t>Discharge Plug:</a:t>
            </a:r>
            <a:r>
              <a:rPr lang="en-US" altLang="ja-JP" b="1" dirty="0"/>
              <a:t> Mini-JST</a:t>
            </a:r>
            <a:endParaRPr kumimoji="1" lang="ja-JP" altLang="en-US" dirty="0"/>
          </a:p>
        </p:txBody>
      </p:sp>
    </p:spTree>
    <p:extLst>
      <p:ext uri="{BB962C8B-B14F-4D97-AF65-F5344CB8AC3E}">
        <p14:creationId xmlns:p14="http://schemas.microsoft.com/office/powerpoint/2010/main" val="246814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通信方式</a:t>
            </a: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半二重通信</a:t>
            </a:r>
            <a:endParaRPr kumimoji="1" lang="en-US" altLang="ja-JP" dirty="0"/>
          </a:p>
          <a:p>
            <a:pPr lvl="1"/>
            <a:r>
              <a:rPr lang="ja-JP" altLang="en-US" dirty="0"/>
              <a:t>サーボ</a:t>
            </a:r>
            <a:r>
              <a:rPr lang="en-US" altLang="ja-JP" dirty="0"/>
              <a:t>x2</a:t>
            </a:r>
            <a:endParaRPr kumimoji="1" lang="en-US" altLang="ja-JP" dirty="0"/>
          </a:p>
          <a:p>
            <a:r>
              <a:rPr kumimoji="1" lang="en-US" altLang="ja-JP" dirty="0"/>
              <a:t>UART</a:t>
            </a:r>
          </a:p>
          <a:p>
            <a:pPr lvl="1"/>
            <a:r>
              <a:rPr lang="ja-JP" altLang="en-US" dirty="0"/>
              <a:t>ピトー管基板</a:t>
            </a:r>
            <a:endParaRPr lang="en-US" altLang="ja-JP" dirty="0"/>
          </a:p>
          <a:p>
            <a:pPr lvl="1"/>
            <a:r>
              <a:rPr kumimoji="1" lang="ja-JP" altLang="en-US" dirty="0"/>
              <a:t>迎角計基板</a:t>
            </a:r>
            <a:endParaRPr kumimoji="1" lang="en-US" altLang="ja-JP" dirty="0"/>
          </a:p>
          <a:p>
            <a:r>
              <a:rPr lang="en-US" altLang="ja-JP" dirty="0"/>
              <a:t>PWM</a:t>
            </a:r>
          </a:p>
          <a:p>
            <a:pPr lvl="1"/>
            <a:r>
              <a:rPr lang="en-US" altLang="ja-JP" dirty="0"/>
              <a:t>MB</a:t>
            </a:r>
          </a:p>
          <a:p>
            <a:r>
              <a:rPr lang="en-US" altLang="ja-JP" dirty="0"/>
              <a:t>SPI</a:t>
            </a:r>
          </a:p>
          <a:p>
            <a:pPr lvl="1"/>
            <a:r>
              <a:rPr lang="en-US" altLang="ja-JP" dirty="0"/>
              <a:t>SDC</a:t>
            </a:r>
          </a:p>
          <a:p>
            <a:r>
              <a:rPr kumimoji="1" lang="ja-JP" altLang="en-US" dirty="0"/>
              <a:t>アナログ</a:t>
            </a:r>
            <a:endParaRPr kumimoji="1" lang="en-US" altLang="ja-JP" dirty="0"/>
          </a:p>
          <a:p>
            <a:pPr lvl="1"/>
            <a:r>
              <a:rPr lang="en-US" altLang="ja-JP" dirty="0"/>
              <a:t>JSx2</a:t>
            </a:r>
            <a:endParaRPr kumimoji="1" lang="ja-JP" altLang="en-US" dirty="0"/>
          </a:p>
        </p:txBody>
      </p:sp>
    </p:spTree>
    <p:extLst>
      <p:ext uri="{BB962C8B-B14F-4D97-AF65-F5344CB8AC3E}">
        <p14:creationId xmlns:p14="http://schemas.microsoft.com/office/powerpoint/2010/main" val="398391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7025" y="15156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JS_H</a:t>
            </a:r>
            <a:endParaRPr kumimoji="1" lang="ja-JP" altLang="en-US" dirty="0"/>
          </a:p>
        </p:txBody>
      </p:sp>
      <p:sp>
        <p:nvSpPr>
          <p:cNvPr id="6" name="正方形/長方形 5"/>
          <p:cNvSpPr/>
          <p:nvPr/>
        </p:nvSpPr>
        <p:spPr>
          <a:xfrm>
            <a:off x="1837023" y="29969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JS_V</a:t>
            </a:r>
            <a:endParaRPr kumimoji="1" lang="ja-JP" altLang="en-US" dirty="0"/>
          </a:p>
        </p:txBody>
      </p:sp>
      <p:sp>
        <p:nvSpPr>
          <p:cNvPr id="7" name="正方形/長方形 6"/>
          <p:cNvSpPr/>
          <p:nvPr/>
        </p:nvSpPr>
        <p:spPr>
          <a:xfrm>
            <a:off x="10409350" y="1535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_H</a:t>
            </a:r>
            <a:endParaRPr kumimoji="1" lang="ja-JP" altLang="en-US" dirty="0"/>
          </a:p>
        </p:txBody>
      </p:sp>
      <p:sp>
        <p:nvSpPr>
          <p:cNvPr id="8" name="正方形/長方形 7"/>
          <p:cNvSpPr/>
          <p:nvPr/>
        </p:nvSpPr>
        <p:spPr>
          <a:xfrm>
            <a:off x="10409350" y="291562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_V</a:t>
            </a:r>
            <a:endParaRPr kumimoji="1" lang="ja-JP" altLang="en-US" dirty="0"/>
          </a:p>
        </p:txBody>
      </p:sp>
      <p:sp>
        <p:nvSpPr>
          <p:cNvPr id="9" name="正方形/長方形 8"/>
          <p:cNvSpPr/>
          <p:nvPr/>
        </p:nvSpPr>
        <p:spPr>
          <a:xfrm>
            <a:off x="4301702" y="1261241"/>
            <a:ext cx="1568324" cy="502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10" name="矢印: 右 9"/>
          <p:cNvSpPr/>
          <p:nvPr/>
        </p:nvSpPr>
        <p:spPr>
          <a:xfrm>
            <a:off x="2767191" y="165297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アナログ</a:t>
            </a:r>
          </a:p>
        </p:txBody>
      </p:sp>
      <p:sp>
        <p:nvSpPr>
          <p:cNvPr id="11" name="矢印: 右 10"/>
          <p:cNvSpPr/>
          <p:nvPr/>
        </p:nvSpPr>
        <p:spPr>
          <a:xfrm>
            <a:off x="2782957" y="317040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アナログ</a:t>
            </a:r>
          </a:p>
        </p:txBody>
      </p:sp>
      <p:sp>
        <p:nvSpPr>
          <p:cNvPr id="17" name="正方形/長方形 16"/>
          <p:cNvSpPr/>
          <p:nvPr/>
        </p:nvSpPr>
        <p:spPr>
          <a:xfrm>
            <a:off x="7602089" y="4777427"/>
            <a:ext cx="914400" cy="1232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SDC</a:t>
            </a:r>
            <a:endParaRPr kumimoji="1" lang="ja-JP" altLang="en-US" dirty="0"/>
          </a:p>
        </p:txBody>
      </p:sp>
      <p:sp>
        <p:nvSpPr>
          <p:cNvPr id="36" name="正方形/長方形 35"/>
          <p:cNvSpPr/>
          <p:nvPr/>
        </p:nvSpPr>
        <p:spPr>
          <a:xfrm>
            <a:off x="4541615" y="787397"/>
            <a:ext cx="1088497"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lang="en-US" altLang="ja-JP" sz="1200" dirty="0"/>
              <a:t>(Li-Po 7.4V)</a:t>
            </a:r>
            <a:endParaRPr kumimoji="1" lang="ja-JP" altLang="en-US" sz="1200" dirty="0"/>
          </a:p>
        </p:txBody>
      </p:sp>
      <p:sp>
        <p:nvSpPr>
          <p:cNvPr id="37" name="正方形/長方形 36"/>
          <p:cNvSpPr/>
          <p:nvPr/>
        </p:nvSpPr>
        <p:spPr>
          <a:xfrm>
            <a:off x="10091412" y="1127314"/>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SV_H(Li-Po 11.1V)</a:t>
            </a:r>
            <a:endParaRPr kumimoji="1" lang="ja-JP" altLang="en-US" sz="1200" dirty="0"/>
          </a:p>
        </p:txBody>
      </p:sp>
      <p:sp>
        <p:nvSpPr>
          <p:cNvPr id="38" name="正方形/長方形 37"/>
          <p:cNvSpPr/>
          <p:nvPr/>
        </p:nvSpPr>
        <p:spPr>
          <a:xfrm>
            <a:off x="10059880" y="2511473"/>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SV_V</a:t>
            </a:r>
            <a:r>
              <a:rPr lang="en-US" altLang="ja-JP" sz="1200" dirty="0"/>
              <a:t>(Li-Po 11.1V)</a:t>
            </a:r>
            <a:endParaRPr kumimoji="1" lang="ja-JP" altLang="en-US" sz="1200" dirty="0"/>
          </a:p>
        </p:txBody>
      </p:sp>
      <p:sp>
        <p:nvSpPr>
          <p:cNvPr id="41" name="矢印: 左 40"/>
          <p:cNvSpPr/>
          <p:nvPr/>
        </p:nvSpPr>
        <p:spPr>
          <a:xfrm>
            <a:off x="2782957" y="2996980"/>
            <a:ext cx="1502978" cy="13138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左 41"/>
          <p:cNvSpPr/>
          <p:nvPr/>
        </p:nvSpPr>
        <p:spPr>
          <a:xfrm>
            <a:off x="2767190" y="1497946"/>
            <a:ext cx="1502978" cy="13138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左 42"/>
          <p:cNvSpPr/>
          <p:nvPr/>
        </p:nvSpPr>
        <p:spPr>
          <a:xfrm rot="10800000">
            <a:off x="5901557" y="4797973"/>
            <a:ext cx="1700532" cy="120869"/>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 y="0"/>
            <a:ext cx="1797269"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dirty="0"/>
              <a:t>操舵系</a:t>
            </a:r>
            <a:endParaRPr kumimoji="1" lang="ja-JP" altLang="en-US" sz="2800" dirty="0"/>
          </a:p>
        </p:txBody>
      </p:sp>
      <p:sp>
        <p:nvSpPr>
          <p:cNvPr id="46" name="矢印: 左右 45"/>
          <p:cNvSpPr/>
          <p:nvPr/>
        </p:nvSpPr>
        <p:spPr>
          <a:xfrm>
            <a:off x="8795029" y="1710856"/>
            <a:ext cx="1599854"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半二重シリアル</a:t>
            </a:r>
          </a:p>
        </p:txBody>
      </p:sp>
      <p:sp>
        <p:nvSpPr>
          <p:cNvPr id="47" name="矢印: 左右 46"/>
          <p:cNvSpPr/>
          <p:nvPr/>
        </p:nvSpPr>
        <p:spPr>
          <a:xfrm>
            <a:off x="8795028" y="3136481"/>
            <a:ext cx="1599854"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半二重シリアル</a:t>
            </a:r>
          </a:p>
        </p:txBody>
      </p:sp>
      <p:sp>
        <p:nvSpPr>
          <p:cNvPr id="48" name="矢印: 左右 47"/>
          <p:cNvSpPr/>
          <p:nvPr/>
        </p:nvSpPr>
        <p:spPr>
          <a:xfrm>
            <a:off x="5885793" y="5082844"/>
            <a:ext cx="1700532"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SPI</a:t>
            </a:r>
            <a:endParaRPr lang="ja-JP" altLang="en-US" sz="1200" dirty="0"/>
          </a:p>
        </p:txBody>
      </p:sp>
      <p:sp>
        <p:nvSpPr>
          <p:cNvPr id="49" name="正方形/長方形 48"/>
          <p:cNvSpPr/>
          <p:nvPr/>
        </p:nvSpPr>
        <p:spPr>
          <a:xfrm>
            <a:off x="5356333" y="178109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RX1</a:t>
            </a:r>
            <a:endParaRPr kumimoji="1" lang="ja-JP" altLang="en-US" sz="1200" dirty="0"/>
          </a:p>
        </p:txBody>
      </p:sp>
      <p:sp>
        <p:nvSpPr>
          <p:cNvPr id="50" name="正方形/長方形 49"/>
          <p:cNvSpPr/>
          <p:nvPr/>
        </p:nvSpPr>
        <p:spPr>
          <a:xfrm>
            <a:off x="5349100" y="2038649"/>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TX1</a:t>
            </a:r>
            <a:endParaRPr kumimoji="1" lang="ja-JP" altLang="en-US" sz="1200" dirty="0"/>
          </a:p>
        </p:txBody>
      </p:sp>
      <p:sp>
        <p:nvSpPr>
          <p:cNvPr id="51" name="正方形/長方形 50"/>
          <p:cNvSpPr/>
          <p:nvPr/>
        </p:nvSpPr>
        <p:spPr>
          <a:xfrm>
            <a:off x="5349100" y="3170074"/>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RX2</a:t>
            </a:r>
            <a:endParaRPr kumimoji="1" lang="ja-JP" altLang="en-US" sz="1200" dirty="0"/>
          </a:p>
        </p:txBody>
      </p:sp>
      <p:sp>
        <p:nvSpPr>
          <p:cNvPr id="52" name="正方形/長方形 51"/>
          <p:cNvSpPr/>
          <p:nvPr/>
        </p:nvSpPr>
        <p:spPr>
          <a:xfrm>
            <a:off x="5341867" y="3427628"/>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TX2</a:t>
            </a:r>
            <a:endParaRPr kumimoji="1" lang="ja-JP" altLang="en-US" sz="1200" dirty="0"/>
          </a:p>
        </p:txBody>
      </p:sp>
      <p:sp>
        <p:nvSpPr>
          <p:cNvPr id="53" name="正方形/長方形 52"/>
          <p:cNvSpPr/>
          <p:nvPr/>
        </p:nvSpPr>
        <p:spPr>
          <a:xfrm>
            <a:off x="7571856" y="1544723"/>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54" name="矢印: 左右 53"/>
          <p:cNvSpPr/>
          <p:nvPr/>
        </p:nvSpPr>
        <p:spPr>
          <a:xfrm>
            <a:off x="5884492" y="1758283"/>
            <a:ext cx="1701832"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全二重シリアル</a:t>
            </a:r>
          </a:p>
        </p:txBody>
      </p:sp>
      <p:sp>
        <p:nvSpPr>
          <p:cNvPr id="55" name="矢印: 左右 54"/>
          <p:cNvSpPr/>
          <p:nvPr/>
        </p:nvSpPr>
        <p:spPr>
          <a:xfrm>
            <a:off x="5870025" y="3138971"/>
            <a:ext cx="1701832"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全二重シリアル</a:t>
            </a:r>
          </a:p>
        </p:txBody>
      </p:sp>
      <p:sp>
        <p:nvSpPr>
          <p:cNvPr id="56" name="正方形/長方形 55"/>
          <p:cNvSpPr/>
          <p:nvPr/>
        </p:nvSpPr>
        <p:spPr>
          <a:xfrm>
            <a:off x="7571856" y="2933940"/>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57" name="正方形/長方形 56"/>
          <p:cNvSpPr/>
          <p:nvPr/>
        </p:nvSpPr>
        <p:spPr>
          <a:xfrm>
            <a:off x="5256820" y="5006900"/>
            <a:ext cx="597440" cy="1738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MISO</a:t>
            </a:r>
            <a:endParaRPr kumimoji="1" lang="ja-JP" altLang="en-US" sz="1200" dirty="0"/>
          </a:p>
        </p:txBody>
      </p:sp>
      <p:sp>
        <p:nvSpPr>
          <p:cNvPr id="58" name="正方形/長方形 57"/>
          <p:cNvSpPr/>
          <p:nvPr/>
        </p:nvSpPr>
        <p:spPr>
          <a:xfrm>
            <a:off x="5256820" y="5233268"/>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MOSI</a:t>
            </a:r>
            <a:endParaRPr kumimoji="1" lang="ja-JP" altLang="en-US" sz="1200" dirty="0"/>
          </a:p>
        </p:txBody>
      </p:sp>
      <p:sp>
        <p:nvSpPr>
          <p:cNvPr id="59" name="正方形/長方形 58"/>
          <p:cNvSpPr/>
          <p:nvPr/>
        </p:nvSpPr>
        <p:spPr>
          <a:xfrm>
            <a:off x="5256820" y="5501889"/>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SCLK</a:t>
            </a:r>
            <a:endParaRPr kumimoji="1" lang="ja-JP" altLang="en-US" sz="1200" dirty="0"/>
          </a:p>
        </p:txBody>
      </p:sp>
      <p:sp>
        <p:nvSpPr>
          <p:cNvPr id="60" name="正方形/長方形 59"/>
          <p:cNvSpPr/>
          <p:nvPr/>
        </p:nvSpPr>
        <p:spPr>
          <a:xfrm>
            <a:off x="4325011" y="186763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A</a:t>
            </a:r>
            <a:endParaRPr kumimoji="1" lang="ja-JP" altLang="en-US" sz="1200" dirty="0"/>
          </a:p>
        </p:txBody>
      </p:sp>
      <p:sp>
        <p:nvSpPr>
          <p:cNvPr id="61" name="正方形/長方形 60"/>
          <p:cNvSpPr/>
          <p:nvPr/>
        </p:nvSpPr>
        <p:spPr>
          <a:xfrm>
            <a:off x="4333235" y="33718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A</a:t>
            </a:r>
            <a:endParaRPr kumimoji="1" lang="ja-JP" altLang="en-US" sz="1200" dirty="0"/>
          </a:p>
        </p:txBody>
      </p:sp>
      <p:sp>
        <p:nvSpPr>
          <p:cNvPr id="62" name="正方形/長方形 61"/>
          <p:cNvSpPr/>
          <p:nvPr/>
        </p:nvSpPr>
        <p:spPr>
          <a:xfrm>
            <a:off x="4317469" y="145919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63" name="正方形/長方形 62"/>
          <p:cNvSpPr/>
          <p:nvPr/>
        </p:nvSpPr>
        <p:spPr>
          <a:xfrm>
            <a:off x="4331089" y="298175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64" name="正方形/長方形 63"/>
          <p:cNvSpPr/>
          <p:nvPr/>
        </p:nvSpPr>
        <p:spPr>
          <a:xfrm>
            <a:off x="5363567" y="4729604"/>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cxnSp>
        <p:nvCxnSpPr>
          <p:cNvPr id="66" name="直線コネクタ 65"/>
          <p:cNvCxnSpPr/>
          <p:nvPr/>
        </p:nvCxnSpPr>
        <p:spPr>
          <a:xfrm flipH="1">
            <a:off x="2676525" y="2343915"/>
            <a:ext cx="1656710" cy="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8" name="直線コネクタ 67"/>
          <p:cNvCxnSpPr/>
          <p:nvPr/>
        </p:nvCxnSpPr>
        <p:spPr>
          <a:xfrm flipH="1">
            <a:off x="2676525" y="3830027"/>
            <a:ext cx="1656710" cy="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9" name="直線コネクタ 68"/>
          <p:cNvCxnSpPr/>
          <p:nvPr/>
        </p:nvCxnSpPr>
        <p:spPr>
          <a:xfrm flipH="1" flipV="1">
            <a:off x="5817216" y="2347707"/>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6" name="直線コネクタ 75"/>
          <p:cNvCxnSpPr/>
          <p:nvPr/>
        </p:nvCxnSpPr>
        <p:spPr>
          <a:xfrm flipH="1" flipV="1">
            <a:off x="5817215" y="3784702"/>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7" name="直線コネクタ 76"/>
          <p:cNvCxnSpPr/>
          <p:nvPr/>
        </p:nvCxnSpPr>
        <p:spPr>
          <a:xfrm flipH="1" flipV="1">
            <a:off x="5848097" y="5847929"/>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8" name="直線コネクタ 77"/>
          <p:cNvCxnSpPr/>
          <p:nvPr/>
        </p:nvCxnSpPr>
        <p:spPr>
          <a:xfrm flipH="1" flipV="1">
            <a:off x="8689408" y="2337874"/>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9" name="直線コネクタ 78"/>
          <p:cNvCxnSpPr/>
          <p:nvPr/>
        </p:nvCxnSpPr>
        <p:spPr>
          <a:xfrm flipH="1" flipV="1">
            <a:off x="8689408" y="3775841"/>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223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23187" y="1254462"/>
            <a:ext cx="1134454" cy="1656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ピトー管</a:t>
            </a:r>
            <a:endParaRPr kumimoji="1" lang="en-US" altLang="ja-JP" dirty="0"/>
          </a:p>
          <a:p>
            <a:pPr algn="ctr"/>
            <a:r>
              <a:rPr kumimoji="1" lang="ja-JP" altLang="en-US" dirty="0"/>
              <a:t>基板</a:t>
            </a:r>
          </a:p>
        </p:txBody>
      </p:sp>
      <p:sp>
        <p:nvSpPr>
          <p:cNvPr id="3" name="正方形/長方形 2"/>
          <p:cNvSpPr/>
          <p:nvPr/>
        </p:nvSpPr>
        <p:spPr>
          <a:xfrm>
            <a:off x="4222526" y="3752276"/>
            <a:ext cx="118241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迎角計</a:t>
            </a:r>
            <a:endParaRPr lang="en-US" altLang="ja-JP" dirty="0"/>
          </a:p>
          <a:p>
            <a:pPr algn="ctr"/>
            <a:r>
              <a:rPr lang="ja-JP" altLang="en-US" dirty="0"/>
              <a:t>基板</a:t>
            </a:r>
            <a:endParaRPr kumimoji="1" lang="ja-JP" altLang="en-US" dirty="0"/>
          </a:p>
        </p:txBody>
      </p:sp>
      <p:sp>
        <p:nvSpPr>
          <p:cNvPr id="5" name="正方形/長方形 4"/>
          <p:cNvSpPr/>
          <p:nvPr/>
        </p:nvSpPr>
        <p:spPr>
          <a:xfrm>
            <a:off x="10168759" y="2709283"/>
            <a:ext cx="977461" cy="9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SDC</a:t>
            </a:r>
            <a:endParaRPr kumimoji="1" lang="ja-JP" altLang="en-US" dirty="0"/>
          </a:p>
        </p:txBody>
      </p:sp>
      <p:sp>
        <p:nvSpPr>
          <p:cNvPr id="6" name="正方形/長方形 5"/>
          <p:cNvSpPr/>
          <p:nvPr/>
        </p:nvSpPr>
        <p:spPr>
          <a:xfrm>
            <a:off x="6927625" y="1255330"/>
            <a:ext cx="1317742" cy="5176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矢印: 右 6"/>
          <p:cNvSpPr/>
          <p:nvPr/>
        </p:nvSpPr>
        <p:spPr>
          <a:xfrm>
            <a:off x="5404939" y="1813153"/>
            <a:ext cx="151940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UART</a:t>
            </a:r>
            <a:endParaRPr kumimoji="1" lang="ja-JP" altLang="en-US" sz="1400" dirty="0"/>
          </a:p>
        </p:txBody>
      </p:sp>
      <p:sp>
        <p:nvSpPr>
          <p:cNvPr id="8" name="矢印: 右 7"/>
          <p:cNvSpPr/>
          <p:nvPr/>
        </p:nvSpPr>
        <p:spPr>
          <a:xfrm>
            <a:off x="5389173" y="388891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UART</a:t>
            </a:r>
            <a:endParaRPr kumimoji="1" lang="ja-JP" altLang="en-US" sz="1400" dirty="0"/>
          </a:p>
        </p:txBody>
      </p:sp>
      <p:sp>
        <p:nvSpPr>
          <p:cNvPr id="11" name="正方形/長方形 10"/>
          <p:cNvSpPr/>
          <p:nvPr/>
        </p:nvSpPr>
        <p:spPr>
          <a:xfrm>
            <a:off x="10168759" y="1264856"/>
            <a:ext cx="97746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表示器</a:t>
            </a:r>
          </a:p>
        </p:txBody>
      </p:sp>
      <p:sp>
        <p:nvSpPr>
          <p:cNvPr id="12" name="矢印: 右 11"/>
          <p:cNvSpPr/>
          <p:nvPr/>
        </p:nvSpPr>
        <p:spPr>
          <a:xfrm>
            <a:off x="8229599" y="1550537"/>
            <a:ext cx="193916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デジタル</a:t>
            </a:r>
            <a:endParaRPr kumimoji="1" lang="ja-JP" altLang="en-US" sz="1400" dirty="0"/>
          </a:p>
        </p:txBody>
      </p:sp>
      <p:sp>
        <p:nvSpPr>
          <p:cNvPr id="13" name="正方形/長方形 12"/>
          <p:cNvSpPr/>
          <p:nvPr/>
        </p:nvSpPr>
        <p:spPr>
          <a:xfrm>
            <a:off x="4258002" y="4934442"/>
            <a:ext cx="118241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MB1260</a:t>
            </a:r>
          </a:p>
          <a:p>
            <a:pPr algn="ctr"/>
            <a:r>
              <a:rPr lang="en-US" altLang="ja-JP" dirty="0"/>
              <a:t>(</a:t>
            </a:r>
            <a:r>
              <a:rPr lang="ja-JP" altLang="en-US" dirty="0"/>
              <a:t>高度計</a:t>
            </a:r>
            <a:r>
              <a:rPr lang="en-US" altLang="ja-JP" dirty="0"/>
              <a:t>)</a:t>
            </a:r>
            <a:endParaRPr kumimoji="1" lang="ja-JP" altLang="en-US" dirty="0"/>
          </a:p>
        </p:txBody>
      </p:sp>
      <p:sp>
        <p:nvSpPr>
          <p:cNvPr id="14" name="矢印: 右 13"/>
          <p:cNvSpPr/>
          <p:nvPr/>
        </p:nvSpPr>
        <p:spPr>
          <a:xfrm>
            <a:off x="5440415" y="5251559"/>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PWM</a:t>
            </a:r>
            <a:endParaRPr kumimoji="1" lang="ja-JP" altLang="en-US" sz="1400" dirty="0"/>
          </a:p>
        </p:txBody>
      </p:sp>
      <p:sp>
        <p:nvSpPr>
          <p:cNvPr id="15" name="正方形/長方形 14"/>
          <p:cNvSpPr/>
          <p:nvPr/>
        </p:nvSpPr>
        <p:spPr>
          <a:xfrm>
            <a:off x="7034044" y="795668"/>
            <a:ext cx="961700"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ja-JP" altLang="en-US" sz="1200" dirty="0"/>
          </a:p>
        </p:txBody>
      </p:sp>
      <p:sp>
        <p:nvSpPr>
          <p:cNvPr id="16" name="正方形/長方形 15"/>
          <p:cNvSpPr/>
          <p:nvPr/>
        </p:nvSpPr>
        <p:spPr>
          <a:xfrm>
            <a:off x="1221173" y="1222274"/>
            <a:ext cx="1471445" cy="418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17" name="矢印: 右 16"/>
          <p:cNvSpPr/>
          <p:nvPr/>
        </p:nvSpPr>
        <p:spPr>
          <a:xfrm>
            <a:off x="2716266" y="1877529"/>
            <a:ext cx="1518744" cy="4677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差動アナログ</a:t>
            </a:r>
          </a:p>
        </p:txBody>
      </p:sp>
      <p:sp>
        <p:nvSpPr>
          <p:cNvPr id="18" name="正方形/長方形 17"/>
          <p:cNvSpPr/>
          <p:nvPr/>
        </p:nvSpPr>
        <p:spPr>
          <a:xfrm>
            <a:off x="1213289" y="1888040"/>
            <a:ext cx="147144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19" name="正方形/長方形 18"/>
          <p:cNvSpPr/>
          <p:nvPr/>
        </p:nvSpPr>
        <p:spPr>
          <a:xfrm>
            <a:off x="1213289" y="2474972"/>
            <a:ext cx="1471445" cy="4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20" name="矢印: 右 19"/>
          <p:cNvSpPr/>
          <p:nvPr/>
        </p:nvSpPr>
        <p:spPr>
          <a:xfrm>
            <a:off x="2700500" y="2589939"/>
            <a:ext cx="1518744" cy="401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差動アナログ</a:t>
            </a:r>
          </a:p>
        </p:txBody>
      </p:sp>
      <p:sp>
        <p:nvSpPr>
          <p:cNvPr id="21" name="矢印: 右 20"/>
          <p:cNvSpPr/>
          <p:nvPr/>
        </p:nvSpPr>
        <p:spPr>
          <a:xfrm>
            <a:off x="2712326" y="1254462"/>
            <a:ext cx="1518744" cy="4677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差動アナログ</a:t>
            </a:r>
          </a:p>
        </p:txBody>
      </p:sp>
      <p:sp>
        <p:nvSpPr>
          <p:cNvPr id="22" name="正方形/長方形 21"/>
          <p:cNvSpPr/>
          <p:nvPr/>
        </p:nvSpPr>
        <p:spPr>
          <a:xfrm>
            <a:off x="4219244" y="762612"/>
            <a:ext cx="1103590"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μC_BATT</a:t>
            </a:r>
            <a:endParaRPr lang="ja-JP" altLang="en-US" sz="1200" dirty="0"/>
          </a:p>
        </p:txBody>
      </p:sp>
      <p:sp>
        <p:nvSpPr>
          <p:cNvPr id="23" name="正方形/長方形 22"/>
          <p:cNvSpPr/>
          <p:nvPr/>
        </p:nvSpPr>
        <p:spPr>
          <a:xfrm>
            <a:off x="4365065" y="3279643"/>
            <a:ext cx="961700"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μC_BATT</a:t>
            </a:r>
            <a:endParaRPr kumimoji="1" lang="ja-JP" altLang="en-US" sz="1200" dirty="0"/>
          </a:p>
        </p:txBody>
      </p:sp>
      <p:sp>
        <p:nvSpPr>
          <p:cNvPr id="24" name="正方形/長方形 23"/>
          <p:cNvSpPr/>
          <p:nvPr/>
        </p:nvSpPr>
        <p:spPr>
          <a:xfrm>
            <a:off x="848702" y="3808769"/>
            <a:ext cx="1855081" cy="746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MPU9250</a:t>
            </a:r>
          </a:p>
          <a:p>
            <a:pPr algn="ctr"/>
            <a:r>
              <a:rPr lang="en-US" altLang="ja-JP" dirty="0"/>
              <a:t>(</a:t>
            </a:r>
            <a:r>
              <a:rPr lang="ja-JP" altLang="en-US" dirty="0"/>
              <a:t>慣性計測装置</a:t>
            </a:r>
            <a:r>
              <a:rPr lang="en-US" altLang="ja-JP" dirty="0"/>
              <a:t>)</a:t>
            </a:r>
            <a:endParaRPr kumimoji="1" lang="ja-JP" altLang="en-US" dirty="0"/>
          </a:p>
        </p:txBody>
      </p:sp>
      <p:sp>
        <p:nvSpPr>
          <p:cNvPr id="25" name="矢印: 右 24"/>
          <p:cNvSpPr/>
          <p:nvPr/>
        </p:nvSpPr>
        <p:spPr>
          <a:xfrm>
            <a:off x="2703782" y="3903363"/>
            <a:ext cx="150297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a:t>
            </a:r>
            <a:endParaRPr kumimoji="1" lang="ja-JP" altLang="en-US" sz="1400" dirty="0"/>
          </a:p>
        </p:txBody>
      </p:sp>
      <p:sp>
        <p:nvSpPr>
          <p:cNvPr id="26" name="矢印: 左 25"/>
          <p:cNvSpPr/>
          <p:nvPr/>
        </p:nvSpPr>
        <p:spPr>
          <a:xfrm rot="10800000">
            <a:off x="8229599" y="1398911"/>
            <a:ext cx="1939157" cy="13250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左 26"/>
          <p:cNvSpPr/>
          <p:nvPr/>
        </p:nvSpPr>
        <p:spPr>
          <a:xfrm rot="10800000" flipV="1">
            <a:off x="8229598" y="2863798"/>
            <a:ext cx="1939158" cy="16056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左 28"/>
          <p:cNvSpPr/>
          <p:nvPr/>
        </p:nvSpPr>
        <p:spPr>
          <a:xfrm>
            <a:off x="2703781" y="3793006"/>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左 29"/>
          <p:cNvSpPr/>
          <p:nvPr/>
        </p:nvSpPr>
        <p:spPr>
          <a:xfrm>
            <a:off x="5448298" y="4975829"/>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左 30"/>
          <p:cNvSpPr/>
          <p:nvPr/>
        </p:nvSpPr>
        <p:spPr>
          <a:xfrm>
            <a:off x="2732034" y="1249373"/>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左 31"/>
          <p:cNvSpPr/>
          <p:nvPr/>
        </p:nvSpPr>
        <p:spPr>
          <a:xfrm>
            <a:off x="2716267" y="1844683"/>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左 32"/>
          <p:cNvSpPr/>
          <p:nvPr/>
        </p:nvSpPr>
        <p:spPr>
          <a:xfrm>
            <a:off x="2712327" y="2500596"/>
            <a:ext cx="1518744" cy="9524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1" y="0"/>
            <a:ext cx="1797269"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dirty="0"/>
              <a:t>計測系</a:t>
            </a:r>
            <a:endParaRPr kumimoji="1" lang="ja-JP" altLang="en-US" sz="2800" dirty="0"/>
          </a:p>
        </p:txBody>
      </p:sp>
      <p:sp>
        <p:nvSpPr>
          <p:cNvPr id="35" name="矢印: 左右 34"/>
          <p:cNvSpPr/>
          <p:nvPr/>
        </p:nvSpPr>
        <p:spPr>
          <a:xfrm>
            <a:off x="8229598" y="3128811"/>
            <a:ext cx="1939160"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SPI</a:t>
            </a:r>
            <a:endParaRPr lang="ja-JP" altLang="en-US" sz="1200" dirty="0"/>
          </a:p>
        </p:txBody>
      </p:sp>
      <p:sp>
        <p:nvSpPr>
          <p:cNvPr id="37" name="正方形/長方形 36"/>
          <p:cNvSpPr/>
          <p:nvPr/>
        </p:nvSpPr>
        <p:spPr>
          <a:xfrm>
            <a:off x="1797268" y="-5526"/>
            <a:ext cx="1033957"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b="1" dirty="0"/>
              <a:t>案①</a:t>
            </a:r>
            <a:endParaRPr kumimoji="1" lang="ja-JP" altLang="en-US" sz="2800" b="1" dirty="0"/>
          </a:p>
        </p:txBody>
      </p:sp>
    </p:spTree>
    <p:extLst>
      <p:ext uri="{BB962C8B-B14F-4D97-AF65-F5344CB8AC3E}">
        <p14:creationId xmlns:p14="http://schemas.microsoft.com/office/powerpoint/2010/main" val="122060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302877" y="1254462"/>
            <a:ext cx="2054764" cy="201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ピトー管</a:t>
            </a:r>
            <a:endParaRPr kumimoji="1" lang="en-US" altLang="ja-JP" dirty="0"/>
          </a:p>
          <a:p>
            <a:pPr algn="ctr"/>
            <a:r>
              <a:rPr kumimoji="1" lang="ja-JP" altLang="en-US" dirty="0"/>
              <a:t>基板</a:t>
            </a:r>
          </a:p>
        </p:txBody>
      </p:sp>
      <p:sp>
        <p:nvSpPr>
          <p:cNvPr id="3" name="正方形/長方形 2"/>
          <p:cNvSpPr/>
          <p:nvPr/>
        </p:nvSpPr>
        <p:spPr>
          <a:xfrm>
            <a:off x="4243551" y="3724127"/>
            <a:ext cx="1182413" cy="1678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I2C</a:t>
            </a:r>
          </a:p>
          <a:p>
            <a:pPr algn="ctr"/>
            <a:r>
              <a:rPr kumimoji="1" lang="ja-JP" altLang="en-US" sz="1600" dirty="0"/>
              <a:t>ロジックレベル</a:t>
            </a:r>
            <a:endParaRPr kumimoji="1" lang="en-US" altLang="ja-JP" sz="1600" dirty="0"/>
          </a:p>
          <a:p>
            <a:pPr algn="ctr"/>
            <a:r>
              <a:rPr kumimoji="1" lang="ja-JP" altLang="en-US" sz="1600" dirty="0"/>
              <a:t>変換基板</a:t>
            </a:r>
          </a:p>
        </p:txBody>
      </p:sp>
      <p:sp>
        <p:nvSpPr>
          <p:cNvPr id="5" name="正方形/長方形 4"/>
          <p:cNvSpPr/>
          <p:nvPr/>
        </p:nvSpPr>
        <p:spPr>
          <a:xfrm>
            <a:off x="10826309" y="2709400"/>
            <a:ext cx="977461" cy="138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SDC</a:t>
            </a:r>
            <a:endParaRPr kumimoji="1" lang="ja-JP" altLang="en-US" dirty="0"/>
          </a:p>
        </p:txBody>
      </p:sp>
      <p:sp>
        <p:nvSpPr>
          <p:cNvPr id="6" name="正方形/長方形 5"/>
          <p:cNvSpPr/>
          <p:nvPr/>
        </p:nvSpPr>
        <p:spPr>
          <a:xfrm>
            <a:off x="6927625" y="1255330"/>
            <a:ext cx="1959520" cy="529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矢印: 右 6"/>
          <p:cNvSpPr/>
          <p:nvPr/>
        </p:nvSpPr>
        <p:spPr>
          <a:xfrm>
            <a:off x="5404939" y="1813153"/>
            <a:ext cx="151940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UART</a:t>
            </a:r>
            <a:endParaRPr kumimoji="1" lang="ja-JP" altLang="en-US" sz="1400" dirty="0"/>
          </a:p>
        </p:txBody>
      </p:sp>
      <p:sp>
        <p:nvSpPr>
          <p:cNvPr id="8" name="矢印: 右 7"/>
          <p:cNvSpPr/>
          <p:nvPr/>
        </p:nvSpPr>
        <p:spPr>
          <a:xfrm>
            <a:off x="5424652" y="448486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I2C(5V)</a:t>
            </a:r>
            <a:endParaRPr kumimoji="1" lang="ja-JP" altLang="en-US" sz="1400" dirty="0"/>
          </a:p>
        </p:txBody>
      </p:sp>
      <p:sp>
        <p:nvSpPr>
          <p:cNvPr id="11" name="正方形/長方形 10"/>
          <p:cNvSpPr/>
          <p:nvPr/>
        </p:nvSpPr>
        <p:spPr>
          <a:xfrm>
            <a:off x="10826309" y="1264972"/>
            <a:ext cx="977461" cy="1063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表示器</a:t>
            </a:r>
          </a:p>
        </p:txBody>
      </p:sp>
      <p:sp>
        <p:nvSpPr>
          <p:cNvPr id="12" name="矢印: 右 11"/>
          <p:cNvSpPr/>
          <p:nvPr/>
        </p:nvSpPr>
        <p:spPr>
          <a:xfrm>
            <a:off x="8887149" y="1550654"/>
            <a:ext cx="193916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デジタル</a:t>
            </a:r>
            <a:endParaRPr kumimoji="1" lang="ja-JP" altLang="en-US" sz="1400" dirty="0"/>
          </a:p>
        </p:txBody>
      </p:sp>
      <p:sp>
        <p:nvSpPr>
          <p:cNvPr id="13" name="正方形/長方形 12"/>
          <p:cNvSpPr/>
          <p:nvPr/>
        </p:nvSpPr>
        <p:spPr>
          <a:xfrm>
            <a:off x="4260630" y="5496170"/>
            <a:ext cx="1182413" cy="1057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MB1260</a:t>
            </a:r>
          </a:p>
          <a:p>
            <a:pPr algn="ctr"/>
            <a:r>
              <a:rPr lang="en-US" altLang="ja-JP" dirty="0"/>
              <a:t>(</a:t>
            </a:r>
            <a:r>
              <a:rPr lang="ja-JP" altLang="en-US" dirty="0"/>
              <a:t>高度計</a:t>
            </a:r>
            <a:r>
              <a:rPr lang="en-US" altLang="ja-JP" dirty="0"/>
              <a:t>)</a:t>
            </a:r>
            <a:endParaRPr kumimoji="1" lang="ja-JP" altLang="en-US" dirty="0"/>
          </a:p>
        </p:txBody>
      </p:sp>
      <p:sp>
        <p:nvSpPr>
          <p:cNvPr id="14" name="矢印: 右 13"/>
          <p:cNvSpPr/>
          <p:nvPr/>
        </p:nvSpPr>
        <p:spPr>
          <a:xfrm>
            <a:off x="5443043" y="5813287"/>
            <a:ext cx="148786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PWM</a:t>
            </a:r>
            <a:endParaRPr kumimoji="1" lang="ja-JP" altLang="en-US" sz="1400" dirty="0"/>
          </a:p>
        </p:txBody>
      </p:sp>
      <p:sp>
        <p:nvSpPr>
          <p:cNvPr id="15" name="正方形/長方形 14"/>
          <p:cNvSpPr/>
          <p:nvPr/>
        </p:nvSpPr>
        <p:spPr>
          <a:xfrm>
            <a:off x="7408798" y="140551"/>
            <a:ext cx="961700"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μC_BATT</a:t>
            </a:r>
            <a:endParaRPr kumimoji="1" lang="ja-JP" altLang="en-US" sz="1200" dirty="0"/>
          </a:p>
        </p:txBody>
      </p:sp>
      <p:sp>
        <p:nvSpPr>
          <p:cNvPr id="16" name="正方形/長方形 15"/>
          <p:cNvSpPr/>
          <p:nvPr/>
        </p:nvSpPr>
        <p:spPr>
          <a:xfrm>
            <a:off x="317289" y="1260666"/>
            <a:ext cx="1471445" cy="133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21" name="矢印: 右 20"/>
          <p:cNvSpPr/>
          <p:nvPr/>
        </p:nvSpPr>
        <p:spPr>
          <a:xfrm>
            <a:off x="1787927" y="1804544"/>
            <a:ext cx="1518744" cy="321888"/>
          </a:xfrm>
          <a:prstGeom prst="rightArrow">
            <a:avLst>
              <a:gd name="adj1" fmla="val 46197"/>
              <a:gd name="adj2" fmla="val 44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差動アナログ</a:t>
            </a:r>
          </a:p>
        </p:txBody>
      </p:sp>
      <p:sp>
        <p:nvSpPr>
          <p:cNvPr id="24" name="正方形/長方形 23"/>
          <p:cNvSpPr/>
          <p:nvPr/>
        </p:nvSpPr>
        <p:spPr>
          <a:xfrm>
            <a:off x="869727" y="4189995"/>
            <a:ext cx="1855081" cy="915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MPU9250</a:t>
            </a:r>
          </a:p>
          <a:p>
            <a:pPr algn="ctr"/>
            <a:r>
              <a:rPr lang="en-US" altLang="ja-JP" dirty="0"/>
              <a:t>(</a:t>
            </a:r>
            <a:r>
              <a:rPr lang="ja-JP" altLang="en-US" dirty="0"/>
              <a:t>慣性計測装置</a:t>
            </a:r>
            <a:r>
              <a:rPr lang="en-US" altLang="ja-JP" dirty="0"/>
              <a:t>)</a:t>
            </a:r>
            <a:endParaRPr kumimoji="1" lang="ja-JP" altLang="en-US" dirty="0"/>
          </a:p>
        </p:txBody>
      </p:sp>
      <p:sp>
        <p:nvSpPr>
          <p:cNvPr id="25" name="矢印: 右 24"/>
          <p:cNvSpPr/>
          <p:nvPr/>
        </p:nvSpPr>
        <p:spPr>
          <a:xfrm>
            <a:off x="2709039" y="4474201"/>
            <a:ext cx="150297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I2C(3.3V)</a:t>
            </a:r>
            <a:endParaRPr kumimoji="1" lang="ja-JP" altLang="en-US" sz="1400" dirty="0"/>
          </a:p>
        </p:txBody>
      </p:sp>
      <p:sp>
        <p:nvSpPr>
          <p:cNvPr id="26" name="矢印: 左 25"/>
          <p:cNvSpPr/>
          <p:nvPr/>
        </p:nvSpPr>
        <p:spPr>
          <a:xfrm rot="10800000">
            <a:off x="8887149" y="1399028"/>
            <a:ext cx="1939157" cy="13250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左 26"/>
          <p:cNvSpPr/>
          <p:nvPr/>
        </p:nvSpPr>
        <p:spPr>
          <a:xfrm rot="10800000" flipV="1">
            <a:off x="8887148" y="2863915"/>
            <a:ext cx="1939158" cy="16056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左 29"/>
          <p:cNvSpPr/>
          <p:nvPr/>
        </p:nvSpPr>
        <p:spPr>
          <a:xfrm>
            <a:off x="5450926" y="5537557"/>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左 30"/>
          <p:cNvSpPr/>
          <p:nvPr/>
        </p:nvSpPr>
        <p:spPr>
          <a:xfrm>
            <a:off x="1795298" y="1324133"/>
            <a:ext cx="1476380" cy="13025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1" y="0"/>
            <a:ext cx="1797269"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dirty="0"/>
              <a:t>計測系</a:t>
            </a:r>
            <a:endParaRPr kumimoji="1" lang="ja-JP" altLang="en-US" sz="2800" dirty="0"/>
          </a:p>
        </p:txBody>
      </p:sp>
      <p:sp>
        <p:nvSpPr>
          <p:cNvPr id="35" name="矢印: 左右 34"/>
          <p:cNvSpPr/>
          <p:nvPr/>
        </p:nvSpPr>
        <p:spPr>
          <a:xfrm>
            <a:off x="8887148" y="3128928"/>
            <a:ext cx="1939160" cy="7197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SPI</a:t>
            </a:r>
            <a:endParaRPr lang="ja-JP" altLang="en-US" sz="1200" dirty="0"/>
          </a:p>
        </p:txBody>
      </p:sp>
      <p:sp>
        <p:nvSpPr>
          <p:cNvPr id="37" name="正方形/長方形 36"/>
          <p:cNvSpPr/>
          <p:nvPr/>
        </p:nvSpPr>
        <p:spPr>
          <a:xfrm>
            <a:off x="1797268" y="-5526"/>
            <a:ext cx="1033957"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b="1" dirty="0"/>
              <a:t>案②</a:t>
            </a:r>
            <a:endParaRPr kumimoji="1" lang="ja-JP" altLang="en-US" sz="2800" b="1" dirty="0"/>
          </a:p>
        </p:txBody>
      </p:sp>
      <p:sp>
        <p:nvSpPr>
          <p:cNvPr id="38" name="正方形/長方形 37"/>
          <p:cNvSpPr/>
          <p:nvPr/>
        </p:nvSpPr>
        <p:spPr>
          <a:xfrm>
            <a:off x="2218999" y="4899304"/>
            <a:ext cx="513692" cy="21048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39" name="正方形/長方形 38"/>
          <p:cNvSpPr/>
          <p:nvPr/>
        </p:nvSpPr>
        <p:spPr>
          <a:xfrm>
            <a:off x="4569371" y="5195946"/>
            <a:ext cx="840827" cy="1935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3.3V/5V</a:t>
            </a:r>
            <a:endParaRPr kumimoji="1" lang="ja-JP" altLang="en-US" sz="1200" dirty="0"/>
          </a:p>
        </p:txBody>
      </p:sp>
      <p:sp>
        <p:nvSpPr>
          <p:cNvPr id="40" name="矢印: 左 39"/>
          <p:cNvSpPr/>
          <p:nvPr/>
        </p:nvSpPr>
        <p:spPr>
          <a:xfrm>
            <a:off x="5467351" y="4149269"/>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左 41"/>
          <p:cNvSpPr/>
          <p:nvPr/>
        </p:nvSpPr>
        <p:spPr>
          <a:xfrm>
            <a:off x="5445996" y="3860950"/>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上向き折線 3"/>
          <p:cNvSpPr/>
          <p:nvPr/>
        </p:nvSpPr>
        <p:spPr>
          <a:xfrm rot="10800000">
            <a:off x="1177156" y="3440562"/>
            <a:ext cx="5750138" cy="725567"/>
          </a:xfrm>
          <a:prstGeom prst="bentUpArrow">
            <a:avLst>
              <a:gd name="adj1" fmla="val 7154"/>
              <a:gd name="adj2" fmla="val 30099"/>
              <a:gd name="adj3" fmla="val 3264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944041" y="334211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44" name="正方形/長方形 43"/>
          <p:cNvSpPr/>
          <p:nvPr/>
        </p:nvSpPr>
        <p:spPr>
          <a:xfrm>
            <a:off x="6950622" y="3803892"/>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45" name="正方形/長方形 44"/>
          <p:cNvSpPr/>
          <p:nvPr/>
        </p:nvSpPr>
        <p:spPr>
          <a:xfrm>
            <a:off x="6950622" y="412482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6" name="正方形/長方形 45"/>
          <p:cNvSpPr/>
          <p:nvPr/>
        </p:nvSpPr>
        <p:spPr>
          <a:xfrm>
            <a:off x="8373453" y="136003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7" name="正方形/長方形 46"/>
          <p:cNvSpPr/>
          <p:nvPr/>
        </p:nvSpPr>
        <p:spPr>
          <a:xfrm>
            <a:off x="8370498" y="2838951"/>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8" name="正方形/長方形 47"/>
          <p:cNvSpPr/>
          <p:nvPr/>
        </p:nvSpPr>
        <p:spPr>
          <a:xfrm>
            <a:off x="3299590" y="127945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51" name="正方形/長方形 50"/>
          <p:cNvSpPr/>
          <p:nvPr/>
        </p:nvSpPr>
        <p:spPr>
          <a:xfrm>
            <a:off x="6935178" y="5492748"/>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53" name="正方形/長方形 52"/>
          <p:cNvSpPr/>
          <p:nvPr/>
        </p:nvSpPr>
        <p:spPr>
          <a:xfrm>
            <a:off x="6930249" y="19027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a:t>
            </a:r>
            <a:endParaRPr kumimoji="1" lang="ja-JP" altLang="en-US" sz="1200" dirty="0"/>
          </a:p>
        </p:txBody>
      </p:sp>
      <p:sp>
        <p:nvSpPr>
          <p:cNvPr id="54" name="正方形/長方形 53"/>
          <p:cNvSpPr/>
          <p:nvPr/>
        </p:nvSpPr>
        <p:spPr>
          <a:xfrm>
            <a:off x="6923016" y="2160254"/>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a:t>
            </a:r>
            <a:endParaRPr kumimoji="1" lang="ja-JP" altLang="en-US" sz="1200" dirty="0"/>
          </a:p>
        </p:txBody>
      </p:sp>
      <p:sp>
        <p:nvSpPr>
          <p:cNvPr id="55" name="正方形/長方形 54"/>
          <p:cNvSpPr/>
          <p:nvPr/>
        </p:nvSpPr>
        <p:spPr>
          <a:xfrm>
            <a:off x="6930914" y="6012844"/>
            <a:ext cx="513692" cy="21048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56" name="正方形/長方形 55"/>
          <p:cNvSpPr/>
          <p:nvPr/>
        </p:nvSpPr>
        <p:spPr>
          <a:xfrm>
            <a:off x="6939445" y="45365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SDA</a:t>
            </a:r>
            <a:endParaRPr kumimoji="1" lang="ja-JP" altLang="en-US" sz="1200" dirty="0"/>
          </a:p>
        </p:txBody>
      </p:sp>
      <p:sp>
        <p:nvSpPr>
          <p:cNvPr id="57" name="正方形/長方形 56"/>
          <p:cNvSpPr/>
          <p:nvPr/>
        </p:nvSpPr>
        <p:spPr>
          <a:xfrm>
            <a:off x="6939445" y="4751796"/>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a:t>
            </a:r>
            <a:endParaRPr kumimoji="1" lang="ja-JP" altLang="en-US" sz="1200" dirty="0"/>
          </a:p>
        </p:txBody>
      </p:sp>
      <p:sp>
        <p:nvSpPr>
          <p:cNvPr id="58" name="正方形/長方形 57"/>
          <p:cNvSpPr/>
          <p:nvPr/>
        </p:nvSpPr>
        <p:spPr>
          <a:xfrm>
            <a:off x="8286750" y="3163738"/>
            <a:ext cx="597440" cy="1738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MISO</a:t>
            </a:r>
            <a:endParaRPr kumimoji="1" lang="ja-JP" altLang="en-US" sz="1200" dirty="0"/>
          </a:p>
        </p:txBody>
      </p:sp>
      <p:sp>
        <p:nvSpPr>
          <p:cNvPr id="59" name="正方形/長方形 58"/>
          <p:cNvSpPr/>
          <p:nvPr/>
        </p:nvSpPr>
        <p:spPr>
          <a:xfrm>
            <a:off x="8286750" y="3390106"/>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MOSI</a:t>
            </a:r>
            <a:endParaRPr kumimoji="1" lang="ja-JP" altLang="en-US" sz="1200" dirty="0"/>
          </a:p>
        </p:txBody>
      </p:sp>
      <p:sp>
        <p:nvSpPr>
          <p:cNvPr id="60" name="正方形/長方形 59"/>
          <p:cNvSpPr/>
          <p:nvPr/>
        </p:nvSpPr>
        <p:spPr>
          <a:xfrm>
            <a:off x="8286750" y="3658727"/>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SCLK</a:t>
            </a:r>
            <a:endParaRPr kumimoji="1" lang="ja-JP" altLang="en-US" sz="1200" dirty="0"/>
          </a:p>
        </p:txBody>
      </p:sp>
      <p:sp>
        <p:nvSpPr>
          <p:cNvPr id="61" name="正方形/長方形 60"/>
          <p:cNvSpPr/>
          <p:nvPr/>
        </p:nvSpPr>
        <p:spPr>
          <a:xfrm>
            <a:off x="4832793" y="1860881"/>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a:t>
            </a:r>
            <a:endParaRPr kumimoji="1" lang="ja-JP" altLang="en-US" sz="1200" dirty="0"/>
          </a:p>
        </p:txBody>
      </p:sp>
      <p:sp>
        <p:nvSpPr>
          <p:cNvPr id="62" name="正方形/長方形 61"/>
          <p:cNvSpPr/>
          <p:nvPr/>
        </p:nvSpPr>
        <p:spPr>
          <a:xfrm>
            <a:off x="4825560" y="211843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a:t>
            </a:r>
            <a:endParaRPr kumimoji="1" lang="ja-JP" altLang="en-US" sz="1200" dirty="0"/>
          </a:p>
        </p:txBody>
      </p:sp>
      <p:sp>
        <p:nvSpPr>
          <p:cNvPr id="63" name="矢印: 左 62"/>
          <p:cNvSpPr/>
          <p:nvPr/>
        </p:nvSpPr>
        <p:spPr>
          <a:xfrm rot="16200000">
            <a:off x="7594082" y="847541"/>
            <a:ext cx="643573" cy="1702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上向き折線 63"/>
          <p:cNvSpPr/>
          <p:nvPr/>
        </p:nvSpPr>
        <p:spPr>
          <a:xfrm rot="10800000">
            <a:off x="4222526" y="309052"/>
            <a:ext cx="3186272" cy="939505"/>
          </a:xfrm>
          <a:prstGeom prst="bentUpArrow">
            <a:avLst>
              <a:gd name="adj1" fmla="val 7154"/>
              <a:gd name="adj2" fmla="val 14385"/>
              <a:gd name="adj3" fmla="val 1946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965729" y="6082732"/>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67" name="正方形/長方形 66"/>
          <p:cNvSpPr/>
          <p:nvPr/>
        </p:nvSpPr>
        <p:spPr>
          <a:xfrm>
            <a:off x="8378707" y="1724526"/>
            <a:ext cx="513692" cy="21048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66" name="正方形/長方形 65"/>
          <p:cNvSpPr/>
          <p:nvPr/>
        </p:nvSpPr>
        <p:spPr>
          <a:xfrm>
            <a:off x="8286750" y="1797866"/>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cxnSp>
        <p:nvCxnSpPr>
          <p:cNvPr id="68" name="直線コネクタ 67"/>
          <p:cNvCxnSpPr/>
          <p:nvPr/>
        </p:nvCxnSpPr>
        <p:spPr>
          <a:xfrm flipH="1" flipV="1">
            <a:off x="8775311" y="2216637"/>
            <a:ext cx="2162832" cy="289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9" name="直線コネクタ 68"/>
          <p:cNvCxnSpPr/>
          <p:nvPr/>
        </p:nvCxnSpPr>
        <p:spPr>
          <a:xfrm flipH="1" flipV="1">
            <a:off x="8800442" y="3987958"/>
            <a:ext cx="2162832" cy="289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0" name="直線コネクタ 69"/>
          <p:cNvCxnSpPr/>
          <p:nvPr/>
        </p:nvCxnSpPr>
        <p:spPr>
          <a:xfrm flipH="1" flipV="1">
            <a:off x="4628495" y="559955"/>
            <a:ext cx="2924830" cy="207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2" name="直線コネクタ 71"/>
          <p:cNvCxnSpPr/>
          <p:nvPr/>
        </p:nvCxnSpPr>
        <p:spPr>
          <a:xfrm flipV="1">
            <a:off x="4628494" y="560994"/>
            <a:ext cx="1" cy="78397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5" name="直線コネクタ 74"/>
          <p:cNvCxnSpPr/>
          <p:nvPr/>
        </p:nvCxnSpPr>
        <p:spPr>
          <a:xfrm flipV="1">
            <a:off x="7552339" y="570011"/>
            <a:ext cx="1" cy="78397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6" name="直線コネクタ 75"/>
          <p:cNvCxnSpPr/>
          <p:nvPr/>
        </p:nvCxnSpPr>
        <p:spPr>
          <a:xfrm flipH="1" flipV="1">
            <a:off x="5378666" y="5094246"/>
            <a:ext cx="1674101" cy="1005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8" name="直線コネクタ 77"/>
          <p:cNvCxnSpPr/>
          <p:nvPr/>
        </p:nvCxnSpPr>
        <p:spPr>
          <a:xfrm flipH="1" flipV="1">
            <a:off x="5357641" y="6462862"/>
            <a:ext cx="1674101" cy="1005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9" name="直線コネクタ 78"/>
          <p:cNvCxnSpPr/>
          <p:nvPr/>
        </p:nvCxnSpPr>
        <p:spPr>
          <a:xfrm flipH="1">
            <a:off x="1797267" y="3626887"/>
            <a:ext cx="5242857" cy="4415"/>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82" name="直線コネクタ 81"/>
          <p:cNvCxnSpPr/>
          <p:nvPr/>
        </p:nvCxnSpPr>
        <p:spPr>
          <a:xfrm flipH="1" flipV="1">
            <a:off x="1796282" y="3639260"/>
            <a:ext cx="985" cy="67504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84" name="直線コネクタ 83"/>
          <p:cNvCxnSpPr/>
          <p:nvPr/>
        </p:nvCxnSpPr>
        <p:spPr>
          <a:xfrm flipH="1">
            <a:off x="1734808" y="2470068"/>
            <a:ext cx="1658491" cy="4727"/>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93" name="正方形/長方形 92"/>
          <p:cNvSpPr/>
          <p:nvPr/>
        </p:nvSpPr>
        <p:spPr>
          <a:xfrm>
            <a:off x="3314856" y="2048577"/>
            <a:ext cx="427692" cy="177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-IN</a:t>
            </a:r>
            <a:endParaRPr kumimoji="1" lang="ja-JP" altLang="en-US" sz="1000" dirty="0"/>
          </a:p>
        </p:txBody>
      </p:sp>
      <p:sp>
        <p:nvSpPr>
          <p:cNvPr id="94" name="正方形/長方形 93"/>
          <p:cNvSpPr/>
          <p:nvPr/>
        </p:nvSpPr>
        <p:spPr>
          <a:xfrm>
            <a:off x="3306671" y="1828172"/>
            <a:ext cx="427692" cy="177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+IN</a:t>
            </a:r>
            <a:endParaRPr kumimoji="1" lang="ja-JP" altLang="en-US" sz="1000" dirty="0"/>
          </a:p>
        </p:txBody>
      </p:sp>
      <p:sp>
        <p:nvSpPr>
          <p:cNvPr id="95" name="四角形: 角を丸くする 94"/>
          <p:cNvSpPr/>
          <p:nvPr/>
        </p:nvSpPr>
        <p:spPr>
          <a:xfrm>
            <a:off x="209550" y="1162050"/>
            <a:ext cx="3686175" cy="1547350"/>
          </a:xfrm>
          <a:prstGeom prst="roundRect">
            <a:avLst/>
          </a:prstGeom>
          <a:noFill/>
          <a:ln w="2857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96" name="テキスト ボックス 95"/>
          <p:cNvSpPr txBox="1"/>
          <p:nvPr/>
        </p:nvSpPr>
        <p:spPr>
          <a:xfrm>
            <a:off x="2406109" y="2702456"/>
            <a:ext cx="425116" cy="369332"/>
          </a:xfrm>
          <a:prstGeom prst="rect">
            <a:avLst/>
          </a:prstGeom>
          <a:solidFill>
            <a:schemeClr val="tx1"/>
          </a:solidFill>
        </p:spPr>
        <p:txBody>
          <a:bodyPr wrap="none" rtlCol="0">
            <a:spAutoFit/>
          </a:bodyPr>
          <a:lstStyle/>
          <a:p>
            <a:r>
              <a:rPr kumimoji="1" lang="en-US" altLang="ja-JP" dirty="0">
                <a:solidFill>
                  <a:schemeClr val="bg1"/>
                </a:solidFill>
              </a:rPr>
              <a:t>x3</a:t>
            </a:r>
            <a:endParaRPr kumimoji="1" lang="ja-JP" altLang="en-US" dirty="0">
              <a:solidFill>
                <a:schemeClr val="bg1"/>
              </a:solidFill>
            </a:endParaRPr>
          </a:p>
        </p:txBody>
      </p:sp>
    </p:spTree>
    <p:extLst>
      <p:ext uri="{BB962C8B-B14F-4D97-AF65-F5344CB8AC3E}">
        <p14:creationId xmlns:p14="http://schemas.microsoft.com/office/powerpoint/2010/main" val="68593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302877" y="1254462"/>
            <a:ext cx="2054764" cy="201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ピトー管</a:t>
            </a:r>
            <a:endParaRPr kumimoji="1" lang="en-US" altLang="ja-JP" dirty="0"/>
          </a:p>
          <a:p>
            <a:pPr algn="ctr"/>
            <a:r>
              <a:rPr kumimoji="1" lang="ja-JP" altLang="en-US" dirty="0"/>
              <a:t>基板</a:t>
            </a:r>
          </a:p>
        </p:txBody>
      </p:sp>
      <p:sp>
        <p:nvSpPr>
          <p:cNvPr id="3" name="正方形/長方形 2"/>
          <p:cNvSpPr/>
          <p:nvPr/>
        </p:nvSpPr>
        <p:spPr>
          <a:xfrm>
            <a:off x="4243551" y="3724127"/>
            <a:ext cx="1182413" cy="1678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I2C</a:t>
            </a:r>
          </a:p>
          <a:p>
            <a:pPr algn="ctr"/>
            <a:r>
              <a:rPr kumimoji="1" lang="ja-JP" altLang="en-US" sz="1600" dirty="0"/>
              <a:t>ロジックレベル</a:t>
            </a:r>
            <a:endParaRPr kumimoji="1" lang="en-US" altLang="ja-JP" sz="1600" dirty="0"/>
          </a:p>
          <a:p>
            <a:pPr algn="ctr"/>
            <a:r>
              <a:rPr kumimoji="1" lang="ja-JP" altLang="en-US" sz="1600" dirty="0"/>
              <a:t>変換基板</a:t>
            </a:r>
          </a:p>
        </p:txBody>
      </p:sp>
      <p:sp>
        <p:nvSpPr>
          <p:cNvPr id="5" name="正方形/長方形 4"/>
          <p:cNvSpPr/>
          <p:nvPr/>
        </p:nvSpPr>
        <p:spPr>
          <a:xfrm>
            <a:off x="10826309" y="2709400"/>
            <a:ext cx="977461" cy="138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SDC</a:t>
            </a:r>
            <a:endParaRPr kumimoji="1" lang="ja-JP" altLang="en-US" dirty="0"/>
          </a:p>
        </p:txBody>
      </p:sp>
      <p:sp>
        <p:nvSpPr>
          <p:cNvPr id="6" name="正方形/長方形 5"/>
          <p:cNvSpPr/>
          <p:nvPr/>
        </p:nvSpPr>
        <p:spPr>
          <a:xfrm>
            <a:off x="6927625" y="1255330"/>
            <a:ext cx="1959520" cy="529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en-US" altLang="ja-JP" dirty="0"/>
          </a:p>
        </p:txBody>
      </p:sp>
      <p:sp>
        <p:nvSpPr>
          <p:cNvPr id="7" name="矢印: 右 6"/>
          <p:cNvSpPr/>
          <p:nvPr/>
        </p:nvSpPr>
        <p:spPr>
          <a:xfrm>
            <a:off x="5404939" y="1813153"/>
            <a:ext cx="151940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UART</a:t>
            </a:r>
            <a:endParaRPr kumimoji="1" lang="ja-JP" altLang="en-US" sz="1400" dirty="0"/>
          </a:p>
        </p:txBody>
      </p:sp>
      <p:sp>
        <p:nvSpPr>
          <p:cNvPr id="8" name="矢印: 右 7"/>
          <p:cNvSpPr/>
          <p:nvPr/>
        </p:nvSpPr>
        <p:spPr>
          <a:xfrm>
            <a:off x="5424652" y="448486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I2C(5V)</a:t>
            </a:r>
            <a:endParaRPr kumimoji="1" lang="ja-JP" altLang="en-US" sz="1400" dirty="0"/>
          </a:p>
        </p:txBody>
      </p:sp>
      <p:sp>
        <p:nvSpPr>
          <p:cNvPr id="11" name="正方形/長方形 10"/>
          <p:cNvSpPr/>
          <p:nvPr/>
        </p:nvSpPr>
        <p:spPr>
          <a:xfrm>
            <a:off x="10826309" y="1264972"/>
            <a:ext cx="977461" cy="1063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表示器</a:t>
            </a:r>
          </a:p>
        </p:txBody>
      </p:sp>
      <p:sp>
        <p:nvSpPr>
          <p:cNvPr id="12" name="矢印: 右 11"/>
          <p:cNvSpPr/>
          <p:nvPr/>
        </p:nvSpPr>
        <p:spPr>
          <a:xfrm>
            <a:off x="8887149" y="1550654"/>
            <a:ext cx="193916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デジタル</a:t>
            </a:r>
            <a:endParaRPr kumimoji="1" lang="ja-JP" altLang="en-US" sz="1400" dirty="0"/>
          </a:p>
        </p:txBody>
      </p:sp>
      <p:sp>
        <p:nvSpPr>
          <p:cNvPr id="13" name="正方形/長方形 12"/>
          <p:cNvSpPr/>
          <p:nvPr/>
        </p:nvSpPr>
        <p:spPr>
          <a:xfrm>
            <a:off x="4260630" y="5496170"/>
            <a:ext cx="1182413" cy="1057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MB1260</a:t>
            </a:r>
          </a:p>
          <a:p>
            <a:pPr algn="ctr"/>
            <a:r>
              <a:rPr lang="en-US" altLang="ja-JP" dirty="0"/>
              <a:t>(</a:t>
            </a:r>
            <a:r>
              <a:rPr lang="ja-JP" altLang="en-US" dirty="0"/>
              <a:t>高度計</a:t>
            </a:r>
            <a:r>
              <a:rPr lang="en-US" altLang="ja-JP" dirty="0"/>
              <a:t>)</a:t>
            </a:r>
            <a:endParaRPr kumimoji="1" lang="ja-JP" altLang="en-US" dirty="0"/>
          </a:p>
        </p:txBody>
      </p:sp>
      <p:sp>
        <p:nvSpPr>
          <p:cNvPr id="14" name="矢印: 右 13"/>
          <p:cNvSpPr/>
          <p:nvPr/>
        </p:nvSpPr>
        <p:spPr>
          <a:xfrm>
            <a:off x="5443043" y="5813287"/>
            <a:ext cx="148786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PWM</a:t>
            </a:r>
            <a:endParaRPr kumimoji="1" lang="ja-JP" altLang="en-US" sz="1400" dirty="0"/>
          </a:p>
        </p:txBody>
      </p:sp>
      <p:sp>
        <p:nvSpPr>
          <p:cNvPr id="15" name="正方形/長方形 14"/>
          <p:cNvSpPr/>
          <p:nvPr/>
        </p:nvSpPr>
        <p:spPr>
          <a:xfrm>
            <a:off x="7408798" y="140551"/>
            <a:ext cx="1111186"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kumimoji="1" lang="en-US" altLang="ja-JP" sz="1200" dirty="0"/>
              <a:t>(Li-Po 7.4V)</a:t>
            </a:r>
            <a:endParaRPr kumimoji="1" lang="ja-JP" altLang="en-US" sz="1200" dirty="0"/>
          </a:p>
        </p:txBody>
      </p:sp>
      <p:sp>
        <p:nvSpPr>
          <p:cNvPr id="16" name="正方形/長方形 15"/>
          <p:cNvSpPr/>
          <p:nvPr/>
        </p:nvSpPr>
        <p:spPr>
          <a:xfrm>
            <a:off x="317289" y="1260666"/>
            <a:ext cx="1471445" cy="133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21" name="矢印: 右 20"/>
          <p:cNvSpPr/>
          <p:nvPr/>
        </p:nvSpPr>
        <p:spPr>
          <a:xfrm>
            <a:off x="1787927" y="1804544"/>
            <a:ext cx="1518744" cy="321888"/>
          </a:xfrm>
          <a:prstGeom prst="rightArrow">
            <a:avLst>
              <a:gd name="adj1" fmla="val 46197"/>
              <a:gd name="adj2" fmla="val 44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差動アナログ</a:t>
            </a:r>
          </a:p>
        </p:txBody>
      </p:sp>
      <p:sp>
        <p:nvSpPr>
          <p:cNvPr id="24" name="正方形/長方形 23"/>
          <p:cNvSpPr/>
          <p:nvPr/>
        </p:nvSpPr>
        <p:spPr>
          <a:xfrm>
            <a:off x="869727" y="4189995"/>
            <a:ext cx="1855081" cy="915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MPU9250</a:t>
            </a:r>
          </a:p>
          <a:p>
            <a:pPr algn="ctr"/>
            <a:r>
              <a:rPr lang="en-US" altLang="ja-JP" dirty="0"/>
              <a:t>(</a:t>
            </a:r>
            <a:r>
              <a:rPr lang="ja-JP" altLang="en-US" dirty="0"/>
              <a:t>慣性計測装置</a:t>
            </a:r>
            <a:r>
              <a:rPr lang="en-US" altLang="ja-JP" dirty="0"/>
              <a:t>)</a:t>
            </a:r>
            <a:endParaRPr kumimoji="1" lang="ja-JP" altLang="en-US" dirty="0"/>
          </a:p>
        </p:txBody>
      </p:sp>
      <p:sp>
        <p:nvSpPr>
          <p:cNvPr id="25" name="矢印: 右 24"/>
          <p:cNvSpPr/>
          <p:nvPr/>
        </p:nvSpPr>
        <p:spPr>
          <a:xfrm>
            <a:off x="2709039" y="4474201"/>
            <a:ext cx="150297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I2C(3.3V)</a:t>
            </a:r>
            <a:endParaRPr kumimoji="1" lang="ja-JP" altLang="en-US" sz="1400" dirty="0"/>
          </a:p>
        </p:txBody>
      </p:sp>
      <p:sp>
        <p:nvSpPr>
          <p:cNvPr id="26" name="矢印: 左 25"/>
          <p:cNvSpPr/>
          <p:nvPr/>
        </p:nvSpPr>
        <p:spPr>
          <a:xfrm rot="10800000">
            <a:off x="8887149" y="1399028"/>
            <a:ext cx="1939157" cy="13250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左 26"/>
          <p:cNvSpPr/>
          <p:nvPr/>
        </p:nvSpPr>
        <p:spPr>
          <a:xfrm rot="10800000" flipV="1">
            <a:off x="8887148" y="2863915"/>
            <a:ext cx="1939158" cy="16056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左 29"/>
          <p:cNvSpPr/>
          <p:nvPr/>
        </p:nvSpPr>
        <p:spPr>
          <a:xfrm>
            <a:off x="5450926" y="5537557"/>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左 30"/>
          <p:cNvSpPr/>
          <p:nvPr/>
        </p:nvSpPr>
        <p:spPr>
          <a:xfrm>
            <a:off x="1795298" y="1324133"/>
            <a:ext cx="1476380" cy="13025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1" y="0"/>
            <a:ext cx="1797269"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dirty="0"/>
              <a:t>計測系</a:t>
            </a:r>
            <a:endParaRPr kumimoji="1" lang="ja-JP" altLang="en-US" sz="2800" dirty="0"/>
          </a:p>
        </p:txBody>
      </p:sp>
      <p:sp>
        <p:nvSpPr>
          <p:cNvPr id="35" name="矢印: 左右 34"/>
          <p:cNvSpPr/>
          <p:nvPr/>
        </p:nvSpPr>
        <p:spPr>
          <a:xfrm>
            <a:off x="8887148" y="3128928"/>
            <a:ext cx="1939160" cy="7197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SPI</a:t>
            </a:r>
            <a:endParaRPr lang="ja-JP" altLang="en-US" sz="1200" dirty="0"/>
          </a:p>
        </p:txBody>
      </p:sp>
      <p:sp>
        <p:nvSpPr>
          <p:cNvPr id="37" name="正方形/長方形 36"/>
          <p:cNvSpPr/>
          <p:nvPr/>
        </p:nvSpPr>
        <p:spPr>
          <a:xfrm>
            <a:off x="1797268" y="-5526"/>
            <a:ext cx="1761478"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2800" b="1" dirty="0"/>
              <a:t>170411</a:t>
            </a:r>
            <a:endParaRPr kumimoji="1" lang="ja-JP" altLang="en-US" sz="2800" b="1" dirty="0"/>
          </a:p>
        </p:txBody>
      </p:sp>
      <p:sp>
        <p:nvSpPr>
          <p:cNvPr id="38" name="正方形/長方形 37"/>
          <p:cNvSpPr/>
          <p:nvPr/>
        </p:nvSpPr>
        <p:spPr>
          <a:xfrm>
            <a:off x="2218999" y="4899304"/>
            <a:ext cx="513692" cy="21048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39" name="正方形/長方形 38"/>
          <p:cNvSpPr/>
          <p:nvPr/>
        </p:nvSpPr>
        <p:spPr>
          <a:xfrm>
            <a:off x="4569371" y="5195946"/>
            <a:ext cx="840827" cy="1935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3.3V/5V</a:t>
            </a:r>
            <a:endParaRPr kumimoji="1" lang="ja-JP" altLang="en-US" sz="1200" dirty="0"/>
          </a:p>
        </p:txBody>
      </p:sp>
      <p:sp>
        <p:nvSpPr>
          <p:cNvPr id="40" name="矢印: 左 39"/>
          <p:cNvSpPr/>
          <p:nvPr/>
        </p:nvSpPr>
        <p:spPr>
          <a:xfrm>
            <a:off x="5467351" y="4149269"/>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左 41"/>
          <p:cNvSpPr/>
          <p:nvPr/>
        </p:nvSpPr>
        <p:spPr>
          <a:xfrm>
            <a:off x="5445996" y="3860950"/>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上向き折線 3"/>
          <p:cNvSpPr/>
          <p:nvPr/>
        </p:nvSpPr>
        <p:spPr>
          <a:xfrm rot="10800000">
            <a:off x="1177156" y="3440562"/>
            <a:ext cx="5750138" cy="725567"/>
          </a:xfrm>
          <a:prstGeom prst="bentUpArrow">
            <a:avLst>
              <a:gd name="adj1" fmla="val 7154"/>
              <a:gd name="adj2" fmla="val 30099"/>
              <a:gd name="adj3" fmla="val 3264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944041" y="334211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44" name="正方形/長方形 43"/>
          <p:cNvSpPr/>
          <p:nvPr/>
        </p:nvSpPr>
        <p:spPr>
          <a:xfrm>
            <a:off x="6950622" y="3803892"/>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45" name="正方形/長方形 44"/>
          <p:cNvSpPr/>
          <p:nvPr/>
        </p:nvSpPr>
        <p:spPr>
          <a:xfrm>
            <a:off x="6950622" y="412482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6" name="正方形/長方形 45"/>
          <p:cNvSpPr/>
          <p:nvPr/>
        </p:nvSpPr>
        <p:spPr>
          <a:xfrm>
            <a:off x="8373453" y="136003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7" name="正方形/長方形 46"/>
          <p:cNvSpPr/>
          <p:nvPr/>
        </p:nvSpPr>
        <p:spPr>
          <a:xfrm>
            <a:off x="8370498" y="2838951"/>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8" name="正方形/長方形 47"/>
          <p:cNvSpPr/>
          <p:nvPr/>
        </p:nvSpPr>
        <p:spPr>
          <a:xfrm>
            <a:off x="3299590" y="127945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51" name="正方形/長方形 50"/>
          <p:cNvSpPr/>
          <p:nvPr/>
        </p:nvSpPr>
        <p:spPr>
          <a:xfrm>
            <a:off x="6935178" y="5492748"/>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53" name="正方形/長方形 52"/>
          <p:cNvSpPr/>
          <p:nvPr/>
        </p:nvSpPr>
        <p:spPr>
          <a:xfrm>
            <a:off x="6930249" y="19027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a:t>
            </a:r>
            <a:endParaRPr kumimoji="1" lang="ja-JP" altLang="en-US" sz="1200" dirty="0"/>
          </a:p>
        </p:txBody>
      </p:sp>
      <p:sp>
        <p:nvSpPr>
          <p:cNvPr id="54" name="正方形/長方形 53"/>
          <p:cNvSpPr/>
          <p:nvPr/>
        </p:nvSpPr>
        <p:spPr>
          <a:xfrm>
            <a:off x="6923016" y="2160254"/>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a:t>
            </a:r>
            <a:endParaRPr kumimoji="1" lang="ja-JP" altLang="en-US" sz="1200" dirty="0"/>
          </a:p>
        </p:txBody>
      </p:sp>
      <p:sp>
        <p:nvSpPr>
          <p:cNvPr id="55" name="正方形/長方形 54"/>
          <p:cNvSpPr/>
          <p:nvPr/>
        </p:nvSpPr>
        <p:spPr>
          <a:xfrm>
            <a:off x="6930914" y="6012844"/>
            <a:ext cx="513692" cy="21048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56" name="正方形/長方形 55"/>
          <p:cNvSpPr/>
          <p:nvPr/>
        </p:nvSpPr>
        <p:spPr>
          <a:xfrm>
            <a:off x="6939445" y="45365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SDA</a:t>
            </a:r>
            <a:endParaRPr kumimoji="1" lang="ja-JP" altLang="en-US" sz="1200" dirty="0"/>
          </a:p>
        </p:txBody>
      </p:sp>
      <p:sp>
        <p:nvSpPr>
          <p:cNvPr id="57" name="正方形/長方形 56"/>
          <p:cNvSpPr/>
          <p:nvPr/>
        </p:nvSpPr>
        <p:spPr>
          <a:xfrm>
            <a:off x="6939445" y="4751796"/>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a:t>
            </a:r>
            <a:endParaRPr kumimoji="1" lang="ja-JP" altLang="en-US" sz="1200" dirty="0"/>
          </a:p>
        </p:txBody>
      </p:sp>
      <p:sp>
        <p:nvSpPr>
          <p:cNvPr id="58" name="正方形/長方形 57"/>
          <p:cNvSpPr/>
          <p:nvPr/>
        </p:nvSpPr>
        <p:spPr>
          <a:xfrm>
            <a:off x="8286750" y="3163738"/>
            <a:ext cx="597440" cy="1738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MISO</a:t>
            </a:r>
            <a:endParaRPr kumimoji="1" lang="ja-JP" altLang="en-US" sz="1200" dirty="0"/>
          </a:p>
        </p:txBody>
      </p:sp>
      <p:sp>
        <p:nvSpPr>
          <p:cNvPr id="59" name="正方形/長方形 58"/>
          <p:cNvSpPr/>
          <p:nvPr/>
        </p:nvSpPr>
        <p:spPr>
          <a:xfrm>
            <a:off x="8286750" y="3390106"/>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MOSI</a:t>
            </a:r>
            <a:endParaRPr kumimoji="1" lang="ja-JP" altLang="en-US" sz="1200" dirty="0"/>
          </a:p>
        </p:txBody>
      </p:sp>
      <p:sp>
        <p:nvSpPr>
          <p:cNvPr id="60" name="正方形/長方形 59"/>
          <p:cNvSpPr/>
          <p:nvPr/>
        </p:nvSpPr>
        <p:spPr>
          <a:xfrm>
            <a:off x="8286750" y="3658727"/>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SCLK</a:t>
            </a:r>
            <a:endParaRPr kumimoji="1" lang="ja-JP" altLang="en-US" sz="1200" dirty="0"/>
          </a:p>
        </p:txBody>
      </p:sp>
      <p:sp>
        <p:nvSpPr>
          <p:cNvPr id="61" name="正方形/長方形 60"/>
          <p:cNvSpPr/>
          <p:nvPr/>
        </p:nvSpPr>
        <p:spPr>
          <a:xfrm>
            <a:off x="4832793" y="1860881"/>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a:t>
            </a:r>
            <a:endParaRPr kumimoji="1" lang="ja-JP" altLang="en-US" sz="1200" dirty="0"/>
          </a:p>
        </p:txBody>
      </p:sp>
      <p:sp>
        <p:nvSpPr>
          <p:cNvPr id="62" name="正方形/長方形 61"/>
          <p:cNvSpPr/>
          <p:nvPr/>
        </p:nvSpPr>
        <p:spPr>
          <a:xfrm>
            <a:off x="4825560" y="211843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a:t>
            </a:r>
            <a:endParaRPr kumimoji="1" lang="ja-JP" altLang="en-US" sz="1200" dirty="0"/>
          </a:p>
        </p:txBody>
      </p:sp>
      <p:sp>
        <p:nvSpPr>
          <p:cNvPr id="63" name="矢印: 左 62"/>
          <p:cNvSpPr/>
          <p:nvPr/>
        </p:nvSpPr>
        <p:spPr>
          <a:xfrm rot="16200000">
            <a:off x="7594082" y="847541"/>
            <a:ext cx="643573" cy="1702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上向き折線 63"/>
          <p:cNvSpPr/>
          <p:nvPr/>
        </p:nvSpPr>
        <p:spPr>
          <a:xfrm rot="10800000">
            <a:off x="4222526" y="309052"/>
            <a:ext cx="3186272" cy="939505"/>
          </a:xfrm>
          <a:prstGeom prst="bentUpArrow">
            <a:avLst>
              <a:gd name="adj1" fmla="val 7154"/>
              <a:gd name="adj2" fmla="val 14385"/>
              <a:gd name="adj3" fmla="val 1946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965729" y="6082732"/>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67" name="正方形/長方形 66"/>
          <p:cNvSpPr/>
          <p:nvPr/>
        </p:nvSpPr>
        <p:spPr>
          <a:xfrm>
            <a:off x="8378707" y="1724526"/>
            <a:ext cx="513692" cy="21048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66" name="正方形/長方形 65"/>
          <p:cNvSpPr/>
          <p:nvPr/>
        </p:nvSpPr>
        <p:spPr>
          <a:xfrm>
            <a:off x="8286750" y="1797866"/>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cxnSp>
        <p:nvCxnSpPr>
          <p:cNvPr id="68" name="直線コネクタ 67"/>
          <p:cNvCxnSpPr/>
          <p:nvPr/>
        </p:nvCxnSpPr>
        <p:spPr>
          <a:xfrm flipH="1" flipV="1">
            <a:off x="8775311" y="2216637"/>
            <a:ext cx="2162832" cy="289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9" name="直線コネクタ 68"/>
          <p:cNvCxnSpPr/>
          <p:nvPr/>
        </p:nvCxnSpPr>
        <p:spPr>
          <a:xfrm flipH="1" flipV="1">
            <a:off x="8800442" y="3987958"/>
            <a:ext cx="2162832" cy="289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0" name="直線コネクタ 69"/>
          <p:cNvCxnSpPr/>
          <p:nvPr/>
        </p:nvCxnSpPr>
        <p:spPr>
          <a:xfrm flipH="1" flipV="1">
            <a:off x="4628495" y="559955"/>
            <a:ext cx="2924830" cy="207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2" name="直線コネクタ 71"/>
          <p:cNvCxnSpPr/>
          <p:nvPr/>
        </p:nvCxnSpPr>
        <p:spPr>
          <a:xfrm flipV="1">
            <a:off x="4628494" y="560994"/>
            <a:ext cx="1" cy="78397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5" name="直線コネクタ 74"/>
          <p:cNvCxnSpPr/>
          <p:nvPr/>
        </p:nvCxnSpPr>
        <p:spPr>
          <a:xfrm flipV="1">
            <a:off x="7552339" y="570011"/>
            <a:ext cx="1" cy="78397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6" name="直線コネクタ 75"/>
          <p:cNvCxnSpPr/>
          <p:nvPr/>
        </p:nvCxnSpPr>
        <p:spPr>
          <a:xfrm flipH="1" flipV="1">
            <a:off x="5378666" y="5094246"/>
            <a:ext cx="1674101" cy="1005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8" name="直線コネクタ 77"/>
          <p:cNvCxnSpPr/>
          <p:nvPr/>
        </p:nvCxnSpPr>
        <p:spPr>
          <a:xfrm flipH="1" flipV="1">
            <a:off x="5357641" y="6462862"/>
            <a:ext cx="1674101" cy="1005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9" name="直線コネクタ 78"/>
          <p:cNvCxnSpPr/>
          <p:nvPr/>
        </p:nvCxnSpPr>
        <p:spPr>
          <a:xfrm flipH="1">
            <a:off x="1797267" y="3626887"/>
            <a:ext cx="5242857" cy="4415"/>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82" name="直線コネクタ 81"/>
          <p:cNvCxnSpPr/>
          <p:nvPr/>
        </p:nvCxnSpPr>
        <p:spPr>
          <a:xfrm flipH="1" flipV="1">
            <a:off x="1796282" y="3639260"/>
            <a:ext cx="985" cy="67504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84" name="直線コネクタ 83"/>
          <p:cNvCxnSpPr/>
          <p:nvPr/>
        </p:nvCxnSpPr>
        <p:spPr>
          <a:xfrm flipH="1">
            <a:off x="1734808" y="2470068"/>
            <a:ext cx="1658491" cy="4727"/>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93" name="正方形/長方形 92"/>
          <p:cNvSpPr/>
          <p:nvPr/>
        </p:nvSpPr>
        <p:spPr>
          <a:xfrm>
            <a:off x="3314856" y="2048577"/>
            <a:ext cx="427692" cy="177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-IN</a:t>
            </a:r>
            <a:endParaRPr kumimoji="1" lang="ja-JP" altLang="en-US" sz="1000" dirty="0"/>
          </a:p>
        </p:txBody>
      </p:sp>
      <p:sp>
        <p:nvSpPr>
          <p:cNvPr id="94" name="正方形/長方形 93"/>
          <p:cNvSpPr/>
          <p:nvPr/>
        </p:nvSpPr>
        <p:spPr>
          <a:xfrm>
            <a:off x="3306671" y="1828172"/>
            <a:ext cx="427692" cy="177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+IN</a:t>
            </a:r>
            <a:endParaRPr kumimoji="1" lang="ja-JP" altLang="en-US" sz="1000" dirty="0"/>
          </a:p>
        </p:txBody>
      </p:sp>
      <p:sp>
        <p:nvSpPr>
          <p:cNvPr id="95" name="四角形: 角を丸くする 94"/>
          <p:cNvSpPr/>
          <p:nvPr/>
        </p:nvSpPr>
        <p:spPr>
          <a:xfrm>
            <a:off x="209550" y="1162050"/>
            <a:ext cx="3686175" cy="1547350"/>
          </a:xfrm>
          <a:prstGeom prst="roundRect">
            <a:avLst/>
          </a:prstGeom>
          <a:noFill/>
          <a:ln w="2857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96" name="テキスト ボックス 95"/>
          <p:cNvSpPr txBox="1"/>
          <p:nvPr/>
        </p:nvSpPr>
        <p:spPr>
          <a:xfrm>
            <a:off x="2406109" y="2702456"/>
            <a:ext cx="425116" cy="369332"/>
          </a:xfrm>
          <a:prstGeom prst="rect">
            <a:avLst/>
          </a:prstGeom>
          <a:solidFill>
            <a:schemeClr val="tx1"/>
          </a:solidFill>
        </p:spPr>
        <p:txBody>
          <a:bodyPr wrap="none" rtlCol="0">
            <a:spAutoFit/>
          </a:bodyPr>
          <a:lstStyle/>
          <a:p>
            <a:r>
              <a:rPr kumimoji="1" lang="en-US" altLang="ja-JP" dirty="0">
                <a:solidFill>
                  <a:schemeClr val="bg1"/>
                </a:solidFill>
              </a:rPr>
              <a:t>x3</a:t>
            </a:r>
            <a:endParaRPr kumimoji="1" lang="ja-JP" altLang="en-US" dirty="0">
              <a:solidFill>
                <a:schemeClr val="bg1"/>
              </a:solidFill>
            </a:endParaRPr>
          </a:p>
        </p:txBody>
      </p:sp>
      <p:sp>
        <p:nvSpPr>
          <p:cNvPr id="71" name="四角形: 角を丸くする 70"/>
          <p:cNvSpPr/>
          <p:nvPr/>
        </p:nvSpPr>
        <p:spPr>
          <a:xfrm>
            <a:off x="608117" y="3291600"/>
            <a:ext cx="7009824" cy="2161173"/>
          </a:xfrm>
          <a:prstGeom prst="roundRect">
            <a:avLst/>
          </a:prstGeom>
          <a:noFill/>
          <a:ln w="2857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73" name="テキスト ボックス 72"/>
          <p:cNvSpPr txBox="1"/>
          <p:nvPr/>
        </p:nvSpPr>
        <p:spPr>
          <a:xfrm>
            <a:off x="1053011" y="5448364"/>
            <a:ext cx="2592232" cy="369332"/>
          </a:xfrm>
          <a:prstGeom prst="rect">
            <a:avLst/>
          </a:prstGeom>
          <a:solidFill>
            <a:schemeClr val="tx1"/>
          </a:solidFill>
        </p:spPr>
        <p:txBody>
          <a:bodyPr wrap="square" rtlCol="0">
            <a:spAutoFit/>
          </a:bodyPr>
          <a:lstStyle/>
          <a:p>
            <a:r>
              <a:rPr kumimoji="1" lang="en-US" altLang="ja-JP" dirty="0">
                <a:solidFill>
                  <a:schemeClr val="bg1"/>
                </a:solidFill>
              </a:rPr>
              <a:t>P</a:t>
            </a:r>
            <a:r>
              <a:rPr kumimoji="1" lang="ja-JP" altLang="en-US" dirty="0">
                <a:solidFill>
                  <a:schemeClr val="bg1"/>
                </a:solidFill>
              </a:rPr>
              <a:t>の要望により廃止</a:t>
            </a:r>
            <a:r>
              <a:rPr kumimoji="1" lang="en-US" altLang="ja-JP" sz="1000" dirty="0">
                <a:solidFill>
                  <a:schemeClr val="bg1"/>
                </a:solidFill>
              </a:rPr>
              <a:t>170410</a:t>
            </a:r>
            <a:endParaRPr kumimoji="1" lang="ja-JP" altLang="en-US" sz="1000" dirty="0">
              <a:solidFill>
                <a:schemeClr val="bg1"/>
              </a:solidFill>
            </a:endParaRPr>
          </a:p>
        </p:txBody>
      </p:sp>
    </p:spTree>
    <p:extLst>
      <p:ext uri="{BB962C8B-B14F-4D97-AF65-F5344CB8AC3E}">
        <p14:creationId xmlns:p14="http://schemas.microsoft.com/office/powerpoint/2010/main" val="176245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計測系主</a:t>
            </a:r>
            <a:r>
              <a:rPr kumimoji="1" lang="en-US" altLang="ja-JP" dirty="0" err="1"/>
              <a:t>μC</a:t>
            </a:r>
            <a:r>
              <a:rPr kumimoji="1" lang="ja-JP" altLang="en-US" dirty="0"/>
              <a:t>への</a:t>
            </a:r>
            <a:r>
              <a:rPr kumimoji="1" lang="en-US" altLang="ja-JP" dirty="0" err="1"/>
              <a:t>Genuino</a:t>
            </a:r>
            <a:r>
              <a:rPr kumimoji="1" lang="en-US" altLang="ja-JP" dirty="0"/>
              <a:t> 101</a:t>
            </a:r>
            <a:r>
              <a:rPr kumimoji="1" lang="ja-JP" altLang="en-US" dirty="0"/>
              <a:t>の採用検討</a:t>
            </a:r>
          </a:p>
        </p:txBody>
      </p:sp>
      <p:sp>
        <p:nvSpPr>
          <p:cNvPr id="3" name="コンテンツ プレースホルダー 2"/>
          <p:cNvSpPr>
            <a:spLocks noGrp="1"/>
          </p:cNvSpPr>
          <p:nvPr>
            <p:ph idx="1"/>
          </p:nvPr>
        </p:nvSpPr>
        <p:spPr/>
        <p:txBody>
          <a:bodyPr>
            <a:normAutofit fontScale="55000" lnSpcReduction="20000"/>
          </a:bodyPr>
          <a:lstStyle/>
          <a:p>
            <a:r>
              <a:rPr lang="ja-JP" altLang="en-US" dirty="0"/>
              <a:t>電装系の小型軽量化が期待できる</a:t>
            </a:r>
            <a:endParaRPr lang="en-US" altLang="ja-JP" dirty="0"/>
          </a:p>
          <a:p>
            <a:r>
              <a:rPr lang="ja-JP" altLang="en-US" dirty="0"/>
              <a:t>高動作周波数と大容量メモリによって、各基板を集約したうえで安定した動作が可能</a:t>
            </a:r>
            <a:endParaRPr lang="en-US" altLang="ja-JP" dirty="0"/>
          </a:p>
          <a:p>
            <a:r>
              <a:rPr lang="en-US" altLang="ja-JP" dirty="0"/>
              <a:t>4980</a:t>
            </a:r>
            <a:r>
              <a:rPr lang="ja-JP" altLang="en-US" dirty="0"/>
              <a:t>円</a:t>
            </a:r>
            <a:endParaRPr lang="en-US" altLang="ja-JP" dirty="0"/>
          </a:p>
          <a:p>
            <a:r>
              <a:rPr lang="ja-JP" altLang="en-US" dirty="0"/>
              <a:t>スペック</a:t>
            </a:r>
          </a:p>
          <a:p>
            <a:pPr lvl="1"/>
            <a:r>
              <a:rPr lang="en-US" altLang="ja-JP" dirty="0"/>
              <a:t>CPU: Intel Curie</a:t>
            </a:r>
          </a:p>
          <a:p>
            <a:pPr lvl="1"/>
            <a:r>
              <a:rPr lang="ja-JP" altLang="en-US" dirty="0"/>
              <a:t>動作電圧</a:t>
            </a:r>
            <a:r>
              <a:rPr lang="en-US" altLang="ja-JP" dirty="0"/>
              <a:t>: 3.3 V </a:t>
            </a:r>
            <a:r>
              <a:rPr lang="ja-JP" altLang="en-US" dirty="0"/>
              <a:t>（</a:t>
            </a:r>
            <a:r>
              <a:rPr lang="en-US" altLang="ja-JP" dirty="0"/>
              <a:t>5 V</a:t>
            </a:r>
            <a:r>
              <a:rPr lang="ja-JP" altLang="en-US" dirty="0"/>
              <a:t>トレラント）</a:t>
            </a:r>
          </a:p>
          <a:p>
            <a:pPr lvl="1"/>
            <a:r>
              <a:rPr lang="ja-JP" altLang="en-US" dirty="0"/>
              <a:t>推奨入力電圧</a:t>
            </a:r>
            <a:r>
              <a:rPr lang="en-US" altLang="ja-JP" dirty="0"/>
              <a:t>: 7-12 V</a:t>
            </a:r>
          </a:p>
          <a:p>
            <a:pPr lvl="1"/>
            <a:r>
              <a:rPr lang="ja-JP" altLang="en-US" dirty="0"/>
              <a:t>最大入力電圧</a:t>
            </a:r>
            <a:r>
              <a:rPr lang="en-US" altLang="ja-JP" dirty="0"/>
              <a:t>: 7-20 V</a:t>
            </a:r>
          </a:p>
          <a:p>
            <a:pPr lvl="1"/>
            <a:r>
              <a:rPr lang="ja-JP" altLang="en-US" dirty="0"/>
              <a:t>デジタル入出力端子</a:t>
            </a:r>
            <a:r>
              <a:rPr lang="en-US" altLang="ja-JP" dirty="0"/>
              <a:t>: 14 </a:t>
            </a:r>
            <a:r>
              <a:rPr lang="ja-JP" altLang="en-US" dirty="0"/>
              <a:t>本 （内 </a:t>
            </a:r>
            <a:r>
              <a:rPr lang="en-US" altLang="ja-JP" dirty="0"/>
              <a:t>4 </a:t>
            </a:r>
            <a:r>
              <a:rPr lang="ja-JP" altLang="en-US" dirty="0"/>
              <a:t>本が</a:t>
            </a:r>
            <a:r>
              <a:rPr lang="en-US" altLang="ja-JP" dirty="0"/>
              <a:t>PWM</a:t>
            </a:r>
            <a:r>
              <a:rPr lang="ja-JP" altLang="en-US" dirty="0"/>
              <a:t>出力可能）</a:t>
            </a:r>
          </a:p>
          <a:p>
            <a:pPr lvl="1"/>
            <a:r>
              <a:rPr lang="ja-JP" altLang="en-US" dirty="0"/>
              <a:t>アナログ入出力端子</a:t>
            </a:r>
            <a:r>
              <a:rPr lang="en-US" altLang="ja-JP" dirty="0"/>
              <a:t>: 6 </a:t>
            </a:r>
            <a:r>
              <a:rPr lang="ja-JP" altLang="en-US" dirty="0"/>
              <a:t>本</a:t>
            </a:r>
          </a:p>
          <a:p>
            <a:pPr lvl="1"/>
            <a:r>
              <a:rPr lang="en-US" altLang="ja-JP" dirty="0"/>
              <a:t>I/O</a:t>
            </a:r>
            <a:r>
              <a:rPr lang="ja-JP" altLang="en-US" dirty="0"/>
              <a:t>ピン最大出力電流</a:t>
            </a:r>
            <a:r>
              <a:rPr lang="en-US" altLang="ja-JP" dirty="0"/>
              <a:t>: 4 mA</a:t>
            </a:r>
          </a:p>
          <a:p>
            <a:pPr lvl="1"/>
            <a:r>
              <a:rPr lang="ja-JP" altLang="en-US" dirty="0"/>
              <a:t>フラッシュメモリ</a:t>
            </a:r>
            <a:r>
              <a:rPr lang="en-US" altLang="ja-JP" dirty="0"/>
              <a:t>: 196 KB</a:t>
            </a:r>
          </a:p>
          <a:p>
            <a:pPr lvl="1"/>
            <a:r>
              <a:rPr lang="en-US" altLang="ja-JP" dirty="0"/>
              <a:t>SRAM: 24 KB</a:t>
            </a:r>
          </a:p>
          <a:p>
            <a:pPr lvl="1"/>
            <a:r>
              <a:rPr lang="ja-JP" altLang="en-US" dirty="0"/>
              <a:t>動作周波数</a:t>
            </a:r>
            <a:r>
              <a:rPr lang="en-US" altLang="ja-JP" dirty="0"/>
              <a:t>: 32 MHz</a:t>
            </a:r>
          </a:p>
          <a:p>
            <a:pPr lvl="1"/>
            <a:r>
              <a:rPr lang="ja-JP" altLang="en-US" dirty="0"/>
              <a:t>特徴</a:t>
            </a:r>
            <a:r>
              <a:rPr lang="en-US" altLang="ja-JP" dirty="0"/>
              <a:t>:</a:t>
            </a:r>
          </a:p>
          <a:p>
            <a:pPr lvl="1"/>
            <a:r>
              <a:rPr lang="en-US" altLang="ja-JP" dirty="0"/>
              <a:t>BLE</a:t>
            </a:r>
            <a:r>
              <a:rPr lang="ja-JP" altLang="en-US" dirty="0"/>
              <a:t>（</a:t>
            </a:r>
            <a:r>
              <a:rPr lang="en-US" altLang="ja-JP" dirty="0"/>
              <a:t>Bluetooth Low Energy</a:t>
            </a:r>
            <a:r>
              <a:rPr lang="ja-JP" altLang="en-US" dirty="0"/>
              <a:t>）</a:t>
            </a:r>
          </a:p>
          <a:p>
            <a:pPr lvl="1"/>
            <a:r>
              <a:rPr lang="en-US" altLang="ja-JP" dirty="0"/>
              <a:t>6</a:t>
            </a:r>
            <a:r>
              <a:rPr lang="ja-JP" altLang="en-US" dirty="0"/>
              <a:t>自由度の慣性計測装置（</a:t>
            </a:r>
            <a:r>
              <a:rPr lang="en-US" altLang="ja-JP" dirty="0"/>
              <a:t>3</a:t>
            </a:r>
            <a:r>
              <a:rPr lang="ja-JP" altLang="en-US" dirty="0"/>
              <a:t>軸の加速度センサと</a:t>
            </a:r>
            <a:r>
              <a:rPr lang="en-US" altLang="ja-JP" dirty="0"/>
              <a:t>3</a:t>
            </a:r>
            <a:r>
              <a:rPr lang="ja-JP" altLang="en-US" dirty="0"/>
              <a:t>軸のジャイロセンサ）</a:t>
            </a:r>
          </a:p>
          <a:p>
            <a:pPr lvl="1"/>
            <a:r>
              <a:rPr lang="ja-JP" altLang="en-US" dirty="0"/>
              <a:t>サイズ</a:t>
            </a:r>
            <a:r>
              <a:rPr lang="en-US" altLang="ja-JP" dirty="0"/>
              <a:t>: 68.6 mm × 53.4 mm</a:t>
            </a:r>
            <a:endParaRPr kumimoji="1" lang="ja-JP" altLang="en-US" dirty="0"/>
          </a:p>
        </p:txBody>
      </p:sp>
    </p:spTree>
    <p:extLst>
      <p:ext uri="{BB962C8B-B14F-4D97-AF65-F5344CB8AC3E}">
        <p14:creationId xmlns:p14="http://schemas.microsoft.com/office/powerpoint/2010/main" val="166818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計測系主</a:t>
            </a:r>
            <a:r>
              <a:rPr lang="en-US" altLang="ja-JP" dirty="0" err="1"/>
              <a:t>μC</a:t>
            </a:r>
            <a:r>
              <a:rPr lang="ja-JP" altLang="en-US" dirty="0"/>
              <a:t>への</a:t>
            </a:r>
            <a:r>
              <a:rPr lang="en-US" altLang="ja-JP" dirty="0" err="1"/>
              <a:t>Genuino</a:t>
            </a:r>
            <a:r>
              <a:rPr lang="en-US" altLang="ja-JP" dirty="0"/>
              <a:t> 101</a:t>
            </a:r>
            <a:r>
              <a:rPr lang="ja-JP" altLang="en-US" dirty="0"/>
              <a:t>の採用検討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デメリット</a:t>
            </a:r>
            <a:endParaRPr kumimoji="1" lang="en-US" altLang="ja-JP" dirty="0"/>
          </a:p>
          <a:p>
            <a:pPr lvl="1"/>
            <a:r>
              <a:rPr lang="en-US" altLang="ja-JP" dirty="0"/>
              <a:t>3.3V</a:t>
            </a:r>
            <a:r>
              <a:rPr lang="ja-JP" altLang="en-US" dirty="0"/>
              <a:t>動作なので</a:t>
            </a:r>
            <a:r>
              <a:rPr lang="en-US" altLang="ja-JP" dirty="0"/>
              <a:t>LED</a:t>
            </a:r>
            <a:r>
              <a:rPr lang="ja-JP" altLang="en-US" dirty="0"/>
              <a:t>表示器を十分な明るさで駆動できないかも</a:t>
            </a:r>
            <a:endParaRPr lang="en-US" altLang="ja-JP" dirty="0"/>
          </a:p>
          <a:p>
            <a:pPr lvl="2"/>
            <a:r>
              <a:rPr kumimoji="1" lang="ja-JP" altLang="en-US" dirty="0"/>
              <a:t>間にトランジスタを</a:t>
            </a:r>
            <a:r>
              <a:rPr lang="ja-JP" altLang="en-US" dirty="0"/>
              <a:t>噛まして</a:t>
            </a:r>
            <a:r>
              <a:rPr kumimoji="1" lang="ja-JP" altLang="en-US" dirty="0"/>
              <a:t>駆動可能</a:t>
            </a:r>
            <a:endParaRPr lang="en-US" altLang="ja-JP" dirty="0"/>
          </a:p>
          <a:p>
            <a:pPr lvl="3"/>
            <a:r>
              <a:rPr kumimoji="1" lang="ja-JP" altLang="en-US" dirty="0"/>
              <a:t>この方法は去年の高度計表示器で実績あり</a:t>
            </a:r>
            <a:endParaRPr lang="en-US" altLang="ja-JP" dirty="0"/>
          </a:p>
          <a:p>
            <a:pPr lvl="1"/>
            <a:r>
              <a:rPr kumimoji="1" lang="en-US" altLang="ja-JP" dirty="0"/>
              <a:t>Bluetooth</a:t>
            </a:r>
            <a:r>
              <a:rPr kumimoji="1" lang="ja-JP" altLang="en-US" dirty="0"/>
              <a:t>や</a:t>
            </a:r>
            <a:r>
              <a:rPr kumimoji="1" lang="en-US" altLang="ja-JP" dirty="0"/>
              <a:t>6</a:t>
            </a:r>
            <a:r>
              <a:rPr kumimoji="1" lang="ja-JP" altLang="en-US" dirty="0"/>
              <a:t>軸</a:t>
            </a:r>
            <a:r>
              <a:rPr lang="ja-JP" altLang="en-US" dirty="0"/>
              <a:t>慣性センサがついていてオーバースペック気味</a:t>
            </a:r>
            <a:endParaRPr lang="en-US" altLang="ja-JP" dirty="0"/>
          </a:p>
          <a:p>
            <a:pPr lvl="2"/>
            <a:r>
              <a:rPr lang="ja-JP" altLang="en-US" dirty="0"/>
              <a:t>若干高価</a:t>
            </a:r>
            <a:endParaRPr lang="en-US" altLang="ja-JP" dirty="0"/>
          </a:p>
          <a:p>
            <a:pPr lvl="2"/>
            <a:r>
              <a:rPr lang="ja-JP" altLang="en-US" dirty="0"/>
              <a:t>正規品の</a:t>
            </a:r>
            <a:r>
              <a:rPr lang="en-US" altLang="ja-JP" dirty="0"/>
              <a:t>Arduino</a:t>
            </a:r>
            <a:r>
              <a:rPr lang="ja-JP" altLang="en-US" dirty="0"/>
              <a:t>で</a:t>
            </a:r>
            <a:r>
              <a:rPr lang="en-US" altLang="ja-JP" dirty="0"/>
              <a:t>32MHz</a:t>
            </a:r>
            <a:r>
              <a:rPr lang="ja-JP" altLang="en-US" dirty="0"/>
              <a:t>動作するものがこれしかなかった</a:t>
            </a:r>
            <a:endParaRPr lang="en-US" altLang="ja-JP" dirty="0"/>
          </a:p>
        </p:txBody>
      </p:sp>
    </p:spTree>
    <p:extLst>
      <p:ext uri="{BB962C8B-B14F-4D97-AF65-F5344CB8AC3E}">
        <p14:creationId xmlns:p14="http://schemas.microsoft.com/office/powerpoint/2010/main" val="2740044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1099</Words>
  <Application>Microsoft Office PowerPoint</Application>
  <PresentationFormat>ワイド画面</PresentationFormat>
  <Paragraphs>364</Paragraphs>
  <Slides>23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23</vt:i4>
      </vt:variant>
    </vt:vector>
  </HeadingPairs>
  <TitlesOfParts>
    <vt:vector size="27" baseType="lpstr">
      <vt:lpstr>游ゴシック</vt:lpstr>
      <vt:lpstr>游ゴシック Light</vt:lpstr>
      <vt:lpstr>Arial</vt:lpstr>
      <vt:lpstr>Office テーマ</vt:lpstr>
      <vt:lpstr>電装全体構成</vt:lpstr>
      <vt:lpstr>ロジックレベル</vt:lpstr>
      <vt:lpstr>通信方式</vt:lpstr>
      <vt:lpstr>PowerPoint プレゼンテーション</vt:lpstr>
      <vt:lpstr>PowerPoint プレゼンテーション</vt:lpstr>
      <vt:lpstr>PowerPoint プレゼンテーション</vt:lpstr>
      <vt:lpstr>PowerPoint プレゼンテーション</vt:lpstr>
      <vt:lpstr>計測系主μCへのGenuino 101の採用検討</vt:lpstr>
      <vt:lpstr>計測系主μCへのGenuino 101の採用検討</vt:lpstr>
      <vt:lpstr>駆動系主μCの選定</vt:lpstr>
      <vt:lpstr>駆動系主μCの選定 故障リスクの推算　方式①</vt:lpstr>
      <vt:lpstr>駆動系主μCの選定 故障リスクの推算　方式②</vt:lpstr>
      <vt:lpstr>駆動系主μCの選定 故障リスクの推算　方式③</vt:lpstr>
      <vt:lpstr>駆動系主μCの選定 故障リスクの推算</vt:lpstr>
      <vt:lpstr>駆動系主μCの選定 故障リスクの推算</vt:lpstr>
      <vt:lpstr>駆動系主μCの選定 故障リスクの推算</vt:lpstr>
      <vt:lpstr>駆動系主μCの選定 故障リスクの推算</vt:lpstr>
      <vt:lpstr>重量</vt:lpstr>
      <vt:lpstr>SV_batt.　要求</vt:lpstr>
      <vt:lpstr>SV_batt.　候補</vt:lpstr>
      <vt:lpstr>SV_batt.　候補</vt:lpstr>
      <vt:lpstr>操舵系μC_batt.</vt:lpstr>
      <vt:lpstr>計測系μC_batt.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torica</dc:creator>
  <cp:lastModifiedBy>torica</cp:lastModifiedBy>
  <cp:revision>193</cp:revision>
  <dcterms:created xsi:type="dcterms:W3CDTF">2017-04-09T05:34:44Z</dcterms:created>
  <dcterms:modified xsi:type="dcterms:W3CDTF">2017-04-18T03:46:19Z</dcterms:modified>
</cp:coreProperties>
</file>