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3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171-5E45-4E30-AB4E-6D197D487D4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DBE-8CCA-4189-B6EF-AE4488B3B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84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171-5E45-4E30-AB4E-6D197D487D4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DBE-8CCA-4189-B6EF-AE4488B3B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73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171-5E45-4E30-AB4E-6D197D487D4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DBE-8CCA-4189-B6EF-AE4488B3B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45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171-5E45-4E30-AB4E-6D197D487D4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DBE-8CCA-4189-B6EF-AE4488B3B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31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171-5E45-4E30-AB4E-6D197D487D4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DBE-8CCA-4189-B6EF-AE4488B3B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37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171-5E45-4E30-AB4E-6D197D487D4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DBE-8CCA-4189-B6EF-AE4488B3B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01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171-5E45-4E30-AB4E-6D197D487D4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DBE-8CCA-4189-B6EF-AE4488B3B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43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171-5E45-4E30-AB4E-6D197D487D4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DBE-8CCA-4189-B6EF-AE4488B3B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26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171-5E45-4E30-AB4E-6D197D487D4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DBE-8CCA-4189-B6EF-AE4488B3B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42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171-5E45-4E30-AB4E-6D197D487D4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DBE-8CCA-4189-B6EF-AE4488B3B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23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171-5E45-4E30-AB4E-6D197D487D4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DBE-8CCA-4189-B6EF-AE4488B3B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86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91171-5E45-4E30-AB4E-6D197D487D4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5FDBE-8CCA-4189-B6EF-AE4488B3B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93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電装全体構成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TORICA ‘17 LUMINOUS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3384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駆動系主</a:t>
            </a:r>
            <a:r>
              <a:rPr lang="en-US" altLang="ja-JP" dirty="0" err="1"/>
              <a:t>μC</a:t>
            </a:r>
            <a:r>
              <a:rPr lang="ja-JP" altLang="en-US" dirty="0"/>
              <a:t>の選定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二つのサーボとシリアル通信を</a:t>
            </a:r>
            <a:r>
              <a:rPr lang="ja-JP" altLang="en-US" dirty="0"/>
              <a:t>しなければならない</a:t>
            </a:r>
            <a:endParaRPr lang="en-US" altLang="ja-JP" dirty="0"/>
          </a:p>
          <a:p>
            <a:r>
              <a:rPr kumimoji="1" lang="ja-JP" altLang="en-US" dirty="0"/>
              <a:t>サーボへの通信路を一本する（デイジーチェーン）ことでシリアルポート一つで制御可能</a:t>
            </a:r>
            <a:endParaRPr kumimoji="1" lang="en-US" altLang="ja-JP" dirty="0"/>
          </a:p>
          <a:p>
            <a:pPr lvl="1"/>
            <a:r>
              <a:rPr lang="ja-JP" altLang="en-US" dirty="0"/>
              <a:t>ケーブルやサーボに一か所問題が生じた場合、垂直尾翼と水平尾翼の両方が動作しなくなる</a:t>
            </a:r>
            <a:endParaRPr kumimoji="1" lang="en-US" altLang="ja-JP" dirty="0"/>
          </a:p>
          <a:p>
            <a:r>
              <a:rPr lang="ja-JP" altLang="en-US" dirty="0"/>
              <a:t>デイジーチェーンを使用しない場合はシリアルポートが二つ必要</a:t>
            </a:r>
            <a:endParaRPr lang="en-US" altLang="ja-JP" dirty="0"/>
          </a:p>
          <a:p>
            <a:pPr lvl="1"/>
            <a:r>
              <a:rPr lang="ja-JP" altLang="en-US" dirty="0"/>
              <a:t>片方のケーブルやサーボに一か所問題が生じた場合でも、片方は動く</a:t>
            </a:r>
            <a:endParaRPr lang="en-US" altLang="ja-JP" dirty="0"/>
          </a:p>
          <a:p>
            <a:pPr lvl="1"/>
            <a:r>
              <a:rPr kumimoji="1" lang="ja-JP" altLang="en-US" dirty="0"/>
              <a:t>正規品の</a:t>
            </a:r>
            <a:r>
              <a:rPr kumimoji="1" lang="en-US" altLang="ja-JP" dirty="0"/>
              <a:t>Arduino</a:t>
            </a:r>
            <a:r>
              <a:rPr kumimoji="1" lang="ja-JP" altLang="en-US" dirty="0"/>
              <a:t>で</a:t>
            </a:r>
            <a:r>
              <a:rPr lang="ja-JP" altLang="en-US" dirty="0"/>
              <a:t>は</a:t>
            </a:r>
            <a:r>
              <a:rPr lang="en-US" altLang="ja-JP" dirty="0"/>
              <a:t>Arduino MEGA</a:t>
            </a:r>
            <a:r>
              <a:rPr lang="ja-JP" altLang="en-US" dirty="0"/>
              <a:t>のみが複数のシリアルポートを備える</a:t>
            </a:r>
            <a:endParaRPr lang="en-US" altLang="ja-JP" dirty="0"/>
          </a:p>
          <a:p>
            <a:pPr lvl="2"/>
            <a:r>
              <a:rPr kumimoji="1" lang="ja-JP" altLang="en-US" dirty="0"/>
              <a:t>明らかにオーバースペック。しかもでかい。</a:t>
            </a:r>
            <a:endParaRPr kumimoji="1" lang="en-US" altLang="ja-JP" dirty="0"/>
          </a:p>
          <a:p>
            <a:pPr lvl="3"/>
            <a:r>
              <a:rPr lang="ja-JP" altLang="en-US" dirty="0"/>
              <a:t>ケースが大きくなり重くなる</a:t>
            </a:r>
            <a:endParaRPr lang="en-US" altLang="ja-JP" dirty="0"/>
          </a:p>
          <a:p>
            <a:r>
              <a:rPr kumimoji="1" lang="en-US" altLang="ja-JP" dirty="0"/>
              <a:t>PWM</a:t>
            </a:r>
            <a:r>
              <a:rPr kumimoji="1" lang="ja-JP" altLang="en-US" dirty="0"/>
              <a:t>制御に戻すという手もある</a:t>
            </a:r>
            <a:endParaRPr kumimoji="1" lang="en-US" altLang="ja-JP" dirty="0"/>
          </a:p>
          <a:p>
            <a:r>
              <a:rPr lang="ja-JP" altLang="en-US" dirty="0"/>
              <a:t>リスクの具体的な計算が必要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23757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駆動系主</a:t>
            </a:r>
            <a:r>
              <a:rPr lang="en-US" altLang="ja-JP" dirty="0" err="1"/>
              <a:t>μC</a:t>
            </a:r>
            <a:r>
              <a:rPr lang="ja-JP" altLang="en-US" dirty="0"/>
              <a:t>の選定</a:t>
            </a:r>
            <a:br>
              <a:rPr lang="en-US" altLang="ja-JP" dirty="0"/>
            </a:br>
            <a:r>
              <a:rPr lang="ja-JP" altLang="en-US" dirty="0"/>
              <a:t>故障リスクの推算　方式①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010400" y="29791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SV</a:t>
            </a:r>
            <a:r>
              <a:rPr kumimoji="1" lang="en-US" altLang="ja-JP" dirty="0"/>
              <a:t>_H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7010400" y="463165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SV</a:t>
            </a:r>
            <a:r>
              <a:rPr kumimoji="1" lang="en-US" altLang="ja-JP" dirty="0"/>
              <a:t>_V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925709" y="3022497"/>
            <a:ext cx="1568324" cy="2451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μ</a:t>
            </a:r>
            <a:r>
              <a:rPr kumimoji="1" lang="en-US" altLang="ja-JP" dirty="0" err="1"/>
              <a:t>C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660930" y="1873949"/>
            <a:ext cx="1613339" cy="394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SV_H(Li-Po 11.1V)</a:t>
            </a:r>
            <a:endParaRPr kumimoji="1" lang="ja-JP" altLang="en-US" sz="1200" dirty="0"/>
          </a:p>
        </p:txBody>
      </p:sp>
      <p:sp>
        <p:nvSpPr>
          <p:cNvPr id="8" name="正方形/長方形 7"/>
          <p:cNvSpPr/>
          <p:nvPr/>
        </p:nvSpPr>
        <p:spPr>
          <a:xfrm>
            <a:off x="6660930" y="6238696"/>
            <a:ext cx="1613339" cy="394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SV_V</a:t>
            </a:r>
            <a:r>
              <a:rPr lang="en-US" altLang="ja-JP" sz="1200" dirty="0"/>
              <a:t>(Li-Po 11.1V)</a:t>
            </a:r>
            <a:endParaRPr kumimoji="1" lang="ja-JP" altLang="en-US" sz="1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3737650" y="2984414"/>
            <a:ext cx="122317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全二重</a:t>
            </a:r>
            <a:r>
              <a:rPr lang="en-US" altLang="ja-JP" sz="1200" dirty="0"/>
              <a:t>/</a:t>
            </a:r>
            <a:r>
              <a:rPr lang="ja-JP" altLang="en-US" sz="1200" dirty="0"/>
              <a:t>半二重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変換基板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737651" y="4559643"/>
            <a:ext cx="122317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全二重</a:t>
            </a:r>
            <a:r>
              <a:rPr lang="en-US" altLang="ja-JP" sz="1200" dirty="0"/>
              <a:t>/</a:t>
            </a:r>
            <a:r>
              <a:rPr lang="ja-JP" altLang="en-US" sz="1200" dirty="0"/>
              <a:t>半二重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変換基板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1165622" y="1825355"/>
            <a:ext cx="1088497" cy="4703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μC_BATT</a:t>
            </a:r>
            <a:endParaRPr kumimoji="1" lang="en-US" altLang="ja-JP" sz="1200" dirty="0"/>
          </a:p>
          <a:p>
            <a:pPr algn="ctr"/>
            <a:r>
              <a:rPr lang="en-US" altLang="ja-JP" sz="1200" dirty="0"/>
              <a:t>(Li-Po 7.4V)</a:t>
            </a:r>
            <a:endParaRPr kumimoji="1" lang="ja-JP" altLang="en-US" sz="1200" dirty="0"/>
          </a:p>
        </p:txBody>
      </p:sp>
      <p:sp>
        <p:nvSpPr>
          <p:cNvPr id="29" name="四角形: 角を丸くする 28"/>
          <p:cNvSpPr/>
          <p:nvPr/>
        </p:nvSpPr>
        <p:spPr>
          <a:xfrm>
            <a:off x="1348435" y="2530787"/>
            <a:ext cx="722870" cy="256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配線</a:t>
            </a:r>
            <a:endParaRPr kumimoji="1" lang="ja-JP" altLang="en-US" dirty="0"/>
          </a:p>
        </p:txBody>
      </p:sp>
      <p:sp>
        <p:nvSpPr>
          <p:cNvPr id="30" name="四角形: 角を丸くする 29"/>
          <p:cNvSpPr/>
          <p:nvPr/>
        </p:nvSpPr>
        <p:spPr>
          <a:xfrm>
            <a:off x="2754406" y="3313306"/>
            <a:ext cx="722870" cy="256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配線</a:t>
            </a:r>
            <a:endParaRPr kumimoji="1" lang="ja-JP" altLang="en-US" dirty="0"/>
          </a:p>
        </p:txBody>
      </p:sp>
      <p:sp>
        <p:nvSpPr>
          <p:cNvPr id="31" name="四角形: 角を丸くする 30"/>
          <p:cNvSpPr/>
          <p:nvPr/>
        </p:nvSpPr>
        <p:spPr>
          <a:xfrm>
            <a:off x="2754406" y="4934699"/>
            <a:ext cx="722870" cy="256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配線</a:t>
            </a:r>
            <a:endParaRPr kumimoji="1" lang="ja-JP" altLang="en-US" dirty="0"/>
          </a:p>
        </p:txBody>
      </p:sp>
      <p:sp>
        <p:nvSpPr>
          <p:cNvPr id="32" name="四角形: 角を丸くする 31"/>
          <p:cNvSpPr/>
          <p:nvPr/>
        </p:nvSpPr>
        <p:spPr>
          <a:xfrm>
            <a:off x="5221197" y="3308082"/>
            <a:ext cx="722870" cy="256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配線</a:t>
            </a:r>
            <a:endParaRPr kumimoji="1" lang="ja-JP" altLang="en-US" dirty="0"/>
          </a:p>
        </p:txBody>
      </p:sp>
      <p:sp>
        <p:nvSpPr>
          <p:cNvPr id="33" name="四角形: 角を丸くする 32"/>
          <p:cNvSpPr/>
          <p:nvPr/>
        </p:nvSpPr>
        <p:spPr>
          <a:xfrm>
            <a:off x="5221197" y="4986905"/>
            <a:ext cx="722870" cy="256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配線</a:t>
            </a:r>
            <a:endParaRPr kumimoji="1" lang="ja-JP" altLang="en-US" dirty="0"/>
          </a:p>
        </p:txBody>
      </p:sp>
      <p:sp>
        <p:nvSpPr>
          <p:cNvPr id="34" name="四角形: 角を丸くする 33"/>
          <p:cNvSpPr/>
          <p:nvPr/>
        </p:nvSpPr>
        <p:spPr>
          <a:xfrm>
            <a:off x="7106163" y="2503901"/>
            <a:ext cx="722870" cy="256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配線</a:t>
            </a:r>
            <a:endParaRPr kumimoji="1" lang="ja-JP" altLang="en-US" dirty="0"/>
          </a:p>
        </p:txBody>
      </p:sp>
      <p:sp>
        <p:nvSpPr>
          <p:cNvPr id="35" name="四角形: 角を丸くする 34"/>
          <p:cNvSpPr/>
          <p:nvPr/>
        </p:nvSpPr>
        <p:spPr>
          <a:xfrm>
            <a:off x="7106163" y="5764065"/>
            <a:ext cx="722870" cy="256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配線</a:t>
            </a:r>
            <a:endParaRPr kumimoji="1" lang="ja-JP" altLang="en-US" dirty="0"/>
          </a:p>
        </p:txBody>
      </p:sp>
      <p:cxnSp>
        <p:nvCxnSpPr>
          <p:cNvPr id="37" name="直線コネクタ 36"/>
          <p:cNvCxnSpPr>
            <a:stCxn id="28" idx="2"/>
            <a:endCxn id="29" idx="0"/>
          </p:cNvCxnSpPr>
          <p:nvPr/>
        </p:nvCxnSpPr>
        <p:spPr>
          <a:xfrm flipH="1">
            <a:off x="1709870" y="2295693"/>
            <a:ext cx="1" cy="2350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1709869" y="2787403"/>
            <a:ext cx="1" cy="2350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7498493" y="2264143"/>
            <a:ext cx="1" cy="2350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7498493" y="2760517"/>
            <a:ext cx="1" cy="2350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7483046" y="5523431"/>
            <a:ext cx="1" cy="2350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>
            <a:off x="7483046" y="6020681"/>
            <a:ext cx="1" cy="2350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0" idx="1"/>
          </p:cNvCxnSpPr>
          <p:nvPr/>
        </p:nvCxnSpPr>
        <p:spPr>
          <a:xfrm flipH="1" flipV="1">
            <a:off x="2494033" y="3436390"/>
            <a:ext cx="260373" cy="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 flipV="1">
            <a:off x="3477276" y="3459681"/>
            <a:ext cx="260373" cy="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 flipV="1">
            <a:off x="2494031" y="5073941"/>
            <a:ext cx="260373" cy="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 flipV="1">
            <a:off x="4973935" y="3454457"/>
            <a:ext cx="260373" cy="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" idx="1"/>
            <a:endCxn id="32" idx="3"/>
          </p:cNvCxnSpPr>
          <p:nvPr/>
        </p:nvCxnSpPr>
        <p:spPr>
          <a:xfrm flipH="1">
            <a:off x="5944067" y="3436390"/>
            <a:ext cx="10663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 flipV="1">
            <a:off x="3477275" y="5088850"/>
            <a:ext cx="260373" cy="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 flipV="1">
            <a:off x="4960824" y="5130425"/>
            <a:ext cx="260373" cy="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5" idx="1"/>
          </p:cNvCxnSpPr>
          <p:nvPr/>
        </p:nvCxnSpPr>
        <p:spPr>
          <a:xfrm flipH="1">
            <a:off x="5940526" y="5088850"/>
            <a:ext cx="1069874" cy="21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グループ化 54"/>
          <p:cNvGrpSpPr/>
          <p:nvPr/>
        </p:nvGrpSpPr>
        <p:grpSpPr>
          <a:xfrm>
            <a:off x="2595962" y="2802518"/>
            <a:ext cx="3446492" cy="1153347"/>
            <a:chOff x="2595962" y="2802518"/>
            <a:chExt cx="3446492" cy="1153347"/>
          </a:xfrm>
        </p:grpSpPr>
        <p:sp>
          <p:nvSpPr>
            <p:cNvPr id="53" name="正方形/長方形 52"/>
            <p:cNvSpPr/>
            <p:nvPr/>
          </p:nvSpPr>
          <p:spPr>
            <a:xfrm>
              <a:off x="2595962" y="2802518"/>
              <a:ext cx="3446492" cy="115334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2595962" y="2808764"/>
              <a:ext cx="253817" cy="2254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B</a:t>
              </a:r>
              <a:endParaRPr kumimoji="1" lang="ja-JP" altLang="en-US" dirty="0"/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2595962" y="4563626"/>
            <a:ext cx="3446492" cy="1153347"/>
            <a:chOff x="2595962" y="2802518"/>
            <a:chExt cx="3446492" cy="1153347"/>
          </a:xfrm>
        </p:grpSpPr>
        <p:sp>
          <p:nvSpPr>
            <p:cNvPr id="57" name="正方形/長方形 56"/>
            <p:cNvSpPr/>
            <p:nvPr/>
          </p:nvSpPr>
          <p:spPr>
            <a:xfrm>
              <a:off x="2595962" y="2802518"/>
              <a:ext cx="3446492" cy="115334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2595962" y="2808764"/>
              <a:ext cx="253817" cy="2254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B</a:t>
              </a:r>
              <a:endParaRPr kumimoji="1" lang="ja-JP" altLang="en-US" dirty="0"/>
            </a:p>
          </p:txBody>
        </p:sp>
      </p:grpSp>
      <p:sp>
        <p:nvSpPr>
          <p:cNvPr id="63" name="正方形/長方形 62"/>
          <p:cNvSpPr/>
          <p:nvPr/>
        </p:nvSpPr>
        <p:spPr>
          <a:xfrm>
            <a:off x="6364779" y="1590397"/>
            <a:ext cx="2093421" cy="24453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6364779" y="1596643"/>
            <a:ext cx="253817" cy="2254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6364779" y="4404238"/>
            <a:ext cx="2093421" cy="23672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364779" y="4410483"/>
            <a:ext cx="253817" cy="2254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652919" y="1655938"/>
            <a:ext cx="1873293" cy="40899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655453" y="1655938"/>
            <a:ext cx="253817" cy="2254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3419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駆動系主</a:t>
            </a:r>
            <a:r>
              <a:rPr lang="en-US" altLang="ja-JP" dirty="0" err="1"/>
              <a:t>μC</a:t>
            </a:r>
            <a:r>
              <a:rPr lang="ja-JP" altLang="en-US" dirty="0"/>
              <a:t>の選定</a:t>
            </a:r>
            <a:br>
              <a:rPr lang="en-US" altLang="ja-JP" dirty="0"/>
            </a:br>
            <a:r>
              <a:rPr lang="ja-JP" altLang="en-US" dirty="0"/>
              <a:t>故障リスクの推算　方式②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586878" y="390313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SV</a:t>
            </a:r>
            <a:r>
              <a:rPr kumimoji="1" lang="en-US" altLang="ja-JP" dirty="0"/>
              <a:t>_H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9757439" y="39096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SV</a:t>
            </a:r>
            <a:r>
              <a:rPr kumimoji="1" lang="en-US" altLang="ja-JP" dirty="0"/>
              <a:t>_V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925709" y="3022497"/>
            <a:ext cx="1568324" cy="2451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μ</a:t>
            </a:r>
            <a:r>
              <a:rPr kumimoji="1" lang="en-US" altLang="ja-JP" dirty="0" err="1"/>
              <a:t>C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237408" y="2797897"/>
            <a:ext cx="1613339" cy="394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SV_H(Li-Po 11.1V)</a:t>
            </a:r>
            <a:endParaRPr kumimoji="1" lang="ja-JP" altLang="en-US" sz="1200" dirty="0"/>
          </a:p>
        </p:txBody>
      </p:sp>
      <p:sp>
        <p:nvSpPr>
          <p:cNvPr id="8" name="正方形/長方形 7"/>
          <p:cNvSpPr/>
          <p:nvPr/>
        </p:nvSpPr>
        <p:spPr>
          <a:xfrm>
            <a:off x="9385314" y="2793953"/>
            <a:ext cx="1613339" cy="394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SV_V</a:t>
            </a:r>
            <a:r>
              <a:rPr lang="en-US" altLang="ja-JP" sz="1200" dirty="0"/>
              <a:t>(Li-Po 11.1V)</a:t>
            </a:r>
            <a:endParaRPr kumimoji="1" lang="ja-JP" altLang="en-US" sz="1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3737647" y="3908362"/>
            <a:ext cx="122317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全二重</a:t>
            </a:r>
            <a:r>
              <a:rPr lang="en-US" altLang="ja-JP" sz="1200" dirty="0"/>
              <a:t>/</a:t>
            </a:r>
            <a:r>
              <a:rPr lang="ja-JP" altLang="en-US" sz="1200" dirty="0"/>
              <a:t>半二重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変換基板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1165622" y="1825355"/>
            <a:ext cx="1088497" cy="4703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μC_BATT</a:t>
            </a:r>
            <a:endParaRPr kumimoji="1" lang="en-US" altLang="ja-JP" sz="1200" dirty="0"/>
          </a:p>
          <a:p>
            <a:pPr algn="ctr"/>
            <a:r>
              <a:rPr lang="en-US" altLang="ja-JP" sz="1200" dirty="0"/>
              <a:t>(Li-Po 7.4V)</a:t>
            </a:r>
            <a:endParaRPr kumimoji="1" lang="ja-JP" altLang="en-US" sz="1200" dirty="0"/>
          </a:p>
        </p:txBody>
      </p:sp>
      <p:sp>
        <p:nvSpPr>
          <p:cNvPr id="29" name="四角形: 角を丸くする 28"/>
          <p:cNvSpPr/>
          <p:nvPr/>
        </p:nvSpPr>
        <p:spPr>
          <a:xfrm>
            <a:off x="1348435" y="2530787"/>
            <a:ext cx="722870" cy="256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配線</a:t>
            </a:r>
            <a:endParaRPr kumimoji="1" lang="ja-JP" altLang="en-US" dirty="0"/>
          </a:p>
        </p:txBody>
      </p:sp>
      <p:sp>
        <p:nvSpPr>
          <p:cNvPr id="30" name="四角形: 角を丸くする 29"/>
          <p:cNvSpPr/>
          <p:nvPr/>
        </p:nvSpPr>
        <p:spPr>
          <a:xfrm>
            <a:off x="2754403" y="4237254"/>
            <a:ext cx="722870" cy="256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配線</a:t>
            </a:r>
            <a:endParaRPr kumimoji="1" lang="ja-JP" altLang="en-US" dirty="0"/>
          </a:p>
        </p:txBody>
      </p:sp>
      <p:sp>
        <p:nvSpPr>
          <p:cNvPr id="32" name="四角形: 角を丸くする 31"/>
          <p:cNvSpPr/>
          <p:nvPr/>
        </p:nvSpPr>
        <p:spPr>
          <a:xfrm>
            <a:off x="5221194" y="4232030"/>
            <a:ext cx="722870" cy="256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配線</a:t>
            </a:r>
            <a:endParaRPr kumimoji="1" lang="ja-JP" altLang="en-US" dirty="0"/>
          </a:p>
        </p:txBody>
      </p:sp>
      <p:sp>
        <p:nvSpPr>
          <p:cNvPr id="33" name="四角形: 角を丸くする 32"/>
          <p:cNvSpPr/>
          <p:nvPr/>
        </p:nvSpPr>
        <p:spPr>
          <a:xfrm>
            <a:off x="8186293" y="4232030"/>
            <a:ext cx="722870" cy="256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配線</a:t>
            </a:r>
            <a:endParaRPr kumimoji="1" lang="ja-JP" altLang="en-US" dirty="0"/>
          </a:p>
        </p:txBody>
      </p:sp>
      <p:sp>
        <p:nvSpPr>
          <p:cNvPr id="34" name="四角形: 角を丸くする 33"/>
          <p:cNvSpPr/>
          <p:nvPr/>
        </p:nvSpPr>
        <p:spPr>
          <a:xfrm>
            <a:off x="6682641" y="3427849"/>
            <a:ext cx="722870" cy="256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配線</a:t>
            </a:r>
            <a:endParaRPr kumimoji="1" lang="ja-JP" altLang="en-US" dirty="0"/>
          </a:p>
        </p:txBody>
      </p:sp>
      <p:cxnSp>
        <p:nvCxnSpPr>
          <p:cNvPr id="37" name="直線コネクタ 36"/>
          <p:cNvCxnSpPr>
            <a:stCxn id="28" idx="2"/>
            <a:endCxn id="29" idx="0"/>
          </p:cNvCxnSpPr>
          <p:nvPr/>
        </p:nvCxnSpPr>
        <p:spPr>
          <a:xfrm flipH="1">
            <a:off x="1709870" y="2295693"/>
            <a:ext cx="1" cy="2350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1709869" y="2787403"/>
            <a:ext cx="1" cy="2350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7074971" y="3188091"/>
            <a:ext cx="1" cy="2350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7074971" y="3684465"/>
            <a:ext cx="1" cy="2350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0" idx="1"/>
          </p:cNvCxnSpPr>
          <p:nvPr/>
        </p:nvCxnSpPr>
        <p:spPr>
          <a:xfrm flipH="1" flipV="1">
            <a:off x="2494030" y="4360338"/>
            <a:ext cx="260373" cy="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 flipV="1">
            <a:off x="3477273" y="4383629"/>
            <a:ext cx="260373" cy="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 flipV="1">
            <a:off x="4973932" y="4378405"/>
            <a:ext cx="260373" cy="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" idx="1"/>
            <a:endCxn id="32" idx="3"/>
          </p:cNvCxnSpPr>
          <p:nvPr/>
        </p:nvCxnSpPr>
        <p:spPr>
          <a:xfrm flipH="1">
            <a:off x="5944064" y="4360338"/>
            <a:ext cx="6428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33" idx="1"/>
          </p:cNvCxnSpPr>
          <p:nvPr/>
        </p:nvCxnSpPr>
        <p:spPr>
          <a:xfrm flipH="1" flipV="1">
            <a:off x="7496439" y="4353782"/>
            <a:ext cx="689854" cy="6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四角形: 角を丸くする 51"/>
          <p:cNvSpPr/>
          <p:nvPr/>
        </p:nvSpPr>
        <p:spPr>
          <a:xfrm>
            <a:off x="9822309" y="3434959"/>
            <a:ext cx="722870" cy="256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配線</a:t>
            </a:r>
            <a:endParaRPr kumimoji="1" lang="ja-JP" altLang="en-US" dirty="0"/>
          </a:p>
        </p:txBody>
      </p:sp>
      <p:cxnSp>
        <p:nvCxnSpPr>
          <p:cNvPr id="53" name="直線コネクタ 52"/>
          <p:cNvCxnSpPr/>
          <p:nvPr/>
        </p:nvCxnSpPr>
        <p:spPr>
          <a:xfrm flipH="1">
            <a:off x="10214639" y="3195201"/>
            <a:ext cx="1" cy="2350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H="1">
            <a:off x="10214639" y="3691575"/>
            <a:ext cx="1" cy="2350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5" idx="1"/>
            <a:endCxn id="33" idx="3"/>
          </p:cNvCxnSpPr>
          <p:nvPr/>
        </p:nvCxnSpPr>
        <p:spPr>
          <a:xfrm flipH="1" flipV="1">
            <a:off x="8909163" y="4360338"/>
            <a:ext cx="848276" cy="65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2567414" y="3777108"/>
            <a:ext cx="3446492" cy="1153347"/>
            <a:chOff x="2595962" y="2802518"/>
            <a:chExt cx="3446492" cy="1153347"/>
          </a:xfrm>
        </p:grpSpPr>
        <p:sp>
          <p:nvSpPr>
            <p:cNvPr id="57" name="正方形/長方形 56"/>
            <p:cNvSpPr/>
            <p:nvPr/>
          </p:nvSpPr>
          <p:spPr>
            <a:xfrm>
              <a:off x="2595962" y="2802518"/>
              <a:ext cx="3446492" cy="115334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2595962" y="2808764"/>
              <a:ext cx="253817" cy="2254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B</a:t>
              </a:r>
              <a:endParaRPr kumimoji="1" lang="ja-JP" altLang="en-US" dirty="0"/>
            </a:p>
          </p:txBody>
        </p:sp>
      </p:grpSp>
      <p:sp>
        <p:nvSpPr>
          <p:cNvPr id="60" name="正方形/長方形 59"/>
          <p:cNvSpPr/>
          <p:nvPr/>
        </p:nvSpPr>
        <p:spPr>
          <a:xfrm>
            <a:off x="6063172" y="2480393"/>
            <a:ext cx="1909854" cy="25760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6063171" y="2486639"/>
            <a:ext cx="253817" cy="2254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9255847" y="2480393"/>
            <a:ext cx="1909854" cy="25760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9255846" y="2486639"/>
            <a:ext cx="253817" cy="2254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652919" y="1655938"/>
            <a:ext cx="1873293" cy="40899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55453" y="1655938"/>
            <a:ext cx="253817" cy="2254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8283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駆動系主</a:t>
            </a:r>
            <a:r>
              <a:rPr lang="en-US" altLang="ja-JP" dirty="0" err="1"/>
              <a:t>μC</a:t>
            </a:r>
            <a:r>
              <a:rPr lang="ja-JP" altLang="en-US" dirty="0"/>
              <a:t>の選定</a:t>
            </a:r>
            <a:br>
              <a:rPr lang="en-US" altLang="ja-JP" dirty="0"/>
            </a:br>
            <a:r>
              <a:rPr lang="ja-JP" altLang="en-US" dirty="0"/>
              <a:t>故障リスクの推算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水平尾翼または垂直尾翼の故障によって発生する損害をそれぞれ</a:t>
            </a:r>
            <a:r>
              <a:rPr lang="en-US" altLang="ja-JP" dirty="0"/>
              <a:t>Dh</a:t>
            </a:r>
            <a:r>
              <a:rPr lang="ja-JP" altLang="en-US" dirty="0" err="1"/>
              <a:t>、</a:t>
            </a:r>
            <a:r>
              <a:rPr lang="en-US" altLang="ja-JP" dirty="0" err="1"/>
              <a:t>Dv</a:t>
            </a:r>
            <a:r>
              <a:rPr lang="ja-JP" altLang="en-US" dirty="0"/>
              <a:t>とする。</a:t>
            </a:r>
            <a:endParaRPr lang="en-US" altLang="ja-JP" dirty="0"/>
          </a:p>
          <a:p>
            <a:r>
              <a:rPr lang="ja-JP" altLang="en-US" dirty="0"/>
              <a:t>水平尾翼または垂直尾翼のどちらかが故障する確率をそれぞれ</a:t>
            </a:r>
            <a:r>
              <a:rPr lang="en-US" altLang="ja-JP" dirty="0" err="1"/>
              <a:t>Fh</a:t>
            </a:r>
            <a:r>
              <a:rPr lang="ja-JP" altLang="en-US" dirty="0" err="1"/>
              <a:t>、</a:t>
            </a:r>
            <a:r>
              <a:rPr lang="en-US" altLang="ja-JP" dirty="0" err="1"/>
              <a:t>Fv</a:t>
            </a:r>
            <a:r>
              <a:rPr lang="ja-JP" altLang="en-US" dirty="0"/>
              <a:t>とする。</a:t>
            </a:r>
            <a:endParaRPr lang="en-US" altLang="ja-JP" dirty="0"/>
          </a:p>
          <a:p>
            <a:r>
              <a:rPr lang="ja-JP" altLang="en-US" dirty="0"/>
              <a:t>水平尾翼および垂直尾翼が故障する確率をそれぞれ</a:t>
            </a:r>
            <a:r>
              <a:rPr lang="en-US" altLang="ja-JP" dirty="0" err="1"/>
              <a:t>Fhv</a:t>
            </a:r>
            <a:r>
              <a:rPr lang="ja-JP" altLang="en-US" dirty="0"/>
              <a:t>とする。</a:t>
            </a:r>
            <a:endParaRPr lang="en-US" altLang="ja-JP" dirty="0"/>
          </a:p>
          <a:p>
            <a:r>
              <a:rPr kumimoji="1" lang="ja-JP" altLang="en-US" dirty="0"/>
              <a:t>配線，グループ</a:t>
            </a:r>
            <a:r>
              <a:rPr kumimoji="1" lang="en-US" altLang="ja-JP" dirty="0"/>
              <a:t>A</a:t>
            </a:r>
            <a:r>
              <a:rPr kumimoji="1" lang="ja-JP" altLang="en-US" dirty="0" err="1"/>
              <a:t>，</a:t>
            </a:r>
            <a:r>
              <a:rPr kumimoji="1" lang="en-US" altLang="ja-JP" dirty="0"/>
              <a:t>B</a:t>
            </a:r>
            <a:r>
              <a:rPr kumimoji="1" lang="ja-JP" altLang="en-US" dirty="0" err="1"/>
              <a:t>，</a:t>
            </a:r>
            <a:r>
              <a:rPr kumimoji="1" lang="en-US" altLang="ja-JP" dirty="0"/>
              <a:t>C</a:t>
            </a:r>
            <a:r>
              <a:rPr lang="ja-JP" altLang="en-US" dirty="0"/>
              <a:t>が故障する確率をそれぞれ</a:t>
            </a:r>
            <a:r>
              <a:rPr lang="en-US" altLang="ja-JP" dirty="0"/>
              <a:t>F0</a:t>
            </a:r>
            <a:r>
              <a:rPr lang="ja-JP" altLang="en-US" dirty="0" err="1"/>
              <a:t>，</a:t>
            </a:r>
            <a:r>
              <a:rPr lang="en-US" altLang="ja-JP" dirty="0"/>
              <a:t>Fa</a:t>
            </a:r>
            <a:r>
              <a:rPr lang="ja-JP" altLang="en-US" dirty="0"/>
              <a:t> ，</a:t>
            </a:r>
            <a:r>
              <a:rPr lang="en-US" altLang="ja-JP" dirty="0"/>
              <a:t>Fb</a:t>
            </a:r>
            <a:r>
              <a:rPr lang="ja-JP" altLang="en-US" dirty="0"/>
              <a:t> ，</a:t>
            </a:r>
            <a:r>
              <a:rPr lang="en-US" altLang="ja-JP" dirty="0"/>
              <a:t>Fc</a:t>
            </a:r>
            <a:r>
              <a:rPr lang="ja-JP" altLang="en-US" dirty="0"/>
              <a:t>とする</a:t>
            </a:r>
            <a:endParaRPr lang="en-US" altLang="ja-JP" dirty="0"/>
          </a:p>
          <a:p>
            <a:r>
              <a:rPr lang="ja-JP" altLang="en-US" dirty="0"/>
              <a:t>損害の期待値</a:t>
            </a:r>
            <a:r>
              <a:rPr lang="en-US" altLang="ja-JP" dirty="0"/>
              <a:t>D</a:t>
            </a:r>
            <a:r>
              <a:rPr lang="ja-JP" altLang="en-US" dirty="0"/>
              <a:t>を以下のように定義する</a:t>
            </a:r>
            <a:endParaRPr lang="en-US" altLang="ja-JP" dirty="0"/>
          </a:p>
          <a:p>
            <a:pPr lvl="1"/>
            <a:r>
              <a:rPr lang="en-US" altLang="ja-JP" dirty="0"/>
              <a:t>D=</a:t>
            </a:r>
            <a:r>
              <a:rPr lang="en-US" altLang="ja-JP" dirty="0" err="1"/>
              <a:t>Fh</a:t>
            </a:r>
            <a:r>
              <a:rPr lang="en-US" altLang="ja-JP" dirty="0"/>
              <a:t>*</a:t>
            </a:r>
            <a:r>
              <a:rPr lang="en-US" altLang="ja-JP" dirty="0" err="1"/>
              <a:t>Dh+Fv</a:t>
            </a:r>
            <a:r>
              <a:rPr lang="en-US" altLang="ja-JP" dirty="0"/>
              <a:t>*</a:t>
            </a:r>
            <a:r>
              <a:rPr lang="en-US" altLang="ja-JP" dirty="0" err="1"/>
              <a:t>Dv+Fhv</a:t>
            </a:r>
            <a:r>
              <a:rPr lang="en-US" altLang="ja-JP" dirty="0"/>
              <a:t>*(</a:t>
            </a:r>
            <a:r>
              <a:rPr lang="en-US" altLang="ja-JP" dirty="0" err="1"/>
              <a:t>Dh+Dv</a:t>
            </a:r>
            <a:r>
              <a:rPr lang="en-US" altLang="ja-JP" dirty="0"/>
              <a:t>)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0242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駆動系主</a:t>
            </a:r>
            <a:r>
              <a:rPr lang="en-US" altLang="ja-JP" dirty="0" err="1"/>
              <a:t>μC</a:t>
            </a:r>
            <a:r>
              <a:rPr lang="ja-JP" altLang="en-US" dirty="0"/>
              <a:t>の選定</a:t>
            </a:r>
            <a:br>
              <a:rPr lang="en-US" altLang="ja-JP" dirty="0"/>
            </a:br>
            <a:r>
              <a:rPr lang="ja-JP" altLang="en-US" dirty="0"/>
              <a:t>故障リスクの推算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r>
              <a:rPr lang="ja-JP" altLang="en-US" dirty="0"/>
              <a:t>方式①</a:t>
            </a:r>
            <a:endParaRPr lang="en-US" altLang="ja-JP" dirty="0"/>
          </a:p>
          <a:p>
            <a:pPr lvl="1"/>
            <a:r>
              <a:rPr lang="en-US" altLang="ja-JP" dirty="0" err="1"/>
              <a:t>Fh</a:t>
            </a:r>
            <a:r>
              <a:rPr lang="en-US" altLang="ja-JP" dirty="0"/>
              <a:t>=</a:t>
            </a:r>
            <a:r>
              <a:rPr lang="en-US" altLang="ja-JP" dirty="0" err="1"/>
              <a:t>Fb+Fc</a:t>
            </a:r>
            <a:endParaRPr lang="en-US" altLang="ja-JP" dirty="0"/>
          </a:p>
          <a:p>
            <a:pPr lvl="1"/>
            <a:r>
              <a:rPr lang="en-US" altLang="ja-JP" dirty="0" err="1"/>
              <a:t>Fv</a:t>
            </a:r>
            <a:r>
              <a:rPr lang="en-US" altLang="ja-JP" dirty="0"/>
              <a:t>=</a:t>
            </a:r>
            <a:r>
              <a:rPr lang="en-US" altLang="ja-JP" dirty="0" err="1"/>
              <a:t>Fb+Fc</a:t>
            </a:r>
            <a:endParaRPr lang="en-US" altLang="ja-JP" dirty="0"/>
          </a:p>
          <a:p>
            <a:pPr lvl="1"/>
            <a:r>
              <a:rPr lang="en-US" altLang="ja-JP" dirty="0" err="1"/>
              <a:t>Fhv</a:t>
            </a:r>
            <a:r>
              <a:rPr lang="en-US" altLang="ja-JP" dirty="0"/>
              <a:t>=Fa+(</a:t>
            </a:r>
            <a:r>
              <a:rPr lang="en-US" altLang="ja-JP" dirty="0" err="1"/>
              <a:t>Fb+Fc</a:t>
            </a:r>
            <a:r>
              <a:rPr lang="en-US" altLang="ja-JP" dirty="0"/>
              <a:t>)^2</a:t>
            </a:r>
          </a:p>
          <a:p>
            <a:pPr lvl="1"/>
            <a:r>
              <a:rPr lang="en-US" altLang="ja-JP" dirty="0"/>
              <a:t>D=(</a:t>
            </a:r>
            <a:r>
              <a:rPr lang="en-US" altLang="ja-JP" dirty="0" err="1"/>
              <a:t>Fa+Fb+Fc</a:t>
            </a:r>
            <a:r>
              <a:rPr lang="en-US" altLang="ja-JP" dirty="0"/>
              <a:t>+(</a:t>
            </a:r>
            <a:r>
              <a:rPr lang="en-US" altLang="ja-JP" dirty="0" err="1"/>
              <a:t>Fb+Fc</a:t>
            </a:r>
            <a:r>
              <a:rPr lang="en-US" altLang="ja-JP" dirty="0"/>
              <a:t>)^2)*(</a:t>
            </a:r>
            <a:r>
              <a:rPr lang="en-US" altLang="ja-JP" dirty="0" err="1"/>
              <a:t>Dh+Dv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方式②</a:t>
            </a:r>
            <a:endParaRPr lang="en-US" altLang="ja-JP" dirty="0"/>
          </a:p>
          <a:p>
            <a:pPr lvl="1"/>
            <a:r>
              <a:rPr lang="en-US" altLang="ja-JP" dirty="0" err="1"/>
              <a:t>Fh</a:t>
            </a:r>
            <a:r>
              <a:rPr lang="en-US" altLang="ja-JP" dirty="0"/>
              <a:t>=0</a:t>
            </a:r>
          </a:p>
          <a:p>
            <a:pPr lvl="1"/>
            <a:r>
              <a:rPr lang="en-US" altLang="ja-JP" dirty="0" err="1"/>
              <a:t>Fv</a:t>
            </a:r>
            <a:r>
              <a:rPr lang="en-US" altLang="ja-JP" dirty="0"/>
              <a:t>=F0+Fc</a:t>
            </a:r>
          </a:p>
          <a:p>
            <a:pPr lvl="1"/>
            <a:r>
              <a:rPr lang="en-US" altLang="ja-JP" dirty="0" err="1"/>
              <a:t>Fhv</a:t>
            </a:r>
            <a:r>
              <a:rPr lang="en-US" altLang="ja-JP" dirty="0"/>
              <a:t>=</a:t>
            </a:r>
            <a:r>
              <a:rPr lang="en-US" altLang="ja-JP" dirty="0" err="1"/>
              <a:t>Fa+Fb+Fc</a:t>
            </a:r>
            <a:endParaRPr lang="en-US" altLang="ja-JP" dirty="0"/>
          </a:p>
          <a:p>
            <a:pPr lvl="1"/>
            <a:r>
              <a:rPr lang="en-US" altLang="ja-JP" dirty="0"/>
              <a:t>D=(F0+Fc)*</a:t>
            </a:r>
            <a:r>
              <a:rPr lang="en-US" altLang="ja-JP" dirty="0" err="1"/>
              <a:t>Dv</a:t>
            </a:r>
            <a:r>
              <a:rPr lang="en-US" altLang="ja-JP" dirty="0"/>
              <a:t>+(</a:t>
            </a:r>
            <a:r>
              <a:rPr lang="en-US" altLang="ja-JP" dirty="0" err="1"/>
              <a:t>Fa+Fb+Fc</a:t>
            </a:r>
            <a:r>
              <a:rPr lang="en-US" altLang="ja-JP" dirty="0"/>
              <a:t>)*(</a:t>
            </a:r>
            <a:r>
              <a:rPr lang="en-US" altLang="ja-JP" dirty="0" err="1"/>
              <a:t>Dh+Dv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9466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駆動系主</a:t>
            </a:r>
            <a:r>
              <a:rPr lang="en-US" altLang="ja-JP" dirty="0" err="1"/>
              <a:t>μC</a:t>
            </a:r>
            <a:r>
              <a:rPr lang="ja-JP" altLang="en-US" dirty="0"/>
              <a:t>の選定</a:t>
            </a:r>
            <a:br>
              <a:rPr lang="en-US" altLang="ja-JP" dirty="0"/>
            </a:br>
            <a:r>
              <a:rPr lang="ja-JP" altLang="en-US" dirty="0"/>
              <a:t>故障リスクの推算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dirty="0"/>
              <a:t>Dh=</a:t>
            </a:r>
            <a:r>
              <a:rPr lang="en-US" altLang="ja-JP" dirty="0" err="1"/>
              <a:t>Dv</a:t>
            </a:r>
            <a:r>
              <a:rPr lang="en-US" altLang="ja-JP" dirty="0"/>
              <a:t>=1</a:t>
            </a:r>
          </a:p>
          <a:p>
            <a:pPr marL="0" indent="0">
              <a:buNone/>
            </a:pPr>
            <a:r>
              <a:rPr lang="en-US" altLang="ja-JP" dirty="0"/>
              <a:t>F0=Fa=Fc=0.01</a:t>
            </a:r>
          </a:p>
          <a:p>
            <a:pPr marL="0" indent="0">
              <a:buNone/>
            </a:pPr>
            <a:r>
              <a:rPr lang="en-US" altLang="ja-JP" dirty="0"/>
              <a:t>Fb=0.02</a:t>
            </a:r>
          </a:p>
          <a:p>
            <a:pPr marL="0" indent="0">
              <a:buNone/>
            </a:pPr>
            <a:r>
              <a:rPr lang="en-US" altLang="ja-JP" dirty="0"/>
              <a:t>(</a:t>
            </a:r>
            <a:r>
              <a:rPr lang="ja-JP" altLang="en-US" dirty="0"/>
              <a:t>自作の配線のみが壊れ、既製品は壊れないと仮定）とすると</a:t>
            </a:r>
            <a:endParaRPr lang="en-US" altLang="ja-JP" dirty="0"/>
          </a:p>
          <a:p>
            <a:r>
              <a:rPr lang="ja-JP" altLang="en-US" dirty="0"/>
              <a:t>方式①</a:t>
            </a:r>
            <a:endParaRPr lang="en-US" altLang="ja-JP" dirty="0"/>
          </a:p>
          <a:p>
            <a:pPr lvl="1"/>
            <a:r>
              <a:rPr lang="en-US" altLang="ja-JP" dirty="0"/>
              <a:t>D=(0.04+(0.03)^2)*2=0.0818</a:t>
            </a:r>
          </a:p>
          <a:p>
            <a:r>
              <a:rPr lang="ja-JP" altLang="en-US" dirty="0"/>
              <a:t>方式②</a:t>
            </a:r>
            <a:endParaRPr lang="en-US" altLang="ja-JP" dirty="0"/>
          </a:p>
          <a:p>
            <a:pPr lvl="1"/>
            <a:r>
              <a:rPr lang="en-US" altLang="ja-JP" dirty="0"/>
              <a:t>D =(0.02)*1+(0.04)*2=0.1000</a:t>
            </a:r>
          </a:p>
          <a:p>
            <a:r>
              <a:rPr lang="ja-JP" altLang="en-US" dirty="0"/>
              <a:t>差</a:t>
            </a:r>
            <a:r>
              <a:rPr lang="en-US" altLang="ja-JP" dirty="0"/>
              <a:t>=0.0182</a:t>
            </a:r>
          </a:p>
          <a:p>
            <a:r>
              <a:rPr lang="ja-JP" altLang="en-US" dirty="0"/>
              <a:t>結論</a:t>
            </a:r>
            <a:endParaRPr lang="en-US" altLang="ja-JP" dirty="0"/>
          </a:p>
          <a:p>
            <a:pPr lvl="1"/>
            <a:r>
              <a:rPr lang="ja-JP" altLang="en-US" sz="1900" dirty="0"/>
              <a:t>損害とその</a:t>
            </a:r>
            <a:r>
              <a:rPr lang="ja-JP" altLang="en-US" sz="1900"/>
              <a:t>期待値を直接比較</a:t>
            </a:r>
            <a:r>
              <a:rPr lang="ja-JP" altLang="en-US" sz="1900" dirty="0"/>
              <a:t>するのには違和感があるかもしれないが一応の参考として</a:t>
            </a:r>
            <a:endParaRPr lang="en-US" altLang="ja-JP" sz="1900" dirty="0"/>
          </a:p>
          <a:p>
            <a:pPr lvl="1"/>
            <a:r>
              <a:rPr lang="ja-JP" altLang="en-US" dirty="0"/>
              <a:t>この仮定において、方式②の①に対するリスクの大きさ（損害の期待値）は片方の尾翼が動作不良になった場合に発生する損害の</a:t>
            </a:r>
            <a:r>
              <a:rPr lang="en-US" altLang="ja-JP" dirty="0"/>
              <a:t>0.0182</a:t>
            </a:r>
            <a:r>
              <a:rPr lang="ja-JP" altLang="en-US" dirty="0"/>
              <a:t>倍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682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ロジックレベル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3.3V</a:t>
            </a:r>
          </a:p>
          <a:p>
            <a:pPr lvl="1"/>
            <a:r>
              <a:rPr kumimoji="1" lang="en-US" altLang="ja-JP" dirty="0"/>
              <a:t>MPU-9250</a:t>
            </a:r>
          </a:p>
          <a:p>
            <a:r>
              <a:rPr lang="en-US" altLang="ja-JP" dirty="0"/>
              <a:t>5V</a:t>
            </a:r>
          </a:p>
          <a:p>
            <a:pPr lvl="1"/>
            <a:r>
              <a:rPr lang="en-US" altLang="ja-JP" dirty="0"/>
              <a:t>MB</a:t>
            </a:r>
          </a:p>
        </p:txBody>
      </p:sp>
    </p:spTree>
    <p:extLst>
      <p:ext uri="{BB962C8B-B14F-4D97-AF65-F5344CB8AC3E}">
        <p14:creationId xmlns:p14="http://schemas.microsoft.com/office/powerpoint/2010/main" val="61537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通信方式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半二重通信</a:t>
            </a:r>
            <a:endParaRPr kumimoji="1" lang="en-US" altLang="ja-JP" dirty="0"/>
          </a:p>
          <a:p>
            <a:pPr lvl="1"/>
            <a:r>
              <a:rPr lang="ja-JP" altLang="en-US" dirty="0"/>
              <a:t>サーボ</a:t>
            </a:r>
            <a:r>
              <a:rPr lang="en-US" altLang="ja-JP" dirty="0"/>
              <a:t>x2</a:t>
            </a:r>
            <a:endParaRPr kumimoji="1" lang="en-US" altLang="ja-JP" dirty="0"/>
          </a:p>
          <a:p>
            <a:r>
              <a:rPr kumimoji="1" lang="en-US" altLang="ja-JP" dirty="0"/>
              <a:t>UART</a:t>
            </a:r>
          </a:p>
          <a:p>
            <a:pPr lvl="1"/>
            <a:r>
              <a:rPr lang="ja-JP" altLang="en-US" dirty="0"/>
              <a:t>ピトー管基板</a:t>
            </a:r>
            <a:endParaRPr lang="en-US" altLang="ja-JP" dirty="0"/>
          </a:p>
          <a:p>
            <a:pPr lvl="1"/>
            <a:r>
              <a:rPr kumimoji="1" lang="ja-JP" altLang="en-US" dirty="0"/>
              <a:t>迎角計基板</a:t>
            </a:r>
            <a:endParaRPr kumimoji="1" lang="en-US" altLang="ja-JP" dirty="0"/>
          </a:p>
          <a:p>
            <a:r>
              <a:rPr lang="en-US" altLang="ja-JP" dirty="0"/>
              <a:t>PWM</a:t>
            </a:r>
          </a:p>
          <a:p>
            <a:pPr lvl="1"/>
            <a:r>
              <a:rPr lang="en-US" altLang="ja-JP" dirty="0"/>
              <a:t>MB</a:t>
            </a:r>
          </a:p>
          <a:p>
            <a:r>
              <a:rPr lang="en-US" altLang="ja-JP" dirty="0"/>
              <a:t>SPI</a:t>
            </a:r>
          </a:p>
          <a:p>
            <a:pPr lvl="1"/>
            <a:r>
              <a:rPr lang="en-US" altLang="ja-JP" dirty="0"/>
              <a:t>SDC</a:t>
            </a:r>
          </a:p>
          <a:p>
            <a:r>
              <a:rPr kumimoji="1" lang="ja-JP" altLang="en-US" dirty="0"/>
              <a:t>アナログ</a:t>
            </a:r>
            <a:endParaRPr kumimoji="1" lang="en-US" altLang="ja-JP" dirty="0"/>
          </a:p>
          <a:p>
            <a:pPr lvl="1"/>
            <a:r>
              <a:rPr lang="en-US" altLang="ja-JP" dirty="0"/>
              <a:t>JSx2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391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837025" y="151568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JS_H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837023" y="299698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JS_V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0409350" y="153525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SV</a:t>
            </a:r>
            <a:r>
              <a:rPr kumimoji="1" lang="en-US" altLang="ja-JP" dirty="0"/>
              <a:t>_H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0409350" y="29156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SV</a:t>
            </a:r>
            <a:r>
              <a:rPr kumimoji="1" lang="en-US" altLang="ja-JP" dirty="0"/>
              <a:t>_V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301702" y="1261241"/>
            <a:ext cx="1568324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μ</a:t>
            </a:r>
            <a:r>
              <a:rPr kumimoji="1" lang="en-US" altLang="ja-JP" dirty="0" err="1"/>
              <a:t>C</a:t>
            </a:r>
            <a:endParaRPr kumimoji="1" lang="ja-JP" altLang="en-US" dirty="0"/>
          </a:p>
        </p:txBody>
      </p:sp>
      <p:sp>
        <p:nvSpPr>
          <p:cNvPr id="10" name="矢印: 右 9"/>
          <p:cNvSpPr/>
          <p:nvPr/>
        </p:nvSpPr>
        <p:spPr>
          <a:xfrm>
            <a:off x="2767191" y="1652970"/>
            <a:ext cx="151874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アナログ</a:t>
            </a:r>
          </a:p>
        </p:txBody>
      </p:sp>
      <p:sp>
        <p:nvSpPr>
          <p:cNvPr id="11" name="矢印: 右 10"/>
          <p:cNvSpPr/>
          <p:nvPr/>
        </p:nvSpPr>
        <p:spPr>
          <a:xfrm>
            <a:off x="2782957" y="3170400"/>
            <a:ext cx="151874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アナログ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7602089" y="4777427"/>
            <a:ext cx="914400" cy="123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SDC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4541615" y="787397"/>
            <a:ext cx="1088497" cy="4703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μC_BATT</a:t>
            </a:r>
            <a:endParaRPr kumimoji="1" lang="en-US" altLang="ja-JP" sz="1200" dirty="0"/>
          </a:p>
          <a:p>
            <a:pPr algn="ctr"/>
            <a:r>
              <a:rPr lang="en-US" altLang="ja-JP" sz="1200" dirty="0"/>
              <a:t>(Li-Po 7.4V)</a:t>
            </a:r>
            <a:endParaRPr kumimoji="1" lang="ja-JP" altLang="en-US" sz="1200" dirty="0"/>
          </a:p>
        </p:txBody>
      </p:sp>
      <p:sp>
        <p:nvSpPr>
          <p:cNvPr id="37" name="正方形/長方形 36"/>
          <p:cNvSpPr/>
          <p:nvPr/>
        </p:nvSpPr>
        <p:spPr>
          <a:xfrm>
            <a:off x="10091412" y="1127314"/>
            <a:ext cx="1613339" cy="394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SV_H(Li-Po 11.1V)</a:t>
            </a:r>
            <a:endParaRPr kumimoji="1" lang="ja-JP" altLang="en-US" sz="1200" dirty="0"/>
          </a:p>
        </p:txBody>
      </p:sp>
      <p:sp>
        <p:nvSpPr>
          <p:cNvPr id="38" name="正方形/長方形 37"/>
          <p:cNvSpPr/>
          <p:nvPr/>
        </p:nvSpPr>
        <p:spPr>
          <a:xfrm>
            <a:off x="10059880" y="2511473"/>
            <a:ext cx="1613339" cy="394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SV_V</a:t>
            </a:r>
            <a:r>
              <a:rPr lang="en-US" altLang="ja-JP" sz="1200" dirty="0"/>
              <a:t>(Li-Po 11.1V)</a:t>
            </a:r>
            <a:endParaRPr kumimoji="1" lang="ja-JP" altLang="en-US" sz="1200" dirty="0"/>
          </a:p>
        </p:txBody>
      </p:sp>
      <p:sp>
        <p:nvSpPr>
          <p:cNvPr id="41" name="矢印: 左 40"/>
          <p:cNvSpPr/>
          <p:nvPr/>
        </p:nvSpPr>
        <p:spPr>
          <a:xfrm>
            <a:off x="2782957" y="2996980"/>
            <a:ext cx="1502978" cy="13138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矢印: 左 41"/>
          <p:cNvSpPr/>
          <p:nvPr/>
        </p:nvSpPr>
        <p:spPr>
          <a:xfrm>
            <a:off x="2767190" y="1497946"/>
            <a:ext cx="1502978" cy="13138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左 42"/>
          <p:cNvSpPr/>
          <p:nvPr/>
        </p:nvSpPr>
        <p:spPr>
          <a:xfrm rot="10800000">
            <a:off x="5901557" y="4797973"/>
            <a:ext cx="1700532" cy="120869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-1" y="0"/>
            <a:ext cx="1797269" cy="56755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操舵系</a:t>
            </a:r>
            <a:endParaRPr kumimoji="1" lang="ja-JP" altLang="en-US" sz="2800" dirty="0"/>
          </a:p>
        </p:txBody>
      </p:sp>
      <p:sp>
        <p:nvSpPr>
          <p:cNvPr id="46" name="矢印: 左右 45"/>
          <p:cNvSpPr/>
          <p:nvPr/>
        </p:nvSpPr>
        <p:spPr>
          <a:xfrm>
            <a:off x="8795029" y="1710856"/>
            <a:ext cx="1599854" cy="5043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半二重シリアル</a:t>
            </a:r>
          </a:p>
        </p:txBody>
      </p:sp>
      <p:sp>
        <p:nvSpPr>
          <p:cNvPr id="47" name="矢印: 左右 46"/>
          <p:cNvSpPr/>
          <p:nvPr/>
        </p:nvSpPr>
        <p:spPr>
          <a:xfrm>
            <a:off x="8795028" y="3136481"/>
            <a:ext cx="1599854" cy="5043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半二重シリアル</a:t>
            </a:r>
          </a:p>
        </p:txBody>
      </p:sp>
      <p:sp>
        <p:nvSpPr>
          <p:cNvPr id="48" name="矢印: 左右 47"/>
          <p:cNvSpPr/>
          <p:nvPr/>
        </p:nvSpPr>
        <p:spPr>
          <a:xfrm>
            <a:off x="5885793" y="5082844"/>
            <a:ext cx="1700532" cy="5043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SPI</a:t>
            </a:r>
            <a:endParaRPr lang="ja-JP" altLang="en-US" sz="1200" dirty="0"/>
          </a:p>
        </p:txBody>
      </p:sp>
      <p:sp>
        <p:nvSpPr>
          <p:cNvPr id="49" name="正方形/長方形 48"/>
          <p:cNvSpPr/>
          <p:nvPr/>
        </p:nvSpPr>
        <p:spPr>
          <a:xfrm>
            <a:off x="5356333" y="1781095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RX1</a:t>
            </a:r>
            <a:endParaRPr kumimoji="1" lang="ja-JP" altLang="en-US" sz="1200" dirty="0"/>
          </a:p>
        </p:txBody>
      </p:sp>
      <p:sp>
        <p:nvSpPr>
          <p:cNvPr id="50" name="正方形/長方形 49"/>
          <p:cNvSpPr/>
          <p:nvPr/>
        </p:nvSpPr>
        <p:spPr>
          <a:xfrm>
            <a:off x="5349100" y="2038649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TX1</a:t>
            </a:r>
            <a:endParaRPr kumimoji="1" lang="ja-JP" altLang="en-US" sz="1200" dirty="0"/>
          </a:p>
        </p:txBody>
      </p:sp>
      <p:sp>
        <p:nvSpPr>
          <p:cNvPr id="51" name="正方形/長方形 50"/>
          <p:cNvSpPr/>
          <p:nvPr/>
        </p:nvSpPr>
        <p:spPr>
          <a:xfrm>
            <a:off x="5349100" y="3170074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RX2</a:t>
            </a:r>
            <a:endParaRPr kumimoji="1" lang="ja-JP" altLang="en-US" sz="1200" dirty="0"/>
          </a:p>
        </p:txBody>
      </p:sp>
      <p:sp>
        <p:nvSpPr>
          <p:cNvPr id="52" name="正方形/長方形 51"/>
          <p:cNvSpPr/>
          <p:nvPr/>
        </p:nvSpPr>
        <p:spPr>
          <a:xfrm>
            <a:off x="5341867" y="3427628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TX2</a:t>
            </a:r>
            <a:endParaRPr kumimoji="1" lang="ja-JP" altLang="en-US" sz="1200" dirty="0"/>
          </a:p>
        </p:txBody>
      </p:sp>
      <p:sp>
        <p:nvSpPr>
          <p:cNvPr id="53" name="正方形/長方形 52"/>
          <p:cNvSpPr/>
          <p:nvPr/>
        </p:nvSpPr>
        <p:spPr>
          <a:xfrm>
            <a:off x="7571856" y="1544723"/>
            <a:ext cx="122317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全二重</a:t>
            </a:r>
            <a:r>
              <a:rPr lang="en-US" altLang="ja-JP" sz="1200" dirty="0"/>
              <a:t>/</a:t>
            </a:r>
            <a:r>
              <a:rPr lang="ja-JP" altLang="en-US" sz="1200" dirty="0"/>
              <a:t>半二重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変換基板</a:t>
            </a:r>
          </a:p>
        </p:txBody>
      </p:sp>
      <p:sp>
        <p:nvSpPr>
          <p:cNvPr id="54" name="矢印: 左右 53"/>
          <p:cNvSpPr/>
          <p:nvPr/>
        </p:nvSpPr>
        <p:spPr>
          <a:xfrm>
            <a:off x="5884492" y="1758283"/>
            <a:ext cx="1701832" cy="5043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全二重シリアル</a:t>
            </a:r>
          </a:p>
        </p:txBody>
      </p:sp>
      <p:sp>
        <p:nvSpPr>
          <p:cNvPr id="55" name="矢印: 左右 54"/>
          <p:cNvSpPr/>
          <p:nvPr/>
        </p:nvSpPr>
        <p:spPr>
          <a:xfrm>
            <a:off x="5870025" y="3138971"/>
            <a:ext cx="1701832" cy="5043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全二重シリアル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7571856" y="2933940"/>
            <a:ext cx="122317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全二重</a:t>
            </a:r>
            <a:r>
              <a:rPr lang="en-US" altLang="ja-JP" sz="1200" dirty="0"/>
              <a:t>/</a:t>
            </a:r>
            <a:r>
              <a:rPr lang="ja-JP" altLang="en-US" sz="1200" dirty="0"/>
              <a:t>半二重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変換基板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5256820" y="5006900"/>
            <a:ext cx="597440" cy="1738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MISO</a:t>
            </a:r>
            <a:endParaRPr kumimoji="1" lang="ja-JP" altLang="en-US" sz="1200" dirty="0"/>
          </a:p>
        </p:txBody>
      </p:sp>
      <p:sp>
        <p:nvSpPr>
          <p:cNvPr id="58" name="正方形/長方形 57"/>
          <p:cNvSpPr/>
          <p:nvPr/>
        </p:nvSpPr>
        <p:spPr>
          <a:xfrm>
            <a:off x="5256820" y="5233268"/>
            <a:ext cx="597440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MOSI</a:t>
            </a:r>
            <a:endParaRPr kumimoji="1" lang="ja-JP" altLang="en-US" sz="1200" dirty="0"/>
          </a:p>
        </p:txBody>
      </p:sp>
      <p:sp>
        <p:nvSpPr>
          <p:cNvPr id="59" name="正方形/長方形 58"/>
          <p:cNvSpPr/>
          <p:nvPr/>
        </p:nvSpPr>
        <p:spPr>
          <a:xfrm>
            <a:off x="5256820" y="5501889"/>
            <a:ext cx="597440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SCLK</a:t>
            </a:r>
            <a:endParaRPr kumimoji="1" lang="ja-JP" altLang="en-US" sz="1200" dirty="0"/>
          </a:p>
        </p:txBody>
      </p:sp>
      <p:sp>
        <p:nvSpPr>
          <p:cNvPr id="60" name="正方形/長方形 59"/>
          <p:cNvSpPr/>
          <p:nvPr/>
        </p:nvSpPr>
        <p:spPr>
          <a:xfrm>
            <a:off x="4325011" y="1867637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A</a:t>
            </a:r>
            <a:endParaRPr kumimoji="1" lang="ja-JP" altLang="en-US" sz="1200" dirty="0"/>
          </a:p>
        </p:txBody>
      </p:sp>
      <p:sp>
        <p:nvSpPr>
          <p:cNvPr id="61" name="正方形/長方形 60"/>
          <p:cNvSpPr/>
          <p:nvPr/>
        </p:nvSpPr>
        <p:spPr>
          <a:xfrm>
            <a:off x="4333235" y="3371800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A</a:t>
            </a:r>
            <a:endParaRPr kumimoji="1" lang="ja-JP" altLang="en-US" sz="1200" dirty="0"/>
          </a:p>
        </p:txBody>
      </p:sp>
      <p:sp>
        <p:nvSpPr>
          <p:cNvPr id="62" name="正方形/長方形 61"/>
          <p:cNvSpPr/>
          <p:nvPr/>
        </p:nvSpPr>
        <p:spPr>
          <a:xfrm>
            <a:off x="4317469" y="1459197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5V</a:t>
            </a:r>
            <a:endParaRPr kumimoji="1" lang="ja-JP" altLang="en-US" sz="1200" dirty="0"/>
          </a:p>
        </p:txBody>
      </p:sp>
      <p:sp>
        <p:nvSpPr>
          <p:cNvPr id="63" name="正方形/長方形 62"/>
          <p:cNvSpPr/>
          <p:nvPr/>
        </p:nvSpPr>
        <p:spPr>
          <a:xfrm>
            <a:off x="4331089" y="2981757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5V</a:t>
            </a:r>
            <a:endParaRPr kumimoji="1" lang="ja-JP" altLang="en-US" sz="1200" dirty="0"/>
          </a:p>
        </p:txBody>
      </p:sp>
      <p:sp>
        <p:nvSpPr>
          <p:cNvPr id="64" name="正方形/長方形 63"/>
          <p:cNvSpPr/>
          <p:nvPr/>
        </p:nvSpPr>
        <p:spPr>
          <a:xfrm>
            <a:off x="5363567" y="4729604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5V</a:t>
            </a:r>
            <a:endParaRPr kumimoji="1" lang="ja-JP" altLang="en-US" sz="1200" dirty="0"/>
          </a:p>
        </p:txBody>
      </p:sp>
      <p:cxnSp>
        <p:nvCxnSpPr>
          <p:cNvPr id="66" name="直線コネクタ 65"/>
          <p:cNvCxnSpPr/>
          <p:nvPr/>
        </p:nvCxnSpPr>
        <p:spPr>
          <a:xfrm flipH="1">
            <a:off x="2676525" y="2343915"/>
            <a:ext cx="165671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H="1">
            <a:off x="2676525" y="3830027"/>
            <a:ext cx="165671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 flipV="1">
            <a:off x="5817216" y="2347707"/>
            <a:ext cx="1807451" cy="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 flipH="1" flipV="1">
            <a:off x="5817215" y="3784702"/>
            <a:ext cx="1807451" cy="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5848097" y="5847929"/>
            <a:ext cx="1807451" cy="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 flipV="1">
            <a:off x="8689408" y="2337874"/>
            <a:ext cx="1807451" cy="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 flipV="1">
            <a:off x="8689408" y="3775841"/>
            <a:ext cx="1807451" cy="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3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223187" y="1254462"/>
            <a:ext cx="1134454" cy="165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ピトー管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基板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4222526" y="3752276"/>
            <a:ext cx="118241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迎角計</a:t>
            </a:r>
            <a:endParaRPr lang="en-US" altLang="ja-JP" dirty="0"/>
          </a:p>
          <a:p>
            <a:pPr algn="ctr"/>
            <a:r>
              <a:rPr lang="ja-JP" altLang="en-US" dirty="0"/>
              <a:t>基板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0168759" y="2709283"/>
            <a:ext cx="977461" cy="984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SDC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927625" y="1255330"/>
            <a:ext cx="1317742" cy="5176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μ</a:t>
            </a:r>
            <a:r>
              <a:rPr kumimoji="1" lang="en-US" altLang="ja-JP" dirty="0" err="1"/>
              <a:t>C</a:t>
            </a:r>
            <a:endParaRPr kumimoji="1" lang="ja-JP" altLang="en-US" dirty="0"/>
          </a:p>
        </p:txBody>
      </p:sp>
      <p:sp>
        <p:nvSpPr>
          <p:cNvPr id="7" name="矢印: 右 6"/>
          <p:cNvSpPr/>
          <p:nvPr/>
        </p:nvSpPr>
        <p:spPr>
          <a:xfrm>
            <a:off x="5404939" y="1813153"/>
            <a:ext cx="151940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UART</a:t>
            </a:r>
            <a:endParaRPr kumimoji="1" lang="ja-JP" altLang="en-US" sz="1400" dirty="0"/>
          </a:p>
        </p:txBody>
      </p:sp>
      <p:sp>
        <p:nvSpPr>
          <p:cNvPr id="8" name="矢印: 右 7"/>
          <p:cNvSpPr/>
          <p:nvPr/>
        </p:nvSpPr>
        <p:spPr>
          <a:xfrm>
            <a:off x="5389173" y="3888910"/>
            <a:ext cx="151874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UART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0168759" y="1264856"/>
            <a:ext cx="97746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表示器</a:t>
            </a:r>
          </a:p>
        </p:txBody>
      </p:sp>
      <p:sp>
        <p:nvSpPr>
          <p:cNvPr id="12" name="矢印: 右 11"/>
          <p:cNvSpPr/>
          <p:nvPr/>
        </p:nvSpPr>
        <p:spPr>
          <a:xfrm>
            <a:off x="8229599" y="1550537"/>
            <a:ext cx="193916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デジタル</a:t>
            </a:r>
            <a:endParaRPr kumimoji="1" lang="ja-JP" altLang="en-US" sz="1400" dirty="0"/>
          </a:p>
        </p:txBody>
      </p:sp>
      <p:sp>
        <p:nvSpPr>
          <p:cNvPr id="13" name="正方形/長方形 12"/>
          <p:cNvSpPr/>
          <p:nvPr/>
        </p:nvSpPr>
        <p:spPr>
          <a:xfrm>
            <a:off x="4258002" y="4934442"/>
            <a:ext cx="118241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MB1260</a:t>
            </a:r>
          </a:p>
          <a:p>
            <a:pPr algn="ctr"/>
            <a:r>
              <a:rPr lang="en-US" altLang="ja-JP" dirty="0"/>
              <a:t>(</a:t>
            </a:r>
            <a:r>
              <a:rPr lang="ja-JP" altLang="en-US" dirty="0"/>
              <a:t>高度計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4" name="矢印: 右 13"/>
          <p:cNvSpPr/>
          <p:nvPr/>
        </p:nvSpPr>
        <p:spPr>
          <a:xfrm>
            <a:off x="5440415" y="5251559"/>
            <a:ext cx="151874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PWM</a:t>
            </a:r>
            <a:endParaRPr kumimoji="1" lang="ja-JP" altLang="en-US" sz="1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7034044" y="795668"/>
            <a:ext cx="961700" cy="4703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μC_BATT</a:t>
            </a:r>
            <a:endParaRPr kumimoji="1" lang="ja-JP" altLang="en-US" sz="1200" dirty="0"/>
          </a:p>
        </p:txBody>
      </p:sp>
      <p:sp>
        <p:nvSpPr>
          <p:cNvPr id="16" name="正方形/長方形 15"/>
          <p:cNvSpPr/>
          <p:nvPr/>
        </p:nvSpPr>
        <p:spPr>
          <a:xfrm>
            <a:off x="1221173" y="1222274"/>
            <a:ext cx="1471445" cy="418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差圧センサ</a:t>
            </a:r>
            <a:endParaRPr kumimoji="1" lang="ja-JP" altLang="en-US" dirty="0"/>
          </a:p>
        </p:txBody>
      </p:sp>
      <p:sp>
        <p:nvSpPr>
          <p:cNvPr id="17" name="矢印: 右 16"/>
          <p:cNvSpPr/>
          <p:nvPr/>
        </p:nvSpPr>
        <p:spPr>
          <a:xfrm>
            <a:off x="2716266" y="1877529"/>
            <a:ext cx="1518744" cy="46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差動アナログ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1213289" y="1888040"/>
            <a:ext cx="147144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差圧センサ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1213289" y="2474972"/>
            <a:ext cx="1471445" cy="40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差圧センサ</a:t>
            </a:r>
            <a:endParaRPr kumimoji="1" lang="ja-JP" altLang="en-US" dirty="0"/>
          </a:p>
        </p:txBody>
      </p:sp>
      <p:sp>
        <p:nvSpPr>
          <p:cNvPr id="20" name="矢印: 右 19"/>
          <p:cNvSpPr/>
          <p:nvPr/>
        </p:nvSpPr>
        <p:spPr>
          <a:xfrm>
            <a:off x="2700500" y="2589939"/>
            <a:ext cx="1518744" cy="401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差動アナログ</a:t>
            </a:r>
          </a:p>
        </p:txBody>
      </p:sp>
      <p:sp>
        <p:nvSpPr>
          <p:cNvPr id="21" name="矢印: 右 20"/>
          <p:cNvSpPr/>
          <p:nvPr/>
        </p:nvSpPr>
        <p:spPr>
          <a:xfrm>
            <a:off x="2712326" y="1254462"/>
            <a:ext cx="1518744" cy="46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差動アナログ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4219244" y="762612"/>
            <a:ext cx="1103590" cy="4703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μC_BATT</a:t>
            </a:r>
            <a:endParaRPr lang="ja-JP" altLang="en-US" sz="1200" dirty="0"/>
          </a:p>
        </p:txBody>
      </p:sp>
      <p:sp>
        <p:nvSpPr>
          <p:cNvPr id="23" name="正方形/長方形 22"/>
          <p:cNvSpPr/>
          <p:nvPr/>
        </p:nvSpPr>
        <p:spPr>
          <a:xfrm>
            <a:off x="4365065" y="3279643"/>
            <a:ext cx="961700" cy="4703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μC_BATT</a:t>
            </a:r>
            <a:endParaRPr kumimoji="1" lang="ja-JP" altLang="en-US" sz="1200" dirty="0"/>
          </a:p>
        </p:txBody>
      </p:sp>
      <p:sp>
        <p:nvSpPr>
          <p:cNvPr id="24" name="正方形/長方形 23"/>
          <p:cNvSpPr/>
          <p:nvPr/>
        </p:nvSpPr>
        <p:spPr>
          <a:xfrm>
            <a:off x="848702" y="3808769"/>
            <a:ext cx="1855081" cy="74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MPU9250</a:t>
            </a:r>
          </a:p>
          <a:p>
            <a:pPr algn="ctr"/>
            <a:r>
              <a:rPr lang="en-US" altLang="ja-JP" dirty="0"/>
              <a:t>(</a:t>
            </a:r>
            <a:r>
              <a:rPr lang="ja-JP" altLang="en-US" dirty="0"/>
              <a:t>慣性計測装置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25" name="矢印: 右 24"/>
          <p:cNvSpPr/>
          <p:nvPr/>
        </p:nvSpPr>
        <p:spPr>
          <a:xfrm>
            <a:off x="2703782" y="3903363"/>
            <a:ext cx="1502978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I2C</a:t>
            </a:r>
            <a:endParaRPr kumimoji="1" lang="ja-JP" altLang="en-US" sz="1400" dirty="0"/>
          </a:p>
        </p:txBody>
      </p:sp>
      <p:sp>
        <p:nvSpPr>
          <p:cNvPr id="26" name="矢印: 左 25"/>
          <p:cNvSpPr/>
          <p:nvPr/>
        </p:nvSpPr>
        <p:spPr>
          <a:xfrm rot="10800000">
            <a:off x="8229599" y="1398911"/>
            <a:ext cx="1939157" cy="13250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左 26"/>
          <p:cNvSpPr/>
          <p:nvPr/>
        </p:nvSpPr>
        <p:spPr>
          <a:xfrm rot="10800000" flipV="1">
            <a:off x="8229598" y="2863798"/>
            <a:ext cx="1939158" cy="16056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左 28"/>
          <p:cNvSpPr/>
          <p:nvPr/>
        </p:nvSpPr>
        <p:spPr>
          <a:xfrm>
            <a:off x="2703781" y="3793006"/>
            <a:ext cx="1471445" cy="12086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左 29"/>
          <p:cNvSpPr/>
          <p:nvPr/>
        </p:nvSpPr>
        <p:spPr>
          <a:xfrm>
            <a:off x="5448298" y="4975829"/>
            <a:ext cx="1471445" cy="12086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左 30"/>
          <p:cNvSpPr/>
          <p:nvPr/>
        </p:nvSpPr>
        <p:spPr>
          <a:xfrm>
            <a:off x="2732034" y="1249373"/>
            <a:ext cx="1471445" cy="12086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矢印: 左 31"/>
          <p:cNvSpPr/>
          <p:nvPr/>
        </p:nvSpPr>
        <p:spPr>
          <a:xfrm>
            <a:off x="2716267" y="1844683"/>
            <a:ext cx="1471445" cy="12086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左 32"/>
          <p:cNvSpPr/>
          <p:nvPr/>
        </p:nvSpPr>
        <p:spPr>
          <a:xfrm>
            <a:off x="2712327" y="2500596"/>
            <a:ext cx="1518744" cy="9524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-1" y="0"/>
            <a:ext cx="1797269" cy="56755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計測系</a:t>
            </a:r>
            <a:endParaRPr kumimoji="1" lang="ja-JP" altLang="en-US" sz="2800" dirty="0"/>
          </a:p>
        </p:txBody>
      </p:sp>
      <p:sp>
        <p:nvSpPr>
          <p:cNvPr id="35" name="矢印: 左右 34"/>
          <p:cNvSpPr/>
          <p:nvPr/>
        </p:nvSpPr>
        <p:spPr>
          <a:xfrm>
            <a:off x="8229598" y="3128811"/>
            <a:ext cx="1939160" cy="5043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SPI</a:t>
            </a:r>
            <a:endParaRPr lang="ja-JP" altLang="en-US" sz="1200" dirty="0"/>
          </a:p>
        </p:txBody>
      </p:sp>
      <p:sp>
        <p:nvSpPr>
          <p:cNvPr id="37" name="正方形/長方形 36"/>
          <p:cNvSpPr/>
          <p:nvPr/>
        </p:nvSpPr>
        <p:spPr>
          <a:xfrm>
            <a:off x="1797268" y="-5526"/>
            <a:ext cx="1033957" cy="56755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/>
              <a:t>案①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2060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302877" y="1254462"/>
            <a:ext cx="2054764" cy="201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ピトー管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基板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4243551" y="3724127"/>
            <a:ext cx="1182413" cy="1678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I2C</a:t>
            </a:r>
          </a:p>
          <a:p>
            <a:pPr algn="ctr"/>
            <a:r>
              <a:rPr kumimoji="1" lang="ja-JP" altLang="en-US" sz="1600" dirty="0"/>
              <a:t>ロジックレベル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変換基板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0826309" y="2709400"/>
            <a:ext cx="977461" cy="1383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SDC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927625" y="1255330"/>
            <a:ext cx="1959520" cy="529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μ</a:t>
            </a:r>
            <a:r>
              <a:rPr kumimoji="1" lang="en-US" altLang="ja-JP" dirty="0" err="1"/>
              <a:t>C</a:t>
            </a:r>
            <a:endParaRPr kumimoji="1" lang="ja-JP" altLang="en-US" dirty="0"/>
          </a:p>
        </p:txBody>
      </p:sp>
      <p:sp>
        <p:nvSpPr>
          <p:cNvPr id="7" name="矢印: 右 6"/>
          <p:cNvSpPr/>
          <p:nvPr/>
        </p:nvSpPr>
        <p:spPr>
          <a:xfrm>
            <a:off x="5404939" y="1813153"/>
            <a:ext cx="151940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UART</a:t>
            </a:r>
            <a:endParaRPr kumimoji="1" lang="ja-JP" altLang="en-US" sz="1400" dirty="0"/>
          </a:p>
        </p:txBody>
      </p:sp>
      <p:sp>
        <p:nvSpPr>
          <p:cNvPr id="8" name="矢印: 右 7"/>
          <p:cNvSpPr/>
          <p:nvPr/>
        </p:nvSpPr>
        <p:spPr>
          <a:xfrm>
            <a:off x="5424652" y="4484860"/>
            <a:ext cx="151874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I2C(5V)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0826309" y="1264972"/>
            <a:ext cx="977461" cy="1063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表示器</a:t>
            </a:r>
          </a:p>
        </p:txBody>
      </p:sp>
      <p:sp>
        <p:nvSpPr>
          <p:cNvPr id="12" name="矢印: 右 11"/>
          <p:cNvSpPr/>
          <p:nvPr/>
        </p:nvSpPr>
        <p:spPr>
          <a:xfrm>
            <a:off x="8887149" y="1550654"/>
            <a:ext cx="193916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デジタル</a:t>
            </a:r>
            <a:endParaRPr kumimoji="1" lang="ja-JP" altLang="en-US" sz="1400" dirty="0"/>
          </a:p>
        </p:txBody>
      </p:sp>
      <p:sp>
        <p:nvSpPr>
          <p:cNvPr id="13" name="正方形/長方形 12"/>
          <p:cNvSpPr/>
          <p:nvPr/>
        </p:nvSpPr>
        <p:spPr>
          <a:xfrm>
            <a:off x="4260630" y="5496170"/>
            <a:ext cx="1182413" cy="1057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MB1260</a:t>
            </a:r>
          </a:p>
          <a:p>
            <a:pPr algn="ctr"/>
            <a:r>
              <a:rPr lang="en-US" altLang="ja-JP" dirty="0"/>
              <a:t>(</a:t>
            </a:r>
            <a:r>
              <a:rPr lang="ja-JP" altLang="en-US" dirty="0"/>
              <a:t>高度計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4" name="矢印: 右 13"/>
          <p:cNvSpPr/>
          <p:nvPr/>
        </p:nvSpPr>
        <p:spPr>
          <a:xfrm>
            <a:off x="5443043" y="5813287"/>
            <a:ext cx="148786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PWM</a:t>
            </a:r>
            <a:endParaRPr kumimoji="1" lang="ja-JP" altLang="en-US" sz="1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7408798" y="140551"/>
            <a:ext cx="961700" cy="4703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μC_BATT</a:t>
            </a:r>
            <a:endParaRPr kumimoji="1" lang="ja-JP" altLang="en-US" sz="12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17289" y="1260666"/>
            <a:ext cx="1471445" cy="1330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差圧センサ</a:t>
            </a:r>
            <a:endParaRPr kumimoji="1" lang="ja-JP" altLang="en-US" dirty="0"/>
          </a:p>
        </p:txBody>
      </p:sp>
      <p:sp>
        <p:nvSpPr>
          <p:cNvPr id="21" name="矢印: 右 20"/>
          <p:cNvSpPr/>
          <p:nvPr/>
        </p:nvSpPr>
        <p:spPr>
          <a:xfrm>
            <a:off x="1787927" y="1804544"/>
            <a:ext cx="1518744" cy="321888"/>
          </a:xfrm>
          <a:prstGeom prst="rightArrow">
            <a:avLst>
              <a:gd name="adj1" fmla="val 46197"/>
              <a:gd name="adj2" fmla="val 44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差動アナログ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869727" y="4189995"/>
            <a:ext cx="1855081" cy="915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MPU9250</a:t>
            </a:r>
          </a:p>
          <a:p>
            <a:pPr algn="ctr"/>
            <a:r>
              <a:rPr lang="en-US" altLang="ja-JP" dirty="0"/>
              <a:t>(</a:t>
            </a:r>
            <a:r>
              <a:rPr lang="ja-JP" altLang="en-US" dirty="0"/>
              <a:t>慣性計測装置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25" name="矢印: 右 24"/>
          <p:cNvSpPr/>
          <p:nvPr/>
        </p:nvSpPr>
        <p:spPr>
          <a:xfrm>
            <a:off x="2709039" y="4474201"/>
            <a:ext cx="1502978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I2C(3.3V)</a:t>
            </a:r>
            <a:endParaRPr kumimoji="1" lang="ja-JP" altLang="en-US" sz="1400" dirty="0"/>
          </a:p>
        </p:txBody>
      </p:sp>
      <p:sp>
        <p:nvSpPr>
          <p:cNvPr id="26" name="矢印: 左 25"/>
          <p:cNvSpPr/>
          <p:nvPr/>
        </p:nvSpPr>
        <p:spPr>
          <a:xfrm rot="10800000">
            <a:off x="8887149" y="1399028"/>
            <a:ext cx="1939157" cy="13250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左 26"/>
          <p:cNvSpPr/>
          <p:nvPr/>
        </p:nvSpPr>
        <p:spPr>
          <a:xfrm rot="10800000" flipV="1">
            <a:off x="8887148" y="2863915"/>
            <a:ext cx="1939158" cy="16056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左 29"/>
          <p:cNvSpPr/>
          <p:nvPr/>
        </p:nvSpPr>
        <p:spPr>
          <a:xfrm>
            <a:off x="5450926" y="5537557"/>
            <a:ext cx="1471445" cy="12086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左 30"/>
          <p:cNvSpPr/>
          <p:nvPr/>
        </p:nvSpPr>
        <p:spPr>
          <a:xfrm>
            <a:off x="1795298" y="1324133"/>
            <a:ext cx="1476380" cy="130251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-1" y="0"/>
            <a:ext cx="1797269" cy="56755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計測系</a:t>
            </a:r>
            <a:endParaRPr kumimoji="1" lang="ja-JP" altLang="en-US" sz="2800" dirty="0"/>
          </a:p>
        </p:txBody>
      </p:sp>
      <p:sp>
        <p:nvSpPr>
          <p:cNvPr id="35" name="矢印: 左右 34"/>
          <p:cNvSpPr/>
          <p:nvPr/>
        </p:nvSpPr>
        <p:spPr>
          <a:xfrm>
            <a:off x="8887148" y="3128928"/>
            <a:ext cx="1939160" cy="719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SPI</a:t>
            </a:r>
            <a:endParaRPr lang="ja-JP" altLang="en-US" sz="1200" dirty="0"/>
          </a:p>
        </p:txBody>
      </p:sp>
      <p:sp>
        <p:nvSpPr>
          <p:cNvPr id="37" name="正方形/長方形 36"/>
          <p:cNvSpPr/>
          <p:nvPr/>
        </p:nvSpPr>
        <p:spPr>
          <a:xfrm>
            <a:off x="1797268" y="-5526"/>
            <a:ext cx="1033957" cy="56755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/>
              <a:t>案②</a:t>
            </a:r>
            <a:endParaRPr kumimoji="1" lang="ja-JP" altLang="en-US" sz="2800" b="1" dirty="0"/>
          </a:p>
        </p:txBody>
      </p:sp>
      <p:sp>
        <p:nvSpPr>
          <p:cNvPr id="38" name="正方形/長方形 37"/>
          <p:cNvSpPr/>
          <p:nvPr/>
        </p:nvSpPr>
        <p:spPr>
          <a:xfrm>
            <a:off x="2218999" y="4899304"/>
            <a:ext cx="513692" cy="2104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3.3V</a:t>
            </a:r>
            <a:endParaRPr kumimoji="1" lang="ja-JP" altLang="en-US" sz="1200" dirty="0"/>
          </a:p>
        </p:txBody>
      </p:sp>
      <p:sp>
        <p:nvSpPr>
          <p:cNvPr id="39" name="正方形/長方形 38"/>
          <p:cNvSpPr/>
          <p:nvPr/>
        </p:nvSpPr>
        <p:spPr>
          <a:xfrm>
            <a:off x="4569371" y="5195946"/>
            <a:ext cx="840827" cy="1935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3.3V/5V</a:t>
            </a:r>
            <a:endParaRPr kumimoji="1" lang="ja-JP" altLang="en-US" sz="1200" dirty="0"/>
          </a:p>
        </p:txBody>
      </p:sp>
      <p:sp>
        <p:nvSpPr>
          <p:cNvPr id="40" name="矢印: 左 39"/>
          <p:cNvSpPr/>
          <p:nvPr/>
        </p:nvSpPr>
        <p:spPr>
          <a:xfrm>
            <a:off x="5467351" y="4149269"/>
            <a:ext cx="1471445" cy="12086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矢印: 左 41"/>
          <p:cNvSpPr/>
          <p:nvPr/>
        </p:nvSpPr>
        <p:spPr>
          <a:xfrm>
            <a:off x="5445996" y="3860950"/>
            <a:ext cx="1471445" cy="12086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上向き折線 3"/>
          <p:cNvSpPr/>
          <p:nvPr/>
        </p:nvSpPr>
        <p:spPr>
          <a:xfrm rot="10800000">
            <a:off x="1177156" y="3440562"/>
            <a:ext cx="5750138" cy="725567"/>
          </a:xfrm>
          <a:prstGeom prst="bentUpArrow">
            <a:avLst>
              <a:gd name="adj1" fmla="val 7154"/>
              <a:gd name="adj2" fmla="val 30099"/>
              <a:gd name="adj3" fmla="val 3264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944041" y="3342117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3.3V</a:t>
            </a:r>
            <a:endParaRPr kumimoji="1" lang="ja-JP" altLang="en-US" sz="1200" dirty="0"/>
          </a:p>
        </p:txBody>
      </p:sp>
      <p:sp>
        <p:nvSpPr>
          <p:cNvPr id="44" name="正方形/長方形 43"/>
          <p:cNvSpPr/>
          <p:nvPr/>
        </p:nvSpPr>
        <p:spPr>
          <a:xfrm>
            <a:off x="6950622" y="3803892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3.3V</a:t>
            </a:r>
            <a:endParaRPr kumimoji="1" lang="ja-JP" altLang="en-US" sz="1200" dirty="0"/>
          </a:p>
        </p:txBody>
      </p:sp>
      <p:sp>
        <p:nvSpPr>
          <p:cNvPr id="45" name="正方形/長方形 44"/>
          <p:cNvSpPr/>
          <p:nvPr/>
        </p:nvSpPr>
        <p:spPr>
          <a:xfrm>
            <a:off x="6950622" y="4124825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5V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8373453" y="1360037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5V</a:t>
            </a:r>
            <a:endParaRPr kumimoji="1" lang="ja-JP" altLang="en-US" sz="1200" dirty="0"/>
          </a:p>
        </p:txBody>
      </p:sp>
      <p:sp>
        <p:nvSpPr>
          <p:cNvPr id="47" name="正方形/長方形 46"/>
          <p:cNvSpPr/>
          <p:nvPr/>
        </p:nvSpPr>
        <p:spPr>
          <a:xfrm>
            <a:off x="8370498" y="2838951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5V</a:t>
            </a:r>
            <a:endParaRPr kumimoji="1" lang="ja-JP" altLang="en-US" sz="1200" dirty="0"/>
          </a:p>
        </p:txBody>
      </p:sp>
      <p:sp>
        <p:nvSpPr>
          <p:cNvPr id="48" name="正方形/長方形 47"/>
          <p:cNvSpPr/>
          <p:nvPr/>
        </p:nvSpPr>
        <p:spPr>
          <a:xfrm>
            <a:off x="3299590" y="1279455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5V</a:t>
            </a:r>
            <a:endParaRPr kumimoji="1" lang="ja-JP" altLang="en-US" sz="1200" dirty="0"/>
          </a:p>
        </p:txBody>
      </p:sp>
      <p:sp>
        <p:nvSpPr>
          <p:cNvPr id="51" name="正方形/長方形 50"/>
          <p:cNvSpPr/>
          <p:nvPr/>
        </p:nvSpPr>
        <p:spPr>
          <a:xfrm>
            <a:off x="6935178" y="5492748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5V</a:t>
            </a:r>
            <a:endParaRPr kumimoji="1" lang="ja-JP" altLang="en-US" sz="1200" dirty="0"/>
          </a:p>
        </p:txBody>
      </p:sp>
      <p:sp>
        <p:nvSpPr>
          <p:cNvPr id="53" name="正方形/長方形 52"/>
          <p:cNvSpPr/>
          <p:nvPr/>
        </p:nvSpPr>
        <p:spPr>
          <a:xfrm>
            <a:off x="6930249" y="1902700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RX</a:t>
            </a:r>
            <a:endParaRPr kumimoji="1" lang="ja-JP" altLang="en-US" sz="1200" dirty="0"/>
          </a:p>
        </p:txBody>
      </p:sp>
      <p:sp>
        <p:nvSpPr>
          <p:cNvPr id="54" name="正方形/長方形 53"/>
          <p:cNvSpPr/>
          <p:nvPr/>
        </p:nvSpPr>
        <p:spPr>
          <a:xfrm>
            <a:off x="6923016" y="2160254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TX</a:t>
            </a:r>
            <a:endParaRPr kumimoji="1" lang="ja-JP" altLang="en-US" sz="12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930914" y="6012844"/>
            <a:ext cx="513692" cy="21048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</a:t>
            </a:r>
            <a:endParaRPr kumimoji="1" lang="ja-JP" altLang="en-US" sz="1200" dirty="0"/>
          </a:p>
        </p:txBody>
      </p:sp>
      <p:sp>
        <p:nvSpPr>
          <p:cNvPr id="56" name="正方形/長方形 55"/>
          <p:cNvSpPr/>
          <p:nvPr/>
        </p:nvSpPr>
        <p:spPr>
          <a:xfrm>
            <a:off x="6939445" y="4536500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SDA</a:t>
            </a:r>
            <a:endParaRPr kumimoji="1" lang="ja-JP" altLang="en-US" sz="1200" dirty="0"/>
          </a:p>
        </p:txBody>
      </p:sp>
      <p:sp>
        <p:nvSpPr>
          <p:cNvPr id="57" name="正方形/長方形 56"/>
          <p:cNvSpPr/>
          <p:nvPr/>
        </p:nvSpPr>
        <p:spPr>
          <a:xfrm>
            <a:off x="6939445" y="4751796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SCL</a:t>
            </a:r>
            <a:endParaRPr kumimoji="1" lang="ja-JP" altLang="en-US" sz="1200" dirty="0"/>
          </a:p>
        </p:txBody>
      </p:sp>
      <p:sp>
        <p:nvSpPr>
          <p:cNvPr id="58" name="正方形/長方形 57"/>
          <p:cNvSpPr/>
          <p:nvPr/>
        </p:nvSpPr>
        <p:spPr>
          <a:xfrm>
            <a:off x="8286750" y="3163738"/>
            <a:ext cx="597440" cy="1738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MISO</a:t>
            </a:r>
            <a:endParaRPr kumimoji="1" lang="ja-JP" altLang="en-US" sz="1200" dirty="0"/>
          </a:p>
        </p:txBody>
      </p:sp>
      <p:sp>
        <p:nvSpPr>
          <p:cNvPr id="59" name="正方形/長方形 58"/>
          <p:cNvSpPr/>
          <p:nvPr/>
        </p:nvSpPr>
        <p:spPr>
          <a:xfrm>
            <a:off x="8286750" y="3390106"/>
            <a:ext cx="597440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MOSI</a:t>
            </a:r>
            <a:endParaRPr kumimoji="1" lang="ja-JP" altLang="en-US" sz="1200" dirty="0"/>
          </a:p>
        </p:txBody>
      </p:sp>
      <p:sp>
        <p:nvSpPr>
          <p:cNvPr id="60" name="正方形/長方形 59"/>
          <p:cNvSpPr/>
          <p:nvPr/>
        </p:nvSpPr>
        <p:spPr>
          <a:xfrm>
            <a:off x="8286750" y="3658727"/>
            <a:ext cx="597440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SCLK</a:t>
            </a:r>
            <a:endParaRPr kumimoji="1" lang="ja-JP" altLang="en-US" sz="1200" dirty="0"/>
          </a:p>
        </p:txBody>
      </p:sp>
      <p:sp>
        <p:nvSpPr>
          <p:cNvPr id="61" name="正方形/長方形 60"/>
          <p:cNvSpPr/>
          <p:nvPr/>
        </p:nvSpPr>
        <p:spPr>
          <a:xfrm>
            <a:off x="4832793" y="1860881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RX</a:t>
            </a:r>
            <a:endParaRPr kumimoji="1" lang="ja-JP" altLang="en-US" sz="1200" dirty="0"/>
          </a:p>
        </p:txBody>
      </p:sp>
      <p:sp>
        <p:nvSpPr>
          <p:cNvPr id="62" name="正方形/長方形 61"/>
          <p:cNvSpPr/>
          <p:nvPr/>
        </p:nvSpPr>
        <p:spPr>
          <a:xfrm>
            <a:off x="4825560" y="2118435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TX</a:t>
            </a:r>
            <a:endParaRPr kumimoji="1" lang="ja-JP" altLang="en-US" sz="1200" dirty="0"/>
          </a:p>
        </p:txBody>
      </p:sp>
      <p:sp>
        <p:nvSpPr>
          <p:cNvPr id="63" name="矢印: 左 62"/>
          <p:cNvSpPr/>
          <p:nvPr/>
        </p:nvSpPr>
        <p:spPr>
          <a:xfrm rot="16200000">
            <a:off x="7594082" y="847541"/>
            <a:ext cx="643573" cy="17026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矢印: 上向き折線 63"/>
          <p:cNvSpPr/>
          <p:nvPr/>
        </p:nvSpPr>
        <p:spPr>
          <a:xfrm rot="10800000">
            <a:off x="4222526" y="309052"/>
            <a:ext cx="3186272" cy="939505"/>
          </a:xfrm>
          <a:prstGeom prst="bentUpArrow">
            <a:avLst>
              <a:gd name="adj1" fmla="val 7154"/>
              <a:gd name="adj2" fmla="val 14385"/>
              <a:gd name="adj3" fmla="val 1946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6965729" y="6082732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</a:t>
            </a:r>
            <a:endParaRPr kumimoji="1" lang="ja-JP" altLang="en-US" sz="1200" dirty="0"/>
          </a:p>
        </p:txBody>
      </p:sp>
      <p:sp>
        <p:nvSpPr>
          <p:cNvPr id="67" name="正方形/長方形 66"/>
          <p:cNvSpPr/>
          <p:nvPr/>
        </p:nvSpPr>
        <p:spPr>
          <a:xfrm>
            <a:off x="8378707" y="1724526"/>
            <a:ext cx="513692" cy="21048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</a:t>
            </a:r>
            <a:endParaRPr kumimoji="1" lang="ja-JP" altLang="en-US" sz="1200" dirty="0"/>
          </a:p>
        </p:txBody>
      </p:sp>
      <p:sp>
        <p:nvSpPr>
          <p:cNvPr id="66" name="正方形/長方形 65"/>
          <p:cNvSpPr/>
          <p:nvPr/>
        </p:nvSpPr>
        <p:spPr>
          <a:xfrm>
            <a:off x="8286750" y="1797866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</a:t>
            </a:r>
            <a:endParaRPr kumimoji="1" lang="ja-JP" altLang="en-US" sz="1200" dirty="0"/>
          </a:p>
        </p:txBody>
      </p:sp>
      <p:cxnSp>
        <p:nvCxnSpPr>
          <p:cNvPr id="68" name="直線コネクタ 67"/>
          <p:cNvCxnSpPr/>
          <p:nvPr/>
        </p:nvCxnSpPr>
        <p:spPr>
          <a:xfrm flipH="1" flipV="1">
            <a:off x="8775311" y="2216637"/>
            <a:ext cx="2162832" cy="289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 flipV="1">
            <a:off x="8800442" y="3987958"/>
            <a:ext cx="2162832" cy="289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H="1" flipV="1">
            <a:off x="4628495" y="559955"/>
            <a:ext cx="2924830" cy="207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V="1">
            <a:off x="4628494" y="560994"/>
            <a:ext cx="1" cy="78397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V="1">
            <a:off x="7552339" y="570011"/>
            <a:ext cx="1" cy="78397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 flipH="1" flipV="1">
            <a:off x="5378666" y="5094246"/>
            <a:ext cx="1674101" cy="1005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 flipV="1">
            <a:off x="5357641" y="6462862"/>
            <a:ext cx="1674101" cy="1005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1797267" y="3626887"/>
            <a:ext cx="5242857" cy="441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 flipV="1">
            <a:off x="1796282" y="3639260"/>
            <a:ext cx="985" cy="67504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 flipH="1">
            <a:off x="1734808" y="2470068"/>
            <a:ext cx="1658491" cy="472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正方形/長方形 92"/>
          <p:cNvSpPr/>
          <p:nvPr/>
        </p:nvSpPr>
        <p:spPr>
          <a:xfrm>
            <a:off x="3314856" y="2048577"/>
            <a:ext cx="427692" cy="17709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-IN</a:t>
            </a:r>
            <a:endParaRPr kumimoji="1" lang="ja-JP" altLang="en-US" sz="1000" dirty="0"/>
          </a:p>
        </p:txBody>
      </p:sp>
      <p:sp>
        <p:nvSpPr>
          <p:cNvPr id="94" name="正方形/長方形 93"/>
          <p:cNvSpPr/>
          <p:nvPr/>
        </p:nvSpPr>
        <p:spPr>
          <a:xfrm>
            <a:off x="3306671" y="1828172"/>
            <a:ext cx="427692" cy="17709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+IN</a:t>
            </a:r>
            <a:endParaRPr kumimoji="1" lang="ja-JP" altLang="en-US" sz="1000" dirty="0"/>
          </a:p>
        </p:txBody>
      </p:sp>
      <p:sp>
        <p:nvSpPr>
          <p:cNvPr id="95" name="四角形: 角を丸くする 94"/>
          <p:cNvSpPr/>
          <p:nvPr/>
        </p:nvSpPr>
        <p:spPr>
          <a:xfrm>
            <a:off x="209550" y="1162050"/>
            <a:ext cx="3686175" cy="1547350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2406109" y="2702456"/>
            <a:ext cx="42511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x3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93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302877" y="1254462"/>
            <a:ext cx="2054764" cy="201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ピトー管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基板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4243551" y="3724127"/>
            <a:ext cx="1182413" cy="1678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I2C</a:t>
            </a:r>
          </a:p>
          <a:p>
            <a:pPr algn="ctr"/>
            <a:r>
              <a:rPr kumimoji="1" lang="ja-JP" altLang="en-US" sz="1600" dirty="0"/>
              <a:t>ロジックレベル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変換基板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0826309" y="2709400"/>
            <a:ext cx="977461" cy="1383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SDC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927625" y="1255330"/>
            <a:ext cx="1959520" cy="529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μ</a:t>
            </a:r>
            <a:r>
              <a:rPr kumimoji="1" lang="en-US" altLang="ja-JP" dirty="0" err="1"/>
              <a:t>C</a:t>
            </a:r>
            <a:endParaRPr kumimoji="1" lang="en-US" altLang="ja-JP" dirty="0"/>
          </a:p>
        </p:txBody>
      </p:sp>
      <p:sp>
        <p:nvSpPr>
          <p:cNvPr id="7" name="矢印: 右 6"/>
          <p:cNvSpPr/>
          <p:nvPr/>
        </p:nvSpPr>
        <p:spPr>
          <a:xfrm>
            <a:off x="5404939" y="1813153"/>
            <a:ext cx="151940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UART</a:t>
            </a:r>
            <a:endParaRPr kumimoji="1" lang="ja-JP" altLang="en-US" sz="1400" dirty="0"/>
          </a:p>
        </p:txBody>
      </p:sp>
      <p:sp>
        <p:nvSpPr>
          <p:cNvPr id="8" name="矢印: 右 7"/>
          <p:cNvSpPr/>
          <p:nvPr/>
        </p:nvSpPr>
        <p:spPr>
          <a:xfrm>
            <a:off x="5424652" y="4484860"/>
            <a:ext cx="151874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I2C(5V)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0826309" y="1264972"/>
            <a:ext cx="977461" cy="1063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表示器</a:t>
            </a:r>
          </a:p>
        </p:txBody>
      </p:sp>
      <p:sp>
        <p:nvSpPr>
          <p:cNvPr id="12" name="矢印: 右 11"/>
          <p:cNvSpPr/>
          <p:nvPr/>
        </p:nvSpPr>
        <p:spPr>
          <a:xfrm>
            <a:off x="8887149" y="1550654"/>
            <a:ext cx="193916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デジタル</a:t>
            </a:r>
            <a:endParaRPr kumimoji="1" lang="ja-JP" altLang="en-US" sz="1400" dirty="0"/>
          </a:p>
        </p:txBody>
      </p:sp>
      <p:sp>
        <p:nvSpPr>
          <p:cNvPr id="13" name="正方形/長方形 12"/>
          <p:cNvSpPr/>
          <p:nvPr/>
        </p:nvSpPr>
        <p:spPr>
          <a:xfrm>
            <a:off x="4260630" y="5496170"/>
            <a:ext cx="1182413" cy="1057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MB1260</a:t>
            </a:r>
          </a:p>
          <a:p>
            <a:pPr algn="ctr"/>
            <a:r>
              <a:rPr lang="en-US" altLang="ja-JP" dirty="0"/>
              <a:t>(</a:t>
            </a:r>
            <a:r>
              <a:rPr lang="ja-JP" altLang="en-US" dirty="0"/>
              <a:t>高度計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4" name="矢印: 右 13"/>
          <p:cNvSpPr/>
          <p:nvPr/>
        </p:nvSpPr>
        <p:spPr>
          <a:xfrm>
            <a:off x="5443043" y="5813287"/>
            <a:ext cx="148786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PWM</a:t>
            </a:r>
            <a:endParaRPr kumimoji="1" lang="ja-JP" altLang="en-US" sz="1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7408798" y="140551"/>
            <a:ext cx="1111186" cy="4703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μC_BATT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/>
              <a:t>(Li-Po 7.4V)</a:t>
            </a:r>
            <a:endParaRPr kumimoji="1" lang="ja-JP" altLang="en-US" sz="12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17289" y="1260666"/>
            <a:ext cx="1471445" cy="1330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差圧センサ</a:t>
            </a:r>
            <a:endParaRPr kumimoji="1" lang="ja-JP" altLang="en-US" dirty="0"/>
          </a:p>
        </p:txBody>
      </p:sp>
      <p:sp>
        <p:nvSpPr>
          <p:cNvPr id="21" name="矢印: 右 20"/>
          <p:cNvSpPr/>
          <p:nvPr/>
        </p:nvSpPr>
        <p:spPr>
          <a:xfrm>
            <a:off x="1787927" y="1804544"/>
            <a:ext cx="1518744" cy="321888"/>
          </a:xfrm>
          <a:prstGeom prst="rightArrow">
            <a:avLst>
              <a:gd name="adj1" fmla="val 46197"/>
              <a:gd name="adj2" fmla="val 44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差動アナログ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869727" y="4189995"/>
            <a:ext cx="1855081" cy="915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MPU9250</a:t>
            </a:r>
          </a:p>
          <a:p>
            <a:pPr algn="ctr"/>
            <a:r>
              <a:rPr lang="en-US" altLang="ja-JP" dirty="0"/>
              <a:t>(</a:t>
            </a:r>
            <a:r>
              <a:rPr lang="ja-JP" altLang="en-US" dirty="0"/>
              <a:t>慣性計測装置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25" name="矢印: 右 24"/>
          <p:cNvSpPr/>
          <p:nvPr/>
        </p:nvSpPr>
        <p:spPr>
          <a:xfrm>
            <a:off x="2709039" y="4474201"/>
            <a:ext cx="1502978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I2C(3.3V)</a:t>
            </a:r>
            <a:endParaRPr kumimoji="1" lang="ja-JP" altLang="en-US" sz="1400" dirty="0"/>
          </a:p>
        </p:txBody>
      </p:sp>
      <p:sp>
        <p:nvSpPr>
          <p:cNvPr id="26" name="矢印: 左 25"/>
          <p:cNvSpPr/>
          <p:nvPr/>
        </p:nvSpPr>
        <p:spPr>
          <a:xfrm rot="10800000">
            <a:off x="8887149" y="1399028"/>
            <a:ext cx="1939157" cy="13250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左 26"/>
          <p:cNvSpPr/>
          <p:nvPr/>
        </p:nvSpPr>
        <p:spPr>
          <a:xfrm rot="10800000" flipV="1">
            <a:off x="8887148" y="2863915"/>
            <a:ext cx="1939158" cy="16056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左 29"/>
          <p:cNvSpPr/>
          <p:nvPr/>
        </p:nvSpPr>
        <p:spPr>
          <a:xfrm>
            <a:off x="5450926" y="5537557"/>
            <a:ext cx="1471445" cy="12086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左 30"/>
          <p:cNvSpPr/>
          <p:nvPr/>
        </p:nvSpPr>
        <p:spPr>
          <a:xfrm>
            <a:off x="1795298" y="1324133"/>
            <a:ext cx="1476380" cy="130251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-1" y="0"/>
            <a:ext cx="1797269" cy="56755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計測系</a:t>
            </a:r>
            <a:endParaRPr kumimoji="1" lang="ja-JP" altLang="en-US" sz="2800" dirty="0"/>
          </a:p>
        </p:txBody>
      </p:sp>
      <p:sp>
        <p:nvSpPr>
          <p:cNvPr id="35" name="矢印: 左右 34"/>
          <p:cNvSpPr/>
          <p:nvPr/>
        </p:nvSpPr>
        <p:spPr>
          <a:xfrm>
            <a:off x="8887148" y="3128928"/>
            <a:ext cx="1939160" cy="719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SPI</a:t>
            </a:r>
            <a:endParaRPr lang="ja-JP" altLang="en-US" sz="1200" dirty="0"/>
          </a:p>
        </p:txBody>
      </p:sp>
      <p:sp>
        <p:nvSpPr>
          <p:cNvPr id="37" name="正方形/長方形 36"/>
          <p:cNvSpPr/>
          <p:nvPr/>
        </p:nvSpPr>
        <p:spPr>
          <a:xfrm>
            <a:off x="1797268" y="-5526"/>
            <a:ext cx="1761478" cy="56755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170411</a:t>
            </a:r>
            <a:endParaRPr kumimoji="1" lang="ja-JP" altLang="en-US" sz="2800" b="1" dirty="0"/>
          </a:p>
        </p:txBody>
      </p:sp>
      <p:sp>
        <p:nvSpPr>
          <p:cNvPr id="38" name="正方形/長方形 37"/>
          <p:cNvSpPr/>
          <p:nvPr/>
        </p:nvSpPr>
        <p:spPr>
          <a:xfrm>
            <a:off x="2218999" y="4899304"/>
            <a:ext cx="513692" cy="2104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3.3V</a:t>
            </a:r>
            <a:endParaRPr kumimoji="1" lang="ja-JP" altLang="en-US" sz="1200" dirty="0"/>
          </a:p>
        </p:txBody>
      </p:sp>
      <p:sp>
        <p:nvSpPr>
          <p:cNvPr id="39" name="正方形/長方形 38"/>
          <p:cNvSpPr/>
          <p:nvPr/>
        </p:nvSpPr>
        <p:spPr>
          <a:xfrm>
            <a:off x="4569371" y="5195946"/>
            <a:ext cx="840827" cy="1935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3.3V/5V</a:t>
            </a:r>
            <a:endParaRPr kumimoji="1" lang="ja-JP" altLang="en-US" sz="1200" dirty="0"/>
          </a:p>
        </p:txBody>
      </p:sp>
      <p:sp>
        <p:nvSpPr>
          <p:cNvPr id="40" name="矢印: 左 39"/>
          <p:cNvSpPr/>
          <p:nvPr/>
        </p:nvSpPr>
        <p:spPr>
          <a:xfrm>
            <a:off x="5467351" y="4149269"/>
            <a:ext cx="1471445" cy="12086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矢印: 左 41"/>
          <p:cNvSpPr/>
          <p:nvPr/>
        </p:nvSpPr>
        <p:spPr>
          <a:xfrm>
            <a:off x="5445996" y="3860950"/>
            <a:ext cx="1471445" cy="12086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上向き折線 3"/>
          <p:cNvSpPr/>
          <p:nvPr/>
        </p:nvSpPr>
        <p:spPr>
          <a:xfrm rot="10800000">
            <a:off x="1177156" y="3440562"/>
            <a:ext cx="5750138" cy="725567"/>
          </a:xfrm>
          <a:prstGeom prst="bentUpArrow">
            <a:avLst>
              <a:gd name="adj1" fmla="val 7154"/>
              <a:gd name="adj2" fmla="val 30099"/>
              <a:gd name="adj3" fmla="val 3264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944041" y="3342117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3.3V</a:t>
            </a:r>
            <a:endParaRPr kumimoji="1" lang="ja-JP" altLang="en-US" sz="1200" dirty="0"/>
          </a:p>
        </p:txBody>
      </p:sp>
      <p:sp>
        <p:nvSpPr>
          <p:cNvPr id="44" name="正方形/長方形 43"/>
          <p:cNvSpPr/>
          <p:nvPr/>
        </p:nvSpPr>
        <p:spPr>
          <a:xfrm>
            <a:off x="6950622" y="3803892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3.3V</a:t>
            </a:r>
            <a:endParaRPr kumimoji="1" lang="ja-JP" altLang="en-US" sz="1200" dirty="0"/>
          </a:p>
        </p:txBody>
      </p:sp>
      <p:sp>
        <p:nvSpPr>
          <p:cNvPr id="45" name="正方形/長方形 44"/>
          <p:cNvSpPr/>
          <p:nvPr/>
        </p:nvSpPr>
        <p:spPr>
          <a:xfrm>
            <a:off x="6950622" y="4124825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5V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8373453" y="1360037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5V</a:t>
            </a:r>
            <a:endParaRPr kumimoji="1" lang="ja-JP" altLang="en-US" sz="1200" dirty="0"/>
          </a:p>
        </p:txBody>
      </p:sp>
      <p:sp>
        <p:nvSpPr>
          <p:cNvPr id="47" name="正方形/長方形 46"/>
          <p:cNvSpPr/>
          <p:nvPr/>
        </p:nvSpPr>
        <p:spPr>
          <a:xfrm>
            <a:off x="8370498" y="2838951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5V</a:t>
            </a:r>
            <a:endParaRPr kumimoji="1" lang="ja-JP" altLang="en-US" sz="1200" dirty="0"/>
          </a:p>
        </p:txBody>
      </p:sp>
      <p:sp>
        <p:nvSpPr>
          <p:cNvPr id="48" name="正方形/長方形 47"/>
          <p:cNvSpPr/>
          <p:nvPr/>
        </p:nvSpPr>
        <p:spPr>
          <a:xfrm>
            <a:off x="3299590" y="1279455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5V</a:t>
            </a:r>
            <a:endParaRPr kumimoji="1" lang="ja-JP" altLang="en-US" sz="1200" dirty="0"/>
          </a:p>
        </p:txBody>
      </p:sp>
      <p:sp>
        <p:nvSpPr>
          <p:cNvPr id="51" name="正方形/長方形 50"/>
          <p:cNvSpPr/>
          <p:nvPr/>
        </p:nvSpPr>
        <p:spPr>
          <a:xfrm>
            <a:off x="6935178" y="5492748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5V</a:t>
            </a:r>
            <a:endParaRPr kumimoji="1" lang="ja-JP" altLang="en-US" sz="1200" dirty="0"/>
          </a:p>
        </p:txBody>
      </p:sp>
      <p:sp>
        <p:nvSpPr>
          <p:cNvPr id="53" name="正方形/長方形 52"/>
          <p:cNvSpPr/>
          <p:nvPr/>
        </p:nvSpPr>
        <p:spPr>
          <a:xfrm>
            <a:off x="6930249" y="1902700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RX</a:t>
            </a:r>
            <a:endParaRPr kumimoji="1" lang="ja-JP" altLang="en-US" sz="1200" dirty="0"/>
          </a:p>
        </p:txBody>
      </p:sp>
      <p:sp>
        <p:nvSpPr>
          <p:cNvPr id="54" name="正方形/長方形 53"/>
          <p:cNvSpPr/>
          <p:nvPr/>
        </p:nvSpPr>
        <p:spPr>
          <a:xfrm>
            <a:off x="6923016" y="2160254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TX</a:t>
            </a:r>
            <a:endParaRPr kumimoji="1" lang="ja-JP" altLang="en-US" sz="12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930914" y="6012844"/>
            <a:ext cx="513692" cy="21048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</a:t>
            </a:r>
            <a:endParaRPr kumimoji="1" lang="ja-JP" altLang="en-US" sz="1200" dirty="0"/>
          </a:p>
        </p:txBody>
      </p:sp>
      <p:sp>
        <p:nvSpPr>
          <p:cNvPr id="56" name="正方形/長方形 55"/>
          <p:cNvSpPr/>
          <p:nvPr/>
        </p:nvSpPr>
        <p:spPr>
          <a:xfrm>
            <a:off x="6939445" y="4536500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SDA</a:t>
            </a:r>
            <a:endParaRPr kumimoji="1" lang="ja-JP" altLang="en-US" sz="1200" dirty="0"/>
          </a:p>
        </p:txBody>
      </p:sp>
      <p:sp>
        <p:nvSpPr>
          <p:cNvPr id="57" name="正方形/長方形 56"/>
          <p:cNvSpPr/>
          <p:nvPr/>
        </p:nvSpPr>
        <p:spPr>
          <a:xfrm>
            <a:off x="6939445" y="4751796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SCL</a:t>
            </a:r>
            <a:endParaRPr kumimoji="1" lang="ja-JP" altLang="en-US" sz="1200" dirty="0"/>
          </a:p>
        </p:txBody>
      </p:sp>
      <p:sp>
        <p:nvSpPr>
          <p:cNvPr id="58" name="正方形/長方形 57"/>
          <p:cNvSpPr/>
          <p:nvPr/>
        </p:nvSpPr>
        <p:spPr>
          <a:xfrm>
            <a:off x="8286750" y="3163738"/>
            <a:ext cx="597440" cy="1738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MISO</a:t>
            </a:r>
            <a:endParaRPr kumimoji="1" lang="ja-JP" altLang="en-US" sz="1200" dirty="0"/>
          </a:p>
        </p:txBody>
      </p:sp>
      <p:sp>
        <p:nvSpPr>
          <p:cNvPr id="59" name="正方形/長方形 58"/>
          <p:cNvSpPr/>
          <p:nvPr/>
        </p:nvSpPr>
        <p:spPr>
          <a:xfrm>
            <a:off x="8286750" y="3390106"/>
            <a:ext cx="597440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MOSI</a:t>
            </a:r>
            <a:endParaRPr kumimoji="1" lang="ja-JP" altLang="en-US" sz="1200" dirty="0"/>
          </a:p>
        </p:txBody>
      </p:sp>
      <p:sp>
        <p:nvSpPr>
          <p:cNvPr id="60" name="正方形/長方形 59"/>
          <p:cNvSpPr/>
          <p:nvPr/>
        </p:nvSpPr>
        <p:spPr>
          <a:xfrm>
            <a:off x="8286750" y="3658727"/>
            <a:ext cx="597440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SCLK</a:t>
            </a:r>
            <a:endParaRPr kumimoji="1" lang="ja-JP" altLang="en-US" sz="1200" dirty="0"/>
          </a:p>
        </p:txBody>
      </p:sp>
      <p:sp>
        <p:nvSpPr>
          <p:cNvPr id="61" name="正方形/長方形 60"/>
          <p:cNvSpPr/>
          <p:nvPr/>
        </p:nvSpPr>
        <p:spPr>
          <a:xfrm>
            <a:off x="4832793" y="1860881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RX</a:t>
            </a:r>
            <a:endParaRPr kumimoji="1" lang="ja-JP" altLang="en-US" sz="1200" dirty="0"/>
          </a:p>
        </p:txBody>
      </p:sp>
      <p:sp>
        <p:nvSpPr>
          <p:cNvPr id="62" name="正方形/長方形 61"/>
          <p:cNvSpPr/>
          <p:nvPr/>
        </p:nvSpPr>
        <p:spPr>
          <a:xfrm>
            <a:off x="4825560" y="2118435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TX</a:t>
            </a:r>
            <a:endParaRPr kumimoji="1" lang="ja-JP" altLang="en-US" sz="1200" dirty="0"/>
          </a:p>
        </p:txBody>
      </p:sp>
      <p:sp>
        <p:nvSpPr>
          <p:cNvPr id="63" name="矢印: 左 62"/>
          <p:cNvSpPr/>
          <p:nvPr/>
        </p:nvSpPr>
        <p:spPr>
          <a:xfrm rot="16200000">
            <a:off x="7594082" y="847541"/>
            <a:ext cx="643573" cy="17026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矢印: 上向き折線 63"/>
          <p:cNvSpPr/>
          <p:nvPr/>
        </p:nvSpPr>
        <p:spPr>
          <a:xfrm rot="10800000">
            <a:off x="4222526" y="309052"/>
            <a:ext cx="3186272" cy="939505"/>
          </a:xfrm>
          <a:prstGeom prst="bentUpArrow">
            <a:avLst>
              <a:gd name="adj1" fmla="val 7154"/>
              <a:gd name="adj2" fmla="val 14385"/>
              <a:gd name="adj3" fmla="val 1946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6965729" y="6082732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</a:t>
            </a:r>
            <a:endParaRPr kumimoji="1" lang="ja-JP" altLang="en-US" sz="1200" dirty="0"/>
          </a:p>
        </p:txBody>
      </p:sp>
      <p:sp>
        <p:nvSpPr>
          <p:cNvPr id="67" name="正方形/長方形 66"/>
          <p:cNvSpPr/>
          <p:nvPr/>
        </p:nvSpPr>
        <p:spPr>
          <a:xfrm>
            <a:off x="8378707" y="1724526"/>
            <a:ext cx="513692" cy="21048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</a:t>
            </a:r>
            <a:endParaRPr kumimoji="1" lang="ja-JP" altLang="en-US" sz="1200" dirty="0"/>
          </a:p>
        </p:txBody>
      </p:sp>
      <p:sp>
        <p:nvSpPr>
          <p:cNvPr id="66" name="正方形/長方形 65"/>
          <p:cNvSpPr/>
          <p:nvPr/>
        </p:nvSpPr>
        <p:spPr>
          <a:xfrm>
            <a:off x="8286750" y="1797866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</a:t>
            </a:r>
            <a:endParaRPr kumimoji="1" lang="ja-JP" altLang="en-US" sz="1200" dirty="0"/>
          </a:p>
        </p:txBody>
      </p:sp>
      <p:cxnSp>
        <p:nvCxnSpPr>
          <p:cNvPr id="68" name="直線コネクタ 67"/>
          <p:cNvCxnSpPr/>
          <p:nvPr/>
        </p:nvCxnSpPr>
        <p:spPr>
          <a:xfrm flipH="1" flipV="1">
            <a:off x="8775311" y="2216637"/>
            <a:ext cx="2162832" cy="289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 flipV="1">
            <a:off x="8800442" y="3987958"/>
            <a:ext cx="2162832" cy="289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H="1" flipV="1">
            <a:off x="4628495" y="559955"/>
            <a:ext cx="2924830" cy="207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V="1">
            <a:off x="4628494" y="560994"/>
            <a:ext cx="1" cy="78397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V="1">
            <a:off x="7552339" y="570011"/>
            <a:ext cx="1" cy="78397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 flipH="1" flipV="1">
            <a:off x="5378666" y="5094246"/>
            <a:ext cx="1674101" cy="1005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 flipV="1">
            <a:off x="5357641" y="6462862"/>
            <a:ext cx="1674101" cy="1005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1797267" y="3626887"/>
            <a:ext cx="5242857" cy="441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 flipV="1">
            <a:off x="1796282" y="3639260"/>
            <a:ext cx="985" cy="67504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 flipH="1">
            <a:off x="1734808" y="2470068"/>
            <a:ext cx="1658491" cy="472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正方形/長方形 92"/>
          <p:cNvSpPr/>
          <p:nvPr/>
        </p:nvSpPr>
        <p:spPr>
          <a:xfrm>
            <a:off x="3314856" y="2048577"/>
            <a:ext cx="427692" cy="17709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-IN</a:t>
            </a:r>
            <a:endParaRPr kumimoji="1" lang="ja-JP" altLang="en-US" sz="1000" dirty="0"/>
          </a:p>
        </p:txBody>
      </p:sp>
      <p:sp>
        <p:nvSpPr>
          <p:cNvPr id="94" name="正方形/長方形 93"/>
          <p:cNvSpPr/>
          <p:nvPr/>
        </p:nvSpPr>
        <p:spPr>
          <a:xfrm>
            <a:off x="3306671" y="1828172"/>
            <a:ext cx="427692" cy="17709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+IN</a:t>
            </a:r>
            <a:endParaRPr kumimoji="1" lang="ja-JP" altLang="en-US" sz="1000" dirty="0"/>
          </a:p>
        </p:txBody>
      </p:sp>
      <p:sp>
        <p:nvSpPr>
          <p:cNvPr id="95" name="四角形: 角を丸くする 94"/>
          <p:cNvSpPr/>
          <p:nvPr/>
        </p:nvSpPr>
        <p:spPr>
          <a:xfrm>
            <a:off x="209550" y="1162050"/>
            <a:ext cx="3686175" cy="1547350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2406109" y="2702456"/>
            <a:ext cx="42511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x3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1" name="四角形: 角を丸くする 70"/>
          <p:cNvSpPr/>
          <p:nvPr/>
        </p:nvSpPr>
        <p:spPr>
          <a:xfrm>
            <a:off x="608117" y="3291600"/>
            <a:ext cx="7009824" cy="2161173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053011" y="5448364"/>
            <a:ext cx="259223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P</a:t>
            </a:r>
            <a:r>
              <a:rPr kumimoji="1" lang="ja-JP" altLang="en-US" dirty="0">
                <a:solidFill>
                  <a:schemeClr val="bg1"/>
                </a:solidFill>
              </a:rPr>
              <a:t>の要望により廃止</a:t>
            </a:r>
            <a:r>
              <a:rPr kumimoji="1" lang="en-US" altLang="ja-JP" sz="1000" dirty="0">
                <a:solidFill>
                  <a:schemeClr val="bg1"/>
                </a:solidFill>
              </a:rPr>
              <a:t>170410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計測系主</a:t>
            </a:r>
            <a:r>
              <a:rPr kumimoji="1" lang="en-US" altLang="ja-JP" dirty="0" err="1"/>
              <a:t>μC</a:t>
            </a:r>
            <a:r>
              <a:rPr kumimoji="1" lang="ja-JP" altLang="en-US" dirty="0"/>
              <a:t>への</a:t>
            </a:r>
            <a:r>
              <a:rPr kumimoji="1" lang="en-US" altLang="ja-JP" dirty="0" err="1"/>
              <a:t>Genuino</a:t>
            </a:r>
            <a:r>
              <a:rPr kumimoji="1" lang="en-US" altLang="ja-JP" dirty="0"/>
              <a:t> 101</a:t>
            </a:r>
            <a:r>
              <a:rPr kumimoji="1" lang="ja-JP" altLang="en-US" dirty="0"/>
              <a:t>の採用検討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ja-JP" altLang="en-US" dirty="0"/>
              <a:t>電装系の小型軽量化が期待できる</a:t>
            </a:r>
            <a:endParaRPr lang="en-US" altLang="ja-JP" dirty="0"/>
          </a:p>
          <a:p>
            <a:r>
              <a:rPr lang="ja-JP" altLang="en-US" dirty="0"/>
              <a:t>高動作周波数と大容量メモリによって、各基板を集約したうえで安定した動作が可能</a:t>
            </a:r>
            <a:endParaRPr lang="en-US" altLang="ja-JP" dirty="0"/>
          </a:p>
          <a:p>
            <a:r>
              <a:rPr lang="en-US" altLang="ja-JP" dirty="0"/>
              <a:t>4980</a:t>
            </a:r>
            <a:r>
              <a:rPr lang="ja-JP" altLang="en-US" dirty="0"/>
              <a:t>円</a:t>
            </a:r>
            <a:endParaRPr lang="en-US" altLang="ja-JP" dirty="0"/>
          </a:p>
          <a:p>
            <a:r>
              <a:rPr lang="ja-JP" altLang="en-US" dirty="0"/>
              <a:t>スペック</a:t>
            </a:r>
          </a:p>
          <a:p>
            <a:pPr lvl="1"/>
            <a:r>
              <a:rPr lang="en-US" altLang="ja-JP" dirty="0"/>
              <a:t>CPU: Intel Curie</a:t>
            </a:r>
          </a:p>
          <a:p>
            <a:pPr lvl="1"/>
            <a:r>
              <a:rPr lang="ja-JP" altLang="en-US" dirty="0"/>
              <a:t>動作電圧</a:t>
            </a:r>
            <a:r>
              <a:rPr lang="en-US" altLang="ja-JP" dirty="0"/>
              <a:t>: 3.3 V </a:t>
            </a:r>
            <a:r>
              <a:rPr lang="ja-JP" altLang="en-US" dirty="0"/>
              <a:t>（</a:t>
            </a:r>
            <a:r>
              <a:rPr lang="en-US" altLang="ja-JP" dirty="0"/>
              <a:t>5 V</a:t>
            </a:r>
            <a:r>
              <a:rPr lang="ja-JP" altLang="en-US" dirty="0"/>
              <a:t>トレラント）</a:t>
            </a:r>
          </a:p>
          <a:p>
            <a:pPr lvl="1"/>
            <a:r>
              <a:rPr lang="ja-JP" altLang="en-US" dirty="0"/>
              <a:t>推奨入力電圧</a:t>
            </a:r>
            <a:r>
              <a:rPr lang="en-US" altLang="ja-JP" dirty="0"/>
              <a:t>: 7-12 V</a:t>
            </a:r>
          </a:p>
          <a:p>
            <a:pPr lvl="1"/>
            <a:r>
              <a:rPr lang="ja-JP" altLang="en-US" dirty="0"/>
              <a:t>最大入力電圧</a:t>
            </a:r>
            <a:r>
              <a:rPr lang="en-US" altLang="ja-JP" dirty="0"/>
              <a:t>: 7-20 V</a:t>
            </a:r>
          </a:p>
          <a:p>
            <a:pPr lvl="1"/>
            <a:r>
              <a:rPr lang="ja-JP" altLang="en-US" dirty="0"/>
              <a:t>デジタル入出力端子</a:t>
            </a:r>
            <a:r>
              <a:rPr lang="en-US" altLang="ja-JP" dirty="0"/>
              <a:t>: 14 </a:t>
            </a:r>
            <a:r>
              <a:rPr lang="ja-JP" altLang="en-US" dirty="0"/>
              <a:t>本 （内 </a:t>
            </a:r>
            <a:r>
              <a:rPr lang="en-US" altLang="ja-JP" dirty="0"/>
              <a:t>4 </a:t>
            </a:r>
            <a:r>
              <a:rPr lang="ja-JP" altLang="en-US" dirty="0"/>
              <a:t>本が</a:t>
            </a:r>
            <a:r>
              <a:rPr lang="en-US" altLang="ja-JP" dirty="0"/>
              <a:t>PWM</a:t>
            </a:r>
            <a:r>
              <a:rPr lang="ja-JP" altLang="en-US" dirty="0"/>
              <a:t>出力可能）</a:t>
            </a:r>
          </a:p>
          <a:p>
            <a:pPr lvl="1"/>
            <a:r>
              <a:rPr lang="ja-JP" altLang="en-US" dirty="0"/>
              <a:t>アナログ入出力端子</a:t>
            </a:r>
            <a:r>
              <a:rPr lang="en-US" altLang="ja-JP" dirty="0"/>
              <a:t>: 6 </a:t>
            </a:r>
            <a:r>
              <a:rPr lang="ja-JP" altLang="en-US" dirty="0"/>
              <a:t>本</a:t>
            </a:r>
          </a:p>
          <a:p>
            <a:pPr lvl="1"/>
            <a:r>
              <a:rPr lang="en-US" altLang="ja-JP" dirty="0"/>
              <a:t>I/O</a:t>
            </a:r>
            <a:r>
              <a:rPr lang="ja-JP" altLang="en-US" dirty="0"/>
              <a:t>ピン最大出力電流</a:t>
            </a:r>
            <a:r>
              <a:rPr lang="en-US" altLang="ja-JP" dirty="0"/>
              <a:t>: 4 mA</a:t>
            </a:r>
          </a:p>
          <a:p>
            <a:pPr lvl="1"/>
            <a:r>
              <a:rPr lang="ja-JP" altLang="en-US" dirty="0"/>
              <a:t>フラッシュメモリ</a:t>
            </a:r>
            <a:r>
              <a:rPr lang="en-US" altLang="ja-JP" dirty="0"/>
              <a:t>: 196 KB</a:t>
            </a:r>
          </a:p>
          <a:p>
            <a:pPr lvl="1"/>
            <a:r>
              <a:rPr lang="en-US" altLang="ja-JP" dirty="0"/>
              <a:t>SRAM: 24 KB</a:t>
            </a:r>
          </a:p>
          <a:p>
            <a:pPr lvl="1"/>
            <a:r>
              <a:rPr lang="ja-JP" altLang="en-US" dirty="0"/>
              <a:t>動作周波数</a:t>
            </a:r>
            <a:r>
              <a:rPr lang="en-US" altLang="ja-JP" dirty="0"/>
              <a:t>: 32 MHz</a:t>
            </a:r>
          </a:p>
          <a:p>
            <a:pPr lvl="1"/>
            <a:r>
              <a:rPr lang="ja-JP" altLang="en-US" dirty="0"/>
              <a:t>特徴</a:t>
            </a:r>
            <a:r>
              <a:rPr lang="en-US" altLang="ja-JP" dirty="0"/>
              <a:t>:</a:t>
            </a:r>
          </a:p>
          <a:p>
            <a:pPr lvl="1"/>
            <a:r>
              <a:rPr lang="en-US" altLang="ja-JP" dirty="0"/>
              <a:t>BLE</a:t>
            </a:r>
            <a:r>
              <a:rPr lang="ja-JP" altLang="en-US" dirty="0"/>
              <a:t>（</a:t>
            </a:r>
            <a:r>
              <a:rPr lang="en-US" altLang="ja-JP" dirty="0"/>
              <a:t>Bluetooth Low Energy</a:t>
            </a:r>
            <a:r>
              <a:rPr lang="ja-JP" altLang="en-US" dirty="0"/>
              <a:t>）</a:t>
            </a:r>
          </a:p>
          <a:p>
            <a:pPr lvl="1"/>
            <a:r>
              <a:rPr lang="en-US" altLang="ja-JP" dirty="0"/>
              <a:t>6</a:t>
            </a:r>
            <a:r>
              <a:rPr lang="ja-JP" altLang="en-US" dirty="0"/>
              <a:t>自由度の慣性計測装置（</a:t>
            </a:r>
            <a:r>
              <a:rPr lang="en-US" altLang="ja-JP" dirty="0"/>
              <a:t>3</a:t>
            </a:r>
            <a:r>
              <a:rPr lang="ja-JP" altLang="en-US" dirty="0"/>
              <a:t>軸の加速度センサと</a:t>
            </a:r>
            <a:r>
              <a:rPr lang="en-US" altLang="ja-JP" dirty="0"/>
              <a:t>3</a:t>
            </a:r>
            <a:r>
              <a:rPr lang="ja-JP" altLang="en-US" dirty="0"/>
              <a:t>軸のジャイロセンサ）</a:t>
            </a:r>
          </a:p>
          <a:p>
            <a:pPr lvl="1"/>
            <a:r>
              <a:rPr lang="ja-JP" altLang="en-US" dirty="0"/>
              <a:t>サイズ</a:t>
            </a:r>
            <a:r>
              <a:rPr lang="en-US" altLang="ja-JP" dirty="0"/>
              <a:t>: 68.6 mm × 53.4 mm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818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計測系主</a:t>
            </a:r>
            <a:r>
              <a:rPr lang="en-US" altLang="ja-JP" dirty="0" err="1"/>
              <a:t>μC</a:t>
            </a:r>
            <a:r>
              <a:rPr lang="ja-JP" altLang="en-US" dirty="0"/>
              <a:t>への</a:t>
            </a:r>
            <a:r>
              <a:rPr lang="en-US" altLang="ja-JP" dirty="0" err="1"/>
              <a:t>Genuino</a:t>
            </a:r>
            <a:r>
              <a:rPr lang="en-US" altLang="ja-JP" dirty="0"/>
              <a:t> 101</a:t>
            </a:r>
            <a:r>
              <a:rPr lang="ja-JP" altLang="en-US" dirty="0"/>
              <a:t>の採用検討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デメリット</a:t>
            </a:r>
            <a:endParaRPr kumimoji="1" lang="en-US" altLang="ja-JP" dirty="0"/>
          </a:p>
          <a:p>
            <a:pPr lvl="1"/>
            <a:r>
              <a:rPr lang="en-US" altLang="ja-JP" dirty="0"/>
              <a:t>3.3V</a:t>
            </a:r>
            <a:r>
              <a:rPr lang="ja-JP" altLang="en-US" dirty="0"/>
              <a:t>動作なので</a:t>
            </a:r>
            <a:r>
              <a:rPr lang="en-US" altLang="ja-JP" dirty="0"/>
              <a:t>LED</a:t>
            </a:r>
            <a:r>
              <a:rPr lang="ja-JP" altLang="en-US" dirty="0"/>
              <a:t>表示器を十分な明るさで駆動できないかも</a:t>
            </a:r>
            <a:endParaRPr lang="en-US" altLang="ja-JP" dirty="0"/>
          </a:p>
          <a:p>
            <a:pPr lvl="2"/>
            <a:r>
              <a:rPr kumimoji="1" lang="ja-JP" altLang="en-US" dirty="0"/>
              <a:t>間にトランジスタを</a:t>
            </a:r>
            <a:r>
              <a:rPr lang="ja-JP" altLang="en-US" dirty="0"/>
              <a:t>噛まして</a:t>
            </a:r>
            <a:r>
              <a:rPr kumimoji="1" lang="ja-JP" altLang="en-US" dirty="0"/>
              <a:t>駆動可能</a:t>
            </a:r>
            <a:endParaRPr lang="en-US" altLang="ja-JP" dirty="0"/>
          </a:p>
          <a:p>
            <a:pPr lvl="3"/>
            <a:r>
              <a:rPr kumimoji="1" lang="ja-JP" altLang="en-US" dirty="0"/>
              <a:t>この方法は去年の高度計表示器で実績あり</a:t>
            </a:r>
            <a:endParaRPr lang="en-US" altLang="ja-JP" dirty="0"/>
          </a:p>
          <a:p>
            <a:pPr lvl="1"/>
            <a:r>
              <a:rPr kumimoji="1" lang="en-US" altLang="ja-JP" dirty="0"/>
              <a:t>Bluetooth</a:t>
            </a:r>
            <a:r>
              <a:rPr kumimoji="1" lang="ja-JP" altLang="en-US" dirty="0"/>
              <a:t>や</a:t>
            </a:r>
            <a:r>
              <a:rPr kumimoji="1" lang="en-US" altLang="ja-JP" dirty="0"/>
              <a:t>6</a:t>
            </a:r>
            <a:r>
              <a:rPr kumimoji="1" lang="ja-JP" altLang="en-US" dirty="0"/>
              <a:t>軸</a:t>
            </a:r>
            <a:r>
              <a:rPr lang="ja-JP" altLang="en-US" dirty="0"/>
              <a:t>慣性センサがついていてオーバースペック気味</a:t>
            </a:r>
            <a:endParaRPr lang="en-US" altLang="ja-JP" dirty="0"/>
          </a:p>
          <a:p>
            <a:pPr lvl="2"/>
            <a:r>
              <a:rPr lang="ja-JP" altLang="en-US" dirty="0"/>
              <a:t>若干高価</a:t>
            </a:r>
            <a:endParaRPr lang="en-US" altLang="ja-JP" dirty="0"/>
          </a:p>
          <a:p>
            <a:pPr lvl="2"/>
            <a:r>
              <a:rPr lang="ja-JP" altLang="en-US" dirty="0"/>
              <a:t>正規品の</a:t>
            </a:r>
            <a:r>
              <a:rPr lang="en-US" altLang="ja-JP" dirty="0"/>
              <a:t>Arduino</a:t>
            </a:r>
            <a:r>
              <a:rPr lang="ja-JP" altLang="en-US" dirty="0"/>
              <a:t>で</a:t>
            </a:r>
            <a:r>
              <a:rPr lang="en-US" altLang="ja-JP" dirty="0"/>
              <a:t>32MHz</a:t>
            </a:r>
            <a:r>
              <a:rPr lang="ja-JP" altLang="en-US" dirty="0"/>
              <a:t>動作するものがこれしかなかった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400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927</Words>
  <Application>Microsoft Office PowerPoint</Application>
  <PresentationFormat>ワイド画面</PresentationFormat>
  <Paragraphs>292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電装全体構成</vt:lpstr>
      <vt:lpstr>ロジックレベル</vt:lpstr>
      <vt:lpstr>通信方式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計測系主μCへのGenuino 101の採用検討</vt:lpstr>
      <vt:lpstr>計測系主μCへのGenuino 101の採用検討</vt:lpstr>
      <vt:lpstr>駆動系主μCの選定</vt:lpstr>
      <vt:lpstr>駆動系主μCの選定 故障リスクの推算　方式①</vt:lpstr>
      <vt:lpstr>駆動系主μCの選定 故障リスクの推算　方式②</vt:lpstr>
      <vt:lpstr>駆動系主μCの選定 故障リスクの推算</vt:lpstr>
      <vt:lpstr>駆動系主μCの選定 故障リスクの推算</vt:lpstr>
      <vt:lpstr>駆動系主μCの選定 故障リスクの推算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torica</dc:creator>
  <cp:lastModifiedBy>tPublic</cp:lastModifiedBy>
  <cp:revision>174</cp:revision>
  <dcterms:created xsi:type="dcterms:W3CDTF">2017-04-09T05:34:44Z</dcterms:created>
  <dcterms:modified xsi:type="dcterms:W3CDTF">2017-04-11T07:59:24Z</dcterms:modified>
</cp:coreProperties>
</file>