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57" r:id="rId5"/>
    <p:sldId id="286" r:id="rId6"/>
    <p:sldId id="278" r:id="rId7"/>
    <p:sldId id="267" r:id="rId8"/>
    <p:sldId id="258" r:id="rId9"/>
    <p:sldId id="288" r:id="rId10"/>
    <p:sldId id="261" r:id="rId11"/>
    <p:sldId id="263" r:id="rId12"/>
    <p:sldId id="282" r:id="rId13"/>
    <p:sldId id="279" r:id="rId14"/>
    <p:sldId id="280" r:id="rId15"/>
    <p:sldId id="284" r:id="rId16"/>
    <p:sldId id="285" r:id="rId17"/>
    <p:sldId id="268" r:id="rId18"/>
    <p:sldId id="262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53B-6EEE-4FD4-B9E0-49D6E78129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0D62D-083E-4123-804B-EDC29D2764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BFBFBF"/>
                </a:solidFill>
              </a:defRPr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2DAE-7E79-4D6A-98D4-0F02CB0B1E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fld id="{C54DD212-D5D2-4E01-BE80-D9F9B219D436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E34A-047F-40C7-8DA3-FF7CA53909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CC83-02BB-4EE9-9E36-788E077F8F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fld id="{F10249B8-AE37-4DC2-95FA-E319BB1B500B}" type="slidenum"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61D1D-B5F1-4FF6-8024-2B7378213278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34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BD07BBC-6772-44FD-9AAD-9FF3A7D5D5F8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3F7FDE84-2E25-4F30-9217-795874FE910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261872" y="1828800"/>
            <a:ext cx="8595360" cy="435133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B14400-C1C9-4954-BB5A-17B3EEF265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F739671-3E74-42A0-8ADC-BAC3DB001A06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9B6FB7-B80F-4BB3-B74B-9F43494543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015B93-6568-4A15-85E6-BCAEFACEF4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950A024C-A1A3-4363-B624-072CB7383B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181F43C8-C309-4D4E-B39A-A8DC2D35B287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B61FE4C7-13AE-4910-BA8C-7A4BA822842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1996" y="381003"/>
            <a:ext cx="7734296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0C9E06-4726-479B-9222-5C266C306E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35E6C28-BC63-4CD9-9588-E81AFBCBB983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7EF285-B162-4C2A-A038-35B56E67C4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0AD039-09F7-4185-99A1-AB134646DA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094AEE0A-D711-42AD-BF43-E8D903DA6A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1D192F7A-9A0D-4F5C-BA46-836DD42C933B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7FB8E4-4770-4116-AE30-8106E7D0B2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85953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8D6A3D-7A73-4611-A94A-6EB5A0E13A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18D3049-1FC0-414F-BD1B-89102AD49F38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8A547D-5A48-4D5E-8D38-26FF835F09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92AD0E-D30D-4591-8223-E6928FA7F3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D49984D3-DF46-47BB-975C-329879AF83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13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EF3499-2054-49EE-A760-D6349E8A161F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A4CACED-CA1F-494B-9F3E-E5A8EF3FF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595959"/>
                </a:solidFill>
              </a:defRPr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B7B2F2-8C8C-41B0-92CF-B6D02A7045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7D6C22A-FB85-4B23-A94E-F9F3C3568597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520027-241F-4E79-87C4-50A1A57D83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38CF7B-5E32-4E22-940D-D253A06BB3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2B9B6363-EA73-4FE1-ABAB-0A2358E1D677}" type="slidenum">
              <a:t>‹#›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A84562-025D-4EA9-A4CF-A51715401847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575739-15BB-44DF-906C-3B6E683810FF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30F265-B190-48B7-BA76-7EF1C4C398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D7E3B7-D0EE-43BA-8058-8274E765FC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26480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BFDB52E2-DBE1-4418-BC82-35BC9C91F2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7B470AC-B1DA-4B02-B23F-A0285D10316E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0F2B84E-5956-4715-9C32-7B076BBFEC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8B4D240-ECAA-4F39-9318-CDDD6DE6BA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22C50D62-4F2D-445F-8CC2-1300F8AE12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5AC9790E-78AD-4B21-8E35-54A9F3021FBC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EB0AFDF-A87B-4924-87AD-DF83B0FAF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713658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46464A"/>
                </a:solidFill>
              </a:defRPr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6B0A4E0-6D51-431D-9E1C-A7963D70F5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61872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0A1771B-16F7-476F-B09D-43084CCB1FE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26480" y="1713658"/>
            <a:ext cx="4480560" cy="73152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rgbClr val="46464A"/>
                </a:solidFill>
              </a:defRPr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76A95AE-64A3-4B36-8BB5-3C27C5C0BF4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26480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80DC740-3608-4CAD-A126-ABB96D208B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4165290-832B-4463-AD0B-C113FBA292DF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B3574C-0927-4917-AC41-61AFFAD0BA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285BCD5-D134-48C6-BC9E-EBC0CBA4E2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823F690B-B12F-4800-A781-05F81D51C1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DD53A39-43E8-4906-A2DA-C2347D006932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6166D31-36B2-4D65-8B3E-C1E976AAF6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700843C-CECA-4516-9B0F-098342439DB5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117E376-5A52-4667-811D-4F99C233C0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A10F6C2-7967-40E6-BEA6-EFE93B8110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13EF6373-87ED-422B-BA1A-0A8212D3F8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62A4AF1-810C-4E7E-B669-983E898588A7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695DC07-9979-4D40-A432-5F54095BA8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F073E89-725E-4E17-95E3-64D5E5CC2D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F2FFAF56-B9D8-4687-BECC-69432C155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48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498CF-EBDC-498A-9046-0430F91893A9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59BFEF-F621-4CD1-9CC9-5C799EE099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4270" y="685800"/>
            <a:ext cx="6079068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FE8E206-8603-4075-8343-2426A47FE75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1248" y="2099736"/>
            <a:ext cx="32004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D5613BD-8354-4983-886A-8A1419DD7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78E85D1-CCB9-444C-A840-2EB141E5D7A5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FB5588C-ED34-4A93-8A4C-63F7979D3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C7BFF8A-7E94-4255-8F6B-D7EA3929A0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F11C086E-FAB7-4A0D-9AF4-E4FC06DEB7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850FF9E6-3675-4F4B-A568-05C250AEB660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88464-49DB-4BC6-BBD5-92667399F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3" cy="9144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2AD43-725C-4710-A5DE-4EC0693366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1292840" cy="5128924"/>
          </a:xfrm>
          <a:solidFill>
            <a:srgbClr val="6F6F74"/>
          </a:solid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242A-4DD6-4FBD-9A79-F585CAF7C5C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6108585"/>
            <a:ext cx="9982203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rgbClr val="D9D9D9"/>
                </a:solidFill>
              </a:defRPr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C83FD-8582-45D3-834A-3661C9B95B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16200004">
            <a:off x="10797548" y="998544"/>
            <a:ext cx="19049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A1420CF-9156-4A68-94FE-8A6C95C4DD17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582AD-44DB-49C1-9509-C5C245843A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959344" y="4046529"/>
            <a:ext cx="358140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AD795-947E-4816-9D2F-E9D173D532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92840" y="6172200"/>
            <a:ext cx="914400" cy="593729"/>
          </a:xfrm>
        </p:spPr>
        <p:txBody>
          <a:bodyPr/>
          <a:lstStyle>
            <a:lvl1pPr>
              <a:defRPr/>
            </a:lvl1pPr>
          </a:lstStyle>
          <a:p>
            <a:pPr lvl="0"/>
            <a:fld id="{295A3DBF-A928-4EAF-9091-CAD5738D7F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3540D0B-FFA2-40D5-AE0D-676833C7C47C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93CB5B0-3588-4565-B56C-4B9DC079B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C62AFB0-73EE-4D68-9965-5B6D735E4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FC50F4-446C-4F0D-97BB-6E8396D29BC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16200004">
            <a:off x="10797548" y="998544"/>
            <a:ext cx="1904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D9D9DB"/>
                </a:solidFill>
                <a:uFillTx/>
                <a:latin typeface="Century Schoolbook"/>
                <a:ea typeface="ＭＳ ゴシック" pitchFamily="49"/>
              </a:defRPr>
            </a:lvl1pPr>
          </a:lstStyle>
          <a:p>
            <a:pPr lvl="0"/>
            <a:fld id="{716294CD-33AE-4AC0-BC27-540045A714D8}" type="datetime1">
              <a:rPr lang="en-US"/>
              <a:pPr lvl="0"/>
              <a:t>5/11/2020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220018-0AB0-4DAC-B21B-3645E1CFB8B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16200004">
            <a:off x="9959344" y="4046529"/>
            <a:ext cx="35814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D9D9DB"/>
                </a:solidFill>
                <a:uFillTx/>
                <a:latin typeface="Century Schoolbook"/>
                <a:ea typeface="ＭＳ ゴシック" pitchFamily="49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E59A78-7E92-4137-8063-3904F10850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8E8E94"/>
                </a:solidFill>
                <a:uFillTx/>
                <a:latin typeface="Century Schoolbook"/>
                <a:ea typeface="ＭＳ ゴシック" pitchFamily="49"/>
              </a:defRPr>
            </a:lvl1pPr>
          </a:lstStyle>
          <a:p>
            <a:pPr lvl="0"/>
            <a:fld id="{88E7B488-17CA-4FB4-B1DD-AD3FA4056E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-50" baseline="0">
          <a:solidFill>
            <a:srgbClr val="000000"/>
          </a:solidFill>
          <a:uFillTx/>
          <a:latin typeface="Century Schoolbook"/>
          <a:ea typeface="ＭＳ ゴシック" pitchFamily="49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6F6F74"/>
        </a:buClr>
        <a:buSzPct val="80000"/>
        <a:buFont typeface="Arial" pitchFamily="34"/>
        <a:buChar char="•"/>
        <a:tabLst/>
        <a:defRPr lang="ja-JP" sz="1800" b="0" i="0" u="none" strike="noStrike" kern="1200" cap="none" spc="10" baseline="0">
          <a:solidFill>
            <a:srgbClr val="000000"/>
          </a:solidFill>
          <a:uFillTx/>
          <a:latin typeface="Century Schoolbook"/>
          <a:ea typeface="ＭＳ ゴシック" pitchFamily="49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ja-JP" sz="1600" b="0" i="0" u="none" strike="noStrike" kern="1200" cap="none" spc="0" baseline="0">
          <a:solidFill>
            <a:srgbClr val="262626"/>
          </a:solidFill>
          <a:uFillTx/>
          <a:latin typeface="Century Schoolbook"/>
          <a:ea typeface="ＭＳ ゴシック" pitchFamily="49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ja-JP" sz="1400" b="0" i="0" u="none" strike="noStrike" kern="1200" cap="none" spc="0" baseline="0">
          <a:solidFill>
            <a:srgbClr val="262626"/>
          </a:solidFill>
          <a:uFillTx/>
          <a:latin typeface="Century Schoolbook"/>
          <a:ea typeface="ＭＳ ゴシック" pitchFamily="49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ja-JP" sz="1400" b="0" i="0" u="none" strike="noStrike" kern="1200" cap="none" spc="0" baseline="0">
          <a:solidFill>
            <a:srgbClr val="262626"/>
          </a:solidFill>
          <a:uFillTx/>
          <a:latin typeface="Century Schoolbook"/>
          <a:ea typeface="ＭＳ ゴシック" pitchFamily="49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ja-JP" sz="1400" b="0" i="0" u="none" strike="noStrike" kern="1200" cap="none" spc="0" baseline="0">
          <a:solidFill>
            <a:srgbClr val="262626"/>
          </a:solidFill>
          <a:uFillTx/>
          <a:latin typeface="Century Schoolbook"/>
          <a:ea typeface="ＭＳ ゴシック" pitchFamily="4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2">
            <a:extLst>
              <a:ext uri="{FF2B5EF4-FFF2-40B4-BE49-F238E27FC236}">
                <a16:creationId xmlns:a16="http://schemas.microsoft.com/office/drawing/2014/main" id="{FFB6940D-4790-4BF4-9448-4F0F9CE1088C}"/>
              </a:ext>
            </a:extLst>
          </p:cNvPr>
          <p:cNvSpPr/>
          <p:nvPr/>
        </p:nvSpPr>
        <p:spPr>
          <a:xfrm>
            <a:off x="7181689" y="4351199"/>
            <a:ext cx="4311944" cy="222105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F6F74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" altLang="en-US" sz="3200" b="0" i="0" u="none" strike="noStrike" kern="1200" cap="none" spc="0" baseline="0" dirty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きらーくいーん</a:t>
            </a:r>
            <a:endParaRPr lang="en-US" altLang="ja" sz="3200" b="0" i="0" u="none" strike="noStrike" kern="1200" cap="none" spc="0" baseline="0" dirty="0">
              <a:solidFill>
                <a:srgbClr val="FFFFFF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" altLang="en-US" sz="3200" dirty="0">
                <a:solidFill>
                  <a:srgbClr val="FFFFFF"/>
                </a:solidFill>
                <a:latin typeface="HGS創英角ﾎﾟｯﾌﾟ体" pitchFamily="50"/>
                <a:ea typeface="HGS創英角ﾎﾟｯﾌﾟ体" pitchFamily="50"/>
              </a:rPr>
              <a:t>加藤　敏紀</a:t>
            </a:r>
            <a:endParaRPr lang="en-US" altLang="ja" sz="3200" dirty="0">
              <a:solidFill>
                <a:srgbClr val="FFFFFF"/>
              </a:solidFill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" altLang="en-US" sz="3200" b="0" i="0" u="none" strike="noStrike" kern="1200" cap="none" spc="0" baseline="0" dirty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久保田　創司</a:t>
            </a:r>
            <a:endParaRPr lang="ja-JP" sz="3200" b="0" i="0" u="none" strike="noStrike" kern="1200" cap="none" spc="0" baseline="0" dirty="0">
              <a:solidFill>
                <a:srgbClr val="FFFFFF"/>
              </a:solidFill>
              <a:uFillTx/>
              <a:latin typeface="HGS創英角ﾎﾟｯﾌﾟ体" pitchFamily="50"/>
              <a:ea typeface="HGS創英角ﾎﾟｯﾌﾟ体" pitchFamily="50"/>
            </a:endParaRPr>
          </a:p>
        </p:txBody>
      </p:sp>
      <p:sp>
        <p:nvSpPr>
          <p:cNvPr id="3" name="四角形: 角を丸くする 5">
            <a:extLst>
              <a:ext uri="{FF2B5EF4-FFF2-40B4-BE49-F238E27FC236}">
                <a16:creationId xmlns:a16="http://schemas.microsoft.com/office/drawing/2014/main" id="{263E64AB-B18C-4A1F-AF70-605392C7F5EB}"/>
              </a:ext>
            </a:extLst>
          </p:cNvPr>
          <p:cNvSpPr/>
          <p:nvPr/>
        </p:nvSpPr>
        <p:spPr>
          <a:xfrm>
            <a:off x="1657288" y="1987824"/>
            <a:ext cx="8877424" cy="14411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F6F74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6600" b="0" i="0" u="none" strike="noStrike" kern="1200" cap="none" spc="0" baseline="0" dirty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ねこわ～るど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98284B-6594-48C9-8392-F61814750958}"/>
              </a:ext>
            </a:extLst>
          </p:cNvPr>
          <p:cNvSpPr/>
          <p:nvPr/>
        </p:nvSpPr>
        <p:spPr>
          <a:xfrm>
            <a:off x="746616" y="402674"/>
            <a:ext cx="8884392" cy="102346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操作方法</a:t>
            </a:r>
          </a:p>
        </p:txBody>
      </p:sp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23B74285-3A62-4BC3-895E-EF5CA77F4974}"/>
              </a:ext>
            </a:extLst>
          </p:cNvPr>
          <p:cNvSpPr/>
          <p:nvPr/>
        </p:nvSpPr>
        <p:spPr>
          <a:xfrm>
            <a:off x="746616" y="2107097"/>
            <a:ext cx="8884392" cy="4576828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テキスト ボックス 5">
            <a:extLst>
              <a:ext uri="{FF2B5EF4-FFF2-40B4-BE49-F238E27FC236}">
                <a16:creationId xmlns:a16="http://schemas.microsoft.com/office/drawing/2014/main" id="{8984C65D-02B4-4C4A-BBA9-2C3B0E471DCF}"/>
              </a:ext>
            </a:extLst>
          </p:cNvPr>
          <p:cNvSpPr txBox="1"/>
          <p:nvPr/>
        </p:nvSpPr>
        <p:spPr>
          <a:xfrm>
            <a:off x="884581" y="2256181"/>
            <a:ext cx="8229600" cy="40934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猫は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右に向かって走っていく</a:t>
            </a: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ので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プレイヤーは障害物を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ジャンプやしゃがんで避けます！！</a:t>
            </a:r>
            <a:endParaRPr lang="en-US" sz="3600" b="0" i="0" u="none" strike="noStrike" kern="1200" cap="none" spc="0" baseline="0">
              <a:solidFill>
                <a:srgbClr val="C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スペース：ジャンプ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0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　　</a:t>
            </a: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SHIFT</a:t>
            </a: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：しゃがむ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EDC1460-BBA4-4AFF-A619-AE0B30052891}"/>
              </a:ext>
            </a:extLst>
          </p:cNvPr>
          <p:cNvSpPr/>
          <p:nvPr/>
        </p:nvSpPr>
        <p:spPr>
          <a:xfrm>
            <a:off x="1191234" y="397133"/>
            <a:ext cx="8489655" cy="981507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アイテム一覧</a:t>
            </a:r>
          </a:p>
        </p:txBody>
      </p:sp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92DA3F2F-9128-4019-B7EA-197633AFF8E8}"/>
              </a:ext>
            </a:extLst>
          </p:cNvPr>
          <p:cNvSpPr/>
          <p:nvPr/>
        </p:nvSpPr>
        <p:spPr>
          <a:xfrm>
            <a:off x="1191234" y="2035856"/>
            <a:ext cx="8489655" cy="455522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テキスト ボックス 6">
            <a:extLst>
              <a:ext uri="{FF2B5EF4-FFF2-40B4-BE49-F238E27FC236}">
                <a16:creationId xmlns:a16="http://schemas.microsoft.com/office/drawing/2014/main" id="{4B6F2C87-F1F4-4771-BE06-C084221E52A3}"/>
              </a:ext>
            </a:extLst>
          </p:cNvPr>
          <p:cNvSpPr txBox="1"/>
          <p:nvPr/>
        </p:nvSpPr>
        <p:spPr>
          <a:xfrm>
            <a:off x="2258037" y="1490782"/>
            <a:ext cx="767593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　　</a:t>
            </a: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・</a:t>
            </a:r>
            <a:r>
              <a:rPr lang="ja-JP" sz="3600" b="0" i="0" u="none" strike="noStrike" kern="1200" cap="none" spc="0" baseline="0">
                <a:solidFill>
                  <a:srgbClr val="002060"/>
                </a:solidFill>
                <a:uFillTx/>
                <a:latin typeface="HGS創英角ﾎﾟｯﾌﾟ体" pitchFamily="50"/>
                <a:ea typeface="HGS創英角ﾎﾟｯﾌﾟ体" pitchFamily="50"/>
              </a:rPr>
              <a:t>マタタビ　　　　　　　　　　　　</a:t>
            </a:r>
            <a:endParaRPr lang="en-US" sz="3600" b="0" i="0" u="none" strike="noStrike" kern="1200" cap="none" spc="0" baseline="0">
              <a:solidFill>
                <a:srgbClr val="00206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当たるとその場から動けなくなり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ゲームオーバー</a:t>
            </a: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になる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・</a:t>
            </a:r>
            <a:r>
              <a:rPr lang="ja-JP" sz="3200" b="0" i="0" u="none" strike="noStrike" kern="1200" cap="none" spc="0" baseline="0">
                <a:solidFill>
                  <a:srgbClr val="002060"/>
                </a:solidFill>
                <a:uFillTx/>
                <a:latin typeface="HGS創英角ﾎﾟｯﾌﾟ体" pitchFamily="50"/>
                <a:ea typeface="HGS創英角ﾎﾟｯﾌﾟ体" pitchFamily="50"/>
              </a:rPr>
              <a:t>猫缶</a:t>
            </a:r>
            <a:endParaRPr lang="en-US" sz="3200" b="0" i="0" u="none" strike="noStrike" kern="1200" cap="none" spc="0" baseline="0">
              <a:solidFill>
                <a:srgbClr val="00206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一定の間、</a:t>
            </a: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無敵</a:t>
            </a: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になる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・</a:t>
            </a:r>
            <a:r>
              <a:rPr lang="ja-JP" sz="3200" b="0" i="0" u="none" strike="noStrike" kern="1200" cap="none" spc="0" baseline="0">
                <a:solidFill>
                  <a:srgbClr val="002060"/>
                </a:solidFill>
                <a:uFillTx/>
                <a:latin typeface="HGS創英角ﾎﾟｯﾌﾟ体" pitchFamily="50"/>
                <a:ea typeface="HGS創英角ﾎﾟｯﾌﾟ体" pitchFamily="50"/>
              </a:rPr>
              <a:t>魚</a:t>
            </a:r>
            <a:endParaRPr lang="en-US" sz="3200" b="0" i="0" u="none" strike="noStrike" kern="1200" cap="none" spc="0" baseline="0">
              <a:solidFill>
                <a:srgbClr val="00206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得点</a:t>
            </a: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になる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</p:txBody>
      </p:sp>
      <p:pic>
        <p:nvPicPr>
          <p:cNvPr id="5" name="図 11">
            <a:extLst>
              <a:ext uri="{FF2B5EF4-FFF2-40B4-BE49-F238E27FC236}">
                <a16:creationId xmlns:a16="http://schemas.microsoft.com/office/drawing/2014/main" id="{88AD077D-BEA8-4EFA-83EE-724B9321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1092">
            <a:off x="8039862" y="5323810"/>
            <a:ext cx="1080052" cy="10800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図 13">
            <a:extLst>
              <a:ext uri="{FF2B5EF4-FFF2-40B4-BE49-F238E27FC236}">
                <a16:creationId xmlns:a16="http://schemas.microsoft.com/office/drawing/2014/main" id="{4120C31E-91E2-4B53-9A9D-76F3F9DC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9001">
            <a:off x="7066721" y="5468268"/>
            <a:ext cx="999850" cy="7733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0CA880-414E-4CAA-8AA0-D9C8579E53CF}"/>
              </a:ext>
            </a:extLst>
          </p:cNvPr>
          <p:cNvSpPr/>
          <p:nvPr/>
        </p:nvSpPr>
        <p:spPr>
          <a:xfrm>
            <a:off x="1350623" y="369280"/>
            <a:ext cx="8118683" cy="114300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2CE311-F52E-42BA-9A52-CF18E1F496E6}"/>
              </a:ext>
            </a:extLst>
          </p:cNvPr>
          <p:cNvSpPr/>
          <p:nvPr/>
        </p:nvSpPr>
        <p:spPr>
          <a:xfrm>
            <a:off x="6442743" y="3624361"/>
            <a:ext cx="4465737" cy="2705288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18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5700B3-4342-47A4-99EB-946F4334839C}"/>
              </a:ext>
            </a:extLst>
          </p:cNvPr>
          <p:cNvSpPr/>
          <p:nvPr/>
        </p:nvSpPr>
        <p:spPr>
          <a:xfrm>
            <a:off x="1350623" y="2210662"/>
            <a:ext cx="4465737" cy="4118997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3217AB-CC9E-44DA-84ED-EF122B85F896}"/>
              </a:ext>
            </a:extLst>
          </p:cNvPr>
          <p:cNvSpPr txBox="1"/>
          <p:nvPr/>
        </p:nvSpPr>
        <p:spPr>
          <a:xfrm>
            <a:off x="1487792" y="2306976"/>
            <a:ext cx="4241883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プレイヤーが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扱うキャラクター</a:t>
            </a: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です。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３匹いて、それぞれ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特徴がある猫の中から自分が扱う猫を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選びます。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DAB2887-0708-418F-94A9-5233C6005B5A}"/>
              </a:ext>
            </a:extLst>
          </p:cNvPr>
          <p:cNvSpPr/>
          <p:nvPr/>
        </p:nvSpPr>
        <p:spPr>
          <a:xfrm>
            <a:off x="1362812" y="439616"/>
            <a:ext cx="8423032" cy="107266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猫缶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254D29-C810-4721-B509-A1DB9E6E814B}"/>
              </a:ext>
            </a:extLst>
          </p:cNvPr>
          <p:cNvSpPr/>
          <p:nvPr/>
        </p:nvSpPr>
        <p:spPr>
          <a:xfrm>
            <a:off x="6302931" y="3691158"/>
            <a:ext cx="4439256" cy="2727225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18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C892BD-E4C6-4D6B-8584-23A5D477A538}"/>
              </a:ext>
            </a:extLst>
          </p:cNvPr>
          <p:cNvSpPr/>
          <p:nvPr/>
        </p:nvSpPr>
        <p:spPr>
          <a:xfrm>
            <a:off x="1362812" y="2004969"/>
            <a:ext cx="4526261" cy="4027532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00FD8-DC02-476B-9BCB-235643729E5F}"/>
              </a:ext>
            </a:extLst>
          </p:cNvPr>
          <p:cNvSpPr txBox="1"/>
          <p:nvPr/>
        </p:nvSpPr>
        <p:spPr>
          <a:xfrm>
            <a:off x="1569741" y="2525088"/>
            <a:ext cx="4733190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猫缶をとることで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無敵モード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になり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障害物やマタタビが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利かなくなります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Century Schoolbook"/>
                <a:ea typeface="ＭＳ ゴシック" pitchFamily="49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D12DBBC-FD17-4086-A4C8-F51E0B47F604}"/>
              </a:ext>
            </a:extLst>
          </p:cNvPr>
          <p:cNvSpPr/>
          <p:nvPr/>
        </p:nvSpPr>
        <p:spPr>
          <a:xfrm>
            <a:off x="1389183" y="342900"/>
            <a:ext cx="8282351" cy="1116619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64B9000-A879-4800-9FE0-8E697F02EC89}"/>
              </a:ext>
            </a:extLst>
          </p:cNvPr>
          <p:cNvSpPr/>
          <p:nvPr/>
        </p:nvSpPr>
        <p:spPr>
          <a:xfrm>
            <a:off x="5998125" y="3824249"/>
            <a:ext cx="4537472" cy="2690850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18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1168AD-DCEB-4E9F-9D59-E72BAF2F404B}"/>
              </a:ext>
            </a:extLst>
          </p:cNvPr>
          <p:cNvSpPr/>
          <p:nvPr/>
        </p:nvSpPr>
        <p:spPr>
          <a:xfrm>
            <a:off x="1389183" y="2365689"/>
            <a:ext cx="4281769" cy="414940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D28BD2-7B21-4D4A-BB52-7EFD4144BD0E}"/>
              </a:ext>
            </a:extLst>
          </p:cNvPr>
          <p:cNvSpPr txBox="1"/>
          <p:nvPr/>
        </p:nvSpPr>
        <p:spPr>
          <a:xfrm>
            <a:off x="1579626" y="2617369"/>
            <a:ext cx="3900885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魚は、</a:t>
            </a:r>
            <a:r>
              <a:rPr lang="ja-JP" sz="24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ポイントが入ります</a:t>
            </a: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。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1</a:t>
            </a: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匹とるとスコアに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加算されていきます。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魚には、色に種類があり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002060"/>
                </a:solidFill>
                <a:uFillTx/>
                <a:latin typeface="HGP創英角ﾎﾟｯﾌﾟ体" pitchFamily="50"/>
                <a:ea typeface="HGP創英角ﾎﾟｯﾌﾟ体" pitchFamily="50"/>
              </a:rPr>
              <a:t>青が</a:t>
            </a:r>
            <a:r>
              <a:rPr lang="en-US" sz="2400" b="0" i="0" u="none" strike="noStrike" kern="1200" cap="none" spc="0" baseline="0">
                <a:solidFill>
                  <a:srgbClr val="002060"/>
                </a:solidFill>
                <a:uFillTx/>
                <a:latin typeface="HGP創英角ﾎﾟｯﾌﾟ体" pitchFamily="50"/>
                <a:ea typeface="HGP創英角ﾎﾟｯﾌﾟ体" pitchFamily="50"/>
              </a:rPr>
              <a:t>10</a:t>
            </a:r>
            <a:r>
              <a:rPr lang="ja-JP" sz="2400" b="0" i="0" u="none" strike="noStrike" kern="1200" cap="none" spc="0" baseline="0">
                <a:solidFill>
                  <a:srgbClr val="002060"/>
                </a:solidFill>
                <a:uFillTx/>
                <a:latin typeface="HGP創英角ﾎﾟｯﾌﾟ体" pitchFamily="50"/>
                <a:ea typeface="HGP創英角ﾎﾟｯﾌﾟ体" pitchFamily="50"/>
              </a:rPr>
              <a:t>ポイント</a:t>
            </a:r>
            <a:endParaRPr lang="en-US" sz="2400" b="0" i="0" u="none" strike="noStrike" kern="1200" cap="none" spc="0" baseline="0">
              <a:solidFill>
                <a:srgbClr val="00206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赤が</a:t>
            </a:r>
            <a:r>
              <a:rPr lang="en-US" sz="24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50</a:t>
            </a:r>
            <a:r>
              <a:rPr lang="ja-JP" sz="24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ポイント</a:t>
            </a:r>
            <a:endParaRPr lang="en-US" sz="2400" b="0" i="0" u="none" strike="noStrike" kern="1200" cap="none" spc="0" baseline="0">
              <a:solidFill>
                <a:srgbClr val="C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FFC000"/>
                </a:solidFill>
                <a:uFillTx/>
                <a:latin typeface="HGP創英角ﾎﾟｯﾌﾟ体" pitchFamily="50"/>
                <a:ea typeface="HGP創英角ﾎﾟｯﾌﾟ体" pitchFamily="50"/>
              </a:rPr>
              <a:t>黄が</a:t>
            </a:r>
            <a:r>
              <a:rPr lang="en-US" sz="2400" b="0" i="0" u="none" strike="noStrike" kern="1200" cap="none" spc="0" baseline="0">
                <a:solidFill>
                  <a:srgbClr val="FFC000"/>
                </a:solidFill>
                <a:uFillTx/>
                <a:latin typeface="HGP創英角ﾎﾟｯﾌﾟ体" pitchFamily="50"/>
                <a:ea typeface="HGP創英角ﾎﾟｯﾌﾟ体" pitchFamily="50"/>
              </a:rPr>
              <a:t>100</a:t>
            </a:r>
            <a:r>
              <a:rPr lang="ja-JP" sz="2400" b="0" i="0" u="none" strike="noStrike" kern="1200" cap="none" spc="0" baseline="0">
                <a:solidFill>
                  <a:srgbClr val="FFC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ポイント</a:t>
            </a:r>
            <a:r>
              <a:rPr lang="ja-JP" sz="24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となります。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>
            <a:extLst>
              <a:ext uri="{FF2B5EF4-FFF2-40B4-BE49-F238E27FC236}">
                <a16:creationId xmlns:a16="http://schemas.microsoft.com/office/drawing/2014/main" id="{32296258-DB9C-455C-8BE9-D9684894491B}"/>
              </a:ext>
            </a:extLst>
          </p:cNvPr>
          <p:cNvSpPr/>
          <p:nvPr/>
        </p:nvSpPr>
        <p:spPr>
          <a:xfrm>
            <a:off x="1317074" y="2525088"/>
            <a:ext cx="4778926" cy="413577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43EDF19C-AE4D-4EEB-972D-D667A8FF0624}"/>
              </a:ext>
            </a:extLst>
          </p:cNvPr>
          <p:cNvSpPr/>
          <p:nvPr/>
        </p:nvSpPr>
        <p:spPr>
          <a:xfrm>
            <a:off x="1317074" y="268449"/>
            <a:ext cx="8355430" cy="112412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マタタビ</a:t>
            </a: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078B4F95-3832-447E-A78F-476757ED85AB}"/>
              </a:ext>
            </a:extLst>
          </p:cNvPr>
          <p:cNvSpPr txBox="1"/>
          <p:nvPr/>
        </p:nvSpPr>
        <p:spPr>
          <a:xfrm>
            <a:off x="1652631" y="2771774"/>
            <a:ext cx="4555220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マタタビは、当たると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動けなくなり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 dirty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ゲームオーバー</a:t>
            </a:r>
            <a:r>
              <a:rPr lang="ja-JP" sz="28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になります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ランダムに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 dirty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左側から飛んでくるので</a:t>
            </a:r>
            <a:endParaRPr lang="en-US" sz="2800" b="0" i="0" u="none" strike="noStrike" kern="1200" cap="none" spc="0" baseline="0" dirty="0">
              <a:solidFill>
                <a:srgbClr val="C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しっかり避けしましょう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58A36-15A9-4C76-941F-1E212F1842A2}"/>
              </a:ext>
            </a:extLst>
          </p:cNvPr>
          <p:cNvSpPr/>
          <p:nvPr/>
        </p:nvSpPr>
        <p:spPr>
          <a:xfrm>
            <a:off x="6543409" y="3911894"/>
            <a:ext cx="4093823" cy="2677655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18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007046-AED3-4735-B81B-60D49D0A066A}"/>
              </a:ext>
            </a:extLst>
          </p:cNvPr>
          <p:cNvSpPr/>
          <p:nvPr/>
        </p:nvSpPr>
        <p:spPr>
          <a:xfrm>
            <a:off x="1182849" y="360721"/>
            <a:ext cx="8791663" cy="116607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障害物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C746C2-C18A-4677-B7EB-66A7B30C8E86}"/>
              </a:ext>
            </a:extLst>
          </p:cNvPr>
          <p:cNvSpPr/>
          <p:nvPr/>
        </p:nvSpPr>
        <p:spPr>
          <a:xfrm>
            <a:off x="1182849" y="2416027"/>
            <a:ext cx="4781726" cy="4286771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3F5FE-5680-40C7-BE03-412AAF859DF8}"/>
              </a:ext>
            </a:extLst>
          </p:cNvPr>
          <p:cNvSpPr txBox="1"/>
          <p:nvPr/>
        </p:nvSpPr>
        <p:spPr>
          <a:xfrm>
            <a:off x="1367402" y="2567031"/>
            <a:ext cx="4479718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障害物は、当たると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動けなくなり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ゲームオーバー</a:t>
            </a: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に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なります。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岩や壁</a:t>
            </a: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などあります。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しっかり、避けましょう。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8D9380-6DC5-4D68-9002-92213012CB37}"/>
              </a:ext>
            </a:extLst>
          </p:cNvPr>
          <p:cNvSpPr/>
          <p:nvPr/>
        </p:nvSpPr>
        <p:spPr>
          <a:xfrm>
            <a:off x="6535024" y="3816989"/>
            <a:ext cx="4345493" cy="2801922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18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6">
            <a:extLst>
              <a:ext uri="{FF2B5EF4-FFF2-40B4-BE49-F238E27FC236}">
                <a16:creationId xmlns:a16="http://schemas.microsoft.com/office/drawing/2014/main" id="{E162BD78-3151-4CEF-B331-0137E6EF380D}"/>
              </a:ext>
            </a:extLst>
          </p:cNvPr>
          <p:cNvSpPr/>
          <p:nvPr/>
        </p:nvSpPr>
        <p:spPr>
          <a:xfrm>
            <a:off x="1178167" y="2585164"/>
            <a:ext cx="5822708" cy="3690463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83C379-CCC3-4D27-ABD3-69AF846DFAE6}"/>
              </a:ext>
            </a:extLst>
          </p:cNvPr>
          <p:cNvSpPr/>
          <p:nvPr/>
        </p:nvSpPr>
        <p:spPr>
          <a:xfrm>
            <a:off x="1178167" y="582372"/>
            <a:ext cx="8458200" cy="116938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ボーナス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692CA7-D427-4D08-9B5D-37177AE2A564}"/>
              </a:ext>
            </a:extLst>
          </p:cNvPr>
          <p:cNvSpPr txBox="1"/>
          <p:nvPr/>
        </p:nvSpPr>
        <p:spPr>
          <a:xfrm>
            <a:off x="1415564" y="2936851"/>
            <a:ext cx="11492490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やりこみ要素として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高得点</a:t>
            </a: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や、</a:t>
            </a:r>
            <a:r>
              <a:rPr lang="ja-JP" sz="3600" b="0" i="0" u="none" strike="noStrike" kern="1200" cap="none" spc="0" baseline="0" dirty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高難易度</a:t>
            </a: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で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猫の見た目、エフェクトが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つくようにしています！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</p:txBody>
      </p:sp>
      <p:sp>
        <p:nvSpPr>
          <p:cNvPr id="5" name="正方形/長方形 7">
            <a:extLst>
              <a:ext uri="{FF2B5EF4-FFF2-40B4-BE49-F238E27FC236}">
                <a16:creationId xmlns:a16="http://schemas.microsoft.com/office/drawing/2014/main" id="{36E0F9EF-7E7B-41A6-85D5-821D3ECA4551}"/>
              </a:ext>
            </a:extLst>
          </p:cNvPr>
          <p:cNvSpPr/>
          <p:nvPr/>
        </p:nvSpPr>
        <p:spPr>
          <a:xfrm>
            <a:off x="7209696" y="3936812"/>
            <a:ext cx="3804141" cy="2308320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50505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18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>
            <a:extLst>
              <a:ext uri="{FF2B5EF4-FFF2-40B4-BE49-F238E27FC236}">
                <a16:creationId xmlns:a16="http://schemas.microsoft.com/office/drawing/2014/main" id="{1F884734-6347-4A2C-A652-D29589429CD6}"/>
              </a:ext>
            </a:extLst>
          </p:cNvPr>
          <p:cNvSpPr/>
          <p:nvPr/>
        </p:nvSpPr>
        <p:spPr>
          <a:xfrm>
            <a:off x="735497" y="2186604"/>
            <a:ext cx="9422297" cy="402534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ACFF9EB9-194B-445D-9A22-9EA8D3B79CE2}"/>
              </a:ext>
            </a:extLst>
          </p:cNvPr>
          <p:cNvSpPr/>
          <p:nvPr/>
        </p:nvSpPr>
        <p:spPr>
          <a:xfrm>
            <a:off x="834883" y="327995"/>
            <a:ext cx="9243395" cy="105354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ゲームの魅力</a:t>
            </a: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F46135AC-2705-441C-85B5-D9A623CB0270}"/>
              </a:ext>
            </a:extLst>
          </p:cNvPr>
          <p:cNvSpPr txBox="1"/>
          <p:nvPr/>
        </p:nvSpPr>
        <p:spPr>
          <a:xfrm>
            <a:off x="1138025" y="2544418"/>
            <a:ext cx="8617223" cy="31085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このゲームは猫の世界観を意識し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プレイヤーが癒されながら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ゲームをすることができます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また、ポイントをとりスコアをあげて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たくさんの他のプレイヤーと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自分のスコア競いながらプレイすることができます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08DD81-E699-443E-90D6-717E79706D2A}"/>
              </a:ext>
            </a:extLst>
          </p:cNvPr>
          <p:cNvSpPr/>
          <p:nvPr/>
        </p:nvSpPr>
        <p:spPr>
          <a:xfrm>
            <a:off x="824944" y="496958"/>
            <a:ext cx="8955158" cy="1182758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世界観</a:t>
            </a: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or</a:t>
            </a: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ストーリー</a:t>
            </a:r>
            <a:endParaRPr lang="en-US" sz="4000" b="0" i="0" u="none" strike="noStrike" kern="1200" cap="none" spc="0" baseline="0">
              <a:solidFill>
                <a:srgbClr val="FFFFFF"/>
              </a:solidFill>
              <a:uFillTx/>
              <a:latin typeface="HGS創英角ﾎﾟｯﾌﾟ体" pitchFamily="50"/>
              <a:ea typeface="HGS創英角ﾎﾟｯﾌﾟ体" pitchFamily="5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950CBF9-74DD-41FB-B8A6-40698B7847FF}"/>
              </a:ext>
            </a:extLst>
          </p:cNvPr>
          <p:cNvSpPr/>
          <p:nvPr/>
        </p:nvSpPr>
        <p:spPr>
          <a:xfrm>
            <a:off x="824944" y="2196544"/>
            <a:ext cx="9521683" cy="433346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1E8121-ACD9-4F22-B091-58D71137509E}"/>
              </a:ext>
            </a:extLst>
          </p:cNvPr>
          <p:cNvSpPr txBox="1"/>
          <p:nvPr/>
        </p:nvSpPr>
        <p:spPr>
          <a:xfrm>
            <a:off x="964097" y="2411949"/>
            <a:ext cx="9243395" cy="40318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猫が歩いていると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たくさんの魚や猫缶が落ちていました。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とても、お腹を空かしていた猫は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魚や猫缶めがけて一目散！！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けれど、それは人間の罠！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捕獲するためマタタビを投げてきます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マタタビや障害物をかいくぐり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2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たくさんご飯を食べれるのか！！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>
            <a:extLst>
              <a:ext uri="{FF2B5EF4-FFF2-40B4-BE49-F238E27FC236}">
                <a16:creationId xmlns:a16="http://schemas.microsoft.com/office/drawing/2014/main" id="{B86F27D1-5B92-469F-ADCB-BDD717A99887}"/>
              </a:ext>
            </a:extLst>
          </p:cNvPr>
          <p:cNvSpPr/>
          <p:nvPr/>
        </p:nvSpPr>
        <p:spPr>
          <a:xfrm>
            <a:off x="1430853" y="1383066"/>
            <a:ext cx="7504041" cy="854762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プラットフォーム：</a:t>
            </a: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PC</a:t>
            </a:r>
          </a:p>
        </p:txBody>
      </p:sp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13BFDA36-60D0-4D9B-9045-1598968302CD}"/>
              </a:ext>
            </a:extLst>
          </p:cNvPr>
          <p:cNvSpPr/>
          <p:nvPr/>
        </p:nvSpPr>
        <p:spPr>
          <a:xfrm>
            <a:off x="1430853" y="4070158"/>
            <a:ext cx="7504041" cy="854762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ジャンル：ランニングアクションゲーム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>
            <a:extLst>
              <a:ext uri="{FF2B5EF4-FFF2-40B4-BE49-F238E27FC236}">
                <a16:creationId xmlns:a16="http://schemas.microsoft.com/office/drawing/2014/main" id="{6F968E09-51E7-4864-8692-454B8187781B}"/>
              </a:ext>
            </a:extLst>
          </p:cNvPr>
          <p:cNvSpPr/>
          <p:nvPr/>
        </p:nvSpPr>
        <p:spPr>
          <a:xfrm>
            <a:off x="993916" y="2193490"/>
            <a:ext cx="9001033" cy="399553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27140D2E-86FD-43DB-B86A-269E05BA693E}"/>
              </a:ext>
            </a:extLst>
          </p:cNvPr>
          <p:cNvSpPr/>
          <p:nvPr/>
        </p:nvSpPr>
        <p:spPr>
          <a:xfrm>
            <a:off x="993916" y="337925"/>
            <a:ext cx="9001033" cy="112312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コンセプト</a:t>
            </a: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844B853B-65D3-464F-8C72-A515D6B11548}"/>
              </a:ext>
            </a:extLst>
          </p:cNvPr>
          <p:cNvSpPr txBox="1"/>
          <p:nvPr/>
        </p:nvSpPr>
        <p:spPr>
          <a:xfrm>
            <a:off x="1204923" y="2652957"/>
            <a:ext cx="9064483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１年生で習ったことを生かして、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プレイヤーが癒されるような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S創英角ﾎﾟｯﾌﾟ体" pitchFamily="50"/>
              <a:ea typeface="HGS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S創英角ﾎﾟｯﾌﾟ体" pitchFamily="50"/>
                <a:ea typeface="HGS創英角ﾎﾟｯﾌﾟ体" pitchFamily="50"/>
              </a:rPr>
              <a:t>ゲームを作りたいと思い作りました！！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6">
            <a:extLst>
              <a:ext uri="{FF2B5EF4-FFF2-40B4-BE49-F238E27FC236}">
                <a16:creationId xmlns:a16="http://schemas.microsoft.com/office/drawing/2014/main" id="{E7484040-C849-43E8-9813-9B7870FA9B18}"/>
              </a:ext>
            </a:extLst>
          </p:cNvPr>
          <p:cNvSpPr/>
          <p:nvPr/>
        </p:nvSpPr>
        <p:spPr>
          <a:xfrm>
            <a:off x="917216" y="2127735"/>
            <a:ext cx="9284680" cy="4197900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9C8E7-7ADF-4657-A056-8388914F2C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2506663"/>
            <a:ext cx="8595360" cy="4351336"/>
          </a:xfrm>
        </p:spPr>
        <p:txBody>
          <a:bodyPr/>
          <a:lstStyle/>
          <a:p>
            <a:pPr marL="0" lvl="0" indent="0">
              <a:buNone/>
            </a:pPr>
            <a:r>
              <a:rPr lang="ja-JP" sz="3600">
                <a:latin typeface="HGP創英角ﾎﾟｯﾌﾟ体" pitchFamily="50"/>
              </a:rPr>
              <a:t>小さい子から大人まで遊べるように簡単で面白いゲームなので、</a:t>
            </a:r>
            <a:endParaRPr lang="en-US" sz="36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3600">
                <a:latin typeface="HGP創英角ﾎﾟｯﾌﾟ体" pitchFamily="50"/>
              </a:rPr>
              <a:t>家族や友達などと一緒に</a:t>
            </a:r>
            <a:endParaRPr lang="en-US" sz="36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3600">
                <a:latin typeface="HGP創英角ﾎﾟｯﾌﾟ体" pitchFamily="50"/>
              </a:rPr>
              <a:t>競い合って楽しんでもらえます！</a:t>
            </a:r>
            <a:endParaRPr lang="en-US" sz="3600">
              <a:latin typeface="HGP創英角ﾎﾟｯﾌﾟ体" pitchFamily="50"/>
            </a:endParaRPr>
          </a:p>
          <a:p>
            <a:pPr lvl="0"/>
            <a:endParaRPr 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1268C8-FE62-4285-BCCA-AB91D43F2A33}"/>
              </a:ext>
            </a:extLst>
          </p:cNvPr>
          <p:cNvSpPr/>
          <p:nvPr/>
        </p:nvSpPr>
        <p:spPr>
          <a:xfrm>
            <a:off x="917216" y="532363"/>
            <a:ext cx="9284680" cy="107266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想定ターゲット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>
            <a:extLst>
              <a:ext uri="{FF2B5EF4-FFF2-40B4-BE49-F238E27FC236}">
                <a16:creationId xmlns:a16="http://schemas.microsoft.com/office/drawing/2014/main" id="{BD33563A-9674-43AD-8BFD-EC8C574DF96E}"/>
              </a:ext>
            </a:extLst>
          </p:cNvPr>
          <p:cNvSpPr/>
          <p:nvPr/>
        </p:nvSpPr>
        <p:spPr>
          <a:xfrm>
            <a:off x="1250643" y="2256199"/>
            <a:ext cx="8168051" cy="421151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EA14D1E0-510C-4149-B28D-43FA94B52683}"/>
              </a:ext>
            </a:extLst>
          </p:cNvPr>
          <p:cNvSpPr txBox="1"/>
          <p:nvPr/>
        </p:nvSpPr>
        <p:spPr>
          <a:xfrm>
            <a:off x="1611895" y="2857417"/>
            <a:ext cx="11048996" cy="3231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操作するキャラは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猫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です。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敵はいなく、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障害物や</a:t>
            </a:r>
            <a:endParaRPr lang="en-US" sz="3600" b="0" i="0" u="none" strike="noStrike" kern="1200" cap="none" spc="0" baseline="0">
              <a:solidFill>
                <a:srgbClr val="C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マタタビをとると動けなく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なる。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魚を取ることで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スコアが上昇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します。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000" b="0" i="0" u="none" strike="noStrike" kern="1200" cap="none" spc="0" baseline="0">
              <a:solidFill>
                <a:srgbClr val="000000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9CB852DB-D36A-401E-9143-C5AADF05DA4D}"/>
              </a:ext>
            </a:extLst>
          </p:cNvPr>
          <p:cNvSpPr/>
          <p:nvPr/>
        </p:nvSpPr>
        <p:spPr>
          <a:xfrm>
            <a:off x="1250643" y="390284"/>
            <a:ext cx="8168051" cy="1081451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キャラクタ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B3E8BC8-94F5-46CC-B313-A1CE5EE6A394}"/>
              </a:ext>
            </a:extLst>
          </p:cNvPr>
          <p:cNvSpPr/>
          <p:nvPr/>
        </p:nvSpPr>
        <p:spPr>
          <a:xfrm>
            <a:off x="1208013" y="486561"/>
            <a:ext cx="8581936" cy="119123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ゲームシステム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3F3D44-D134-4A4C-9018-C6D941795928}"/>
              </a:ext>
            </a:extLst>
          </p:cNvPr>
          <p:cNvSpPr/>
          <p:nvPr/>
        </p:nvSpPr>
        <p:spPr>
          <a:xfrm>
            <a:off x="1208013" y="2164357"/>
            <a:ext cx="8581936" cy="427838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C89FA3E2-8909-4033-9B54-FBA403C8D5C7}"/>
              </a:ext>
            </a:extLst>
          </p:cNvPr>
          <p:cNvSpPr txBox="1"/>
          <p:nvPr/>
        </p:nvSpPr>
        <p:spPr>
          <a:xfrm>
            <a:off x="1400961" y="2256638"/>
            <a:ext cx="8279937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横スクロール型アクションゲーム。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自動スクロール</a:t>
            </a: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なので、</a:t>
            </a: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スペースでジャンプ</a:t>
            </a: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し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障害物</a:t>
            </a: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、また</a:t>
            </a:r>
            <a:r>
              <a:rPr lang="ja-JP" sz="28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猫が酔ってしまうマタタビ</a:t>
            </a: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を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避けながら猫の好物の魚をとることで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スコアを上げていくゲームです。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スコアを伸ばしたり高難易度を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クリアすることでボーナスもあります。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6">
            <a:extLst>
              <a:ext uri="{FF2B5EF4-FFF2-40B4-BE49-F238E27FC236}">
                <a16:creationId xmlns:a16="http://schemas.microsoft.com/office/drawing/2014/main" id="{F875AEEF-7DD6-4DF1-A4CD-848C5C46FCC7}"/>
              </a:ext>
            </a:extLst>
          </p:cNvPr>
          <p:cNvSpPr/>
          <p:nvPr/>
        </p:nvSpPr>
        <p:spPr>
          <a:xfrm>
            <a:off x="1168676" y="2154966"/>
            <a:ext cx="8595360" cy="381586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27D816BA-2BF1-476B-8115-34B062EBBC65}"/>
              </a:ext>
            </a:extLst>
          </p:cNvPr>
          <p:cNvSpPr/>
          <p:nvPr/>
        </p:nvSpPr>
        <p:spPr>
          <a:xfrm>
            <a:off x="1168676" y="418063"/>
            <a:ext cx="8595360" cy="110489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ゲームスタート</a:t>
            </a:r>
            <a:endParaRPr lang="en-US" sz="4000" b="0" i="0" u="none" strike="noStrike" kern="1200" cap="none" spc="0" baseline="0">
              <a:solidFill>
                <a:srgbClr val="FFFFFF"/>
              </a:solidFill>
              <a:uFillTx/>
              <a:latin typeface="HGP創英角ﾎﾟｯﾌﾟ体" pitchFamily="50"/>
              <a:ea typeface="HGP創英角ﾎﾟｯﾌﾟ体" pitchFamily="5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0C2B6CF-1B32-438F-9CD7-12F3DA69FF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7375" y="2251508"/>
            <a:ext cx="8595360" cy="4351336"/>
          </a:xfrm>
        </p:spPr>
        <p:txBody>
          <a:bodyPr/>
          <a:lstStyle/>
          <a:p>
            <a:pPr marL="0" lvl="0" indent="0">
              <a:buNone/>
            </a:pPr>
            <a:r>
              <a:rPr lang="en-US" sz="3600">
                <a:latin typeface="HGP創英角ﾎﾟｯﾌﾟ体" pitchFamily="50"/>
              </a:rPr>
              <a:t>3</a:t>
            </a:r>
            <a:r>
              <a:rPr lang="ja-JP" sz="3600">
                <a:latin typeface="HGP創英角ﾎﾟｯﾌﾟ体" pitchFamily="50"/>
              </a:rPr>
              <a:t>匹の猫の中から扱う猫を</a:t>
            </a:r>
            <a:endParaRPr lang="en-US" sz="36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3600">
                <a:latin typeface="HGP創英角ﾎﾟｯﾌﾟ体" pitchFamily="50"/>
              </a:rPr>
              <a:t>選んでステージに入りカウントが</a:t>
            </a:r>
            <a:endParaRPr lang="en-US" sz="36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3600">
                <a:latin typeface="HGP創英角ﾎﾟｯﾌﾟ体" pitchFamily="50"/>
              </a:rPr>
              <a:t>始まり</a:t>
            </a:r>
            <a:r>
              <a:rPr lang="ja-JP" sz="3600">
                <a:solidFill>
                  <a:srgbClr val="C00000"/>
                </a:solidFill>
                <a:latin typeface="HGP創英角ﾎﾟｯﾌﾟ体" pitchFamily="50"/>
              </a:rPr>
              <a:t>カウントの数字が</a:t>
            </a:r>
            <a:endParaRPr lang="en-US" sz="3600">
              <a:solidFill>
                <a:srgbClr val="C00000"/>
              </a:solidFill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3600">
                <a:solidFill>
                  <a:srgbClr val="C00000"/>
                </a:solidFill>
                <a:latin typeface="HGP創英角ﾎﾟｯﾌﾟ体" pitchFamily="50"/>
              </a:rPr>
              <a:t>０になるとスタート</a:t>
            </a:r>
            <a:r>
              <a:rPr lang="ja-JP" sz="3600">
                <a:latin typeface="HGP創英角ﾎﾟｯﾌﾟ体" pitchFamily="50"/>
              </a:rPr>
              <a:t>です。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3">
            <a:extLst>
              <a:ext uri="{FF2B5EF4-FFF2-40B4-BE49-F238E27FC236}">
                <a16:creationId xmlns:a16="http://schemas.microsoft.com/office/drawing/2014/main" id="{9D90F18D-74F2-4DC7-A93C-F8B135D512BF}"/>
              </a:ext>
            </a:extLst>
          </p:cNvPr>
          <p:cNvSpPr txBox="1"/>
          <p:nvPr/>
        </p:nvSpPr>
        <p:spPr>
          <a:xfrm>
            <a:off x="1354016" y="561971"/>
            <a:ext cx="810430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5400" b="0" i="0" u="none" strike="noStrike" kern="1200" cap="none" spc="0" baseline="0">
                <a:solidFill>
                  <a:srgbClr val="000000"/>
                </a:solidFill>
                <a:uFillTx/>
                <a:latin typeface="Century Schoolbook"/>
                <a:ea typeface="ＭＳ ゴシック" pitchFamily="49"/>
              </a:rPr>
              <a:t>ゲームクリア</a:t>
            </a:r>
            <a:endParaRPr lang="en-US" sz="5400" b="0" i="0" u="none" strike="noStrike" kern="1200" cap="none" spc="0" baseline="0">
              <a:solidFill>
                <a:srgbClr val="000000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EF3CA4C2-F780-468F-96EF-6402BBF22A65}"/>
              </a:ext>
            </a:extLst>
          </p:cNvPr>
          <p:cNvSpPr/>
          <p:nvPr/>
        </p:nvSpPr>
        <p:spPr>
          <a:xfrm>
            <a:off x="923196" y="561971"/>
            <a:ext cx="8535128" cy="923333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ゲームクリア</a:t>
            </a:r>
          </a:p>
        </p:txBody>
      </p:sp>
      <p:sp>
        <p:nvSpPr>
          <p:cNvPr id="4" name="正方形/長方形 2">
            <a:extLst>
              <a:ext uri="{FF2B5EF4-FFF2-40B4-BE49-F238E27FC236}">
                <a16:creationId xmlns:a16="http://schemas.microsoft.com/office/drawing/2014/main" id="{4EE7FB72-94F1-4AD6-8AD4-CFEECBCC430A}"/>
              </a:ext>
            </a:extLst>
          </p:cNvPr>
          <p:cNvSpPr/>
          <p:nvPr/>
        </p:nvSpPr>
        <p:spPr>
          <a:xfrm>
            <a:off x="923196" y="2116903"/>
            <a:ext cx="9109813" cy="372793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41A1F3-EEA8-4977-ADA9-AFE11AE26ED3}"/>
              </a:ext>
            </a:extLst>
          </p:cNvPr>
          <p:cNvSpPr txBox="1"/>
          <p:nvPr/>
        </p:nvSpPr>
        <p:spPr>
          <a:xfrm>
            <a:off x="1190626" y="2795933"/>
            <a:ext cx="11001374" cy="2369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ゲームクリアは無く、無限に続くコースを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死なずにどれだけ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スコアが伸ばせるかの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 dirty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ランニングアクションゲーム</a:t>
            </a:r>
            <a:r>
              <a:rPr lang="ja-JP" sz="36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です</a:t>
            </a:r>
            <a:r>
              <a:rPr lang="ja-JP" sz="4000" b="0" i="0" u="none" strike="noStrike" kern="1200" cap="none" spc="0" baseline="0" dirty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2">
            <a:extLst>
              <a:ext uri="{FF2B5EF4-FFF2-40B4-BE49-F238E27FC236}">
                <a16:creationId xmlns:a16="http://schemas.microsoft.com/office/drawing/2014/main" id="{105BC8EF-D523-4FF0-9707-C62CF6562215}"/>
              </a:ext>
            </a:extLst>
          </p:cNvPr>
          <p:cNvSpPr/>
          <p:nvPr/>
        </p:nvSpPr>
        <p:spPr>
          <a:xfrm>
            <a:off x="348788" y="1712652"/>
            <a:ext cx="4949500" cy="4948202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D12A2DF6-6F16-401C-9411-E2BDBB70DF90}"/>
              </a:ext>
            </a:extLst>
          </p:cNvPr>
          <p:cNvSpPr/>
          <p:nvPr/>
        </p:nvSpPr>
        <p:spPr>
          <a:xfrm>
            <a:off x="5832948" y="3458315"/>
            <a:ext cx="5213835" cy="3153372"/>
          </a:xfrm>
          <a:prstGeom prst="rect">
            <a:avLst/>
          </a:prstGeom>
          <a:solidFill>
            <a:srgbClr val="000000"/>
          </a:solidFill>
          <a:ln w="13972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4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  <a:ea typeface="ＭＳ ゴシック" pitchFamily="49"/>
              </a:rPr>
              <a:t>ゲームの画像</a:t>
            </a:r>
          </a:p>
        </p:txBody>
      </p:sp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272406D0-29C7-4987-85A9-52E0AFA5644F}"/>
              </a:ext>
            </a:extLst>
          </p:cNvPr>
          <p:cNvSpPr/>
          <p:nvPr/>
        </p:nvSpPr>
        <p:spPr>
          <a:xfrm>
            <a:off x="844064" y="392140"/>
            <a:ext cx="9355016" cy="958364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ゲームのルール</a:t>
            </a:r>
            <a:r>
              <a:rPr lang="en-US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or</a:t>
            </a: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目的</a:t>
            </a:r>
          </a:p>
        </p:txBody>
      </p:sp>
      <p:sp>
        <p:nvSpPr>
          <p:cNvPr id="5" name="四角形: 角を丸くする 1">
            <a:extLst>
              <a:ext uri="{FF2B5EF4-FFF2-40B4-BE49-F238E27FC236}">
                <a16:creationId xmlns:a16="http://schemas.microsoft.com/office/drawing/2014/main" id="{8AB8B0D1-5DBD-4D06-B4AF-86B840A8876C}"/>
              </a:ext>
            </a:extLst>
          </p:cNvPr>
          <p:cNvSpPr/>
          <p:nvPr/>
        </p:nvSpPr>
        <p:spPr>
          <a:xfrm>
            <a:off x="6281114" y="2583289"/>
            <a:ext cx="3253462" cy="64604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2800" b="0" i="0" u="none" strike="noStrike" kern="1200" cap="none" spc="0" baseline="0">
                <a:solidFill>
                  <a:srgbClr val="FFFFFF"/>
                </a:solidFill>
                <a:uFillTx/>
                <a:latin typeface="HGS創英角ﾎﾟｯﾌﾟ体" pitchFamily="50"/>
                <a:ea typeface="HGS創英角ﾎﾟｯﾌﾟ体" pitchFamily="50"/>
              </a:rPr>
              <a:t>テーマ：猫</a:t>
            </a:r>
          </a:p>
        </p:txBody>
      </p:sp>
      <p:sp>
        <p:nvSpPr>
          <p:cNvPr id="6" name="二等辺三角形 4">
            <a:extLst>
              <a:ext uri="{FF2B5EF4-FFF2-40B4-BE49-F238E27FC236}">
                <a16:creationId xmlns:a16="http://schemas.microsoft.com/office/drawing/2014/main" id="{AAF47CD0-5091-4381-BF7D-4795044DB2E9}"/>
              </a:ext>
            </a:extLst>
          </p:cNvPr>
          <p:cNvSpPr/>
          <p:nvPr/>
        </p:nvSpPr>
        <p:spPr>
          <a:xfrm>
            <a:off x="8439866" y="2081686"/>
            <a:ext cx="713277" cy="51405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49EBBB1A-9146-4A59-98BF-4A6D31E63B35}"/>
              </a:ext>
            </a:extLst>
          </p:cNvPr>
          <p:cNvSpPr/>
          <p:nvPr/>
        </p:nvSpPr>
        <p:spPr>
          <a:xfrm>
            <a:off x="6599581" y="2069232"/>
            <a:ext cx="713277" cy="51405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C208854-5877-46DF-98B4-E3C13CD401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9690" y="1904302"/>
            <a:ext cx="3795784" cy="4561557"/>
          </a:xfrm>
        </p:spPr>
        <p:txBody>
          <a:bodyPr/>
          <a:lstStyle/>
          <a:p>
            <a:pPr marL="0" lvl="0" indent="0">
              <a:buNone/>
            </a:pPr>
            <a:r>
              <a:rPr lang="ja-JP" sz="3200">
                <a:solidFill>
                  <a:srgbClr val="C00000"/>
                </a:solidFill>
                <a:latin typeface="HGP創英角ﾎﾟｯﾌﾟ体" pitchFamily="50"/>
              </a:rPr>
              <a:t>障害物</a:t>
            </a:r>
            <a:r>
              <a:rPr lang="ja-JP" sz="2800">
                <a:latin typeface="HGP創英角ﾎﾟｯﾌﾟ体" pitchFamily="50"/>
              </a:rPr>
              <a:t>や</a:t>
            </a:r>
            <a:r>
              <a:rPr lang="ja-JP" sz="3200">
                <a:solidFill>
                  <a:srgbClr val="C00000"/>
                </a:solidFill>
                <a:latin typeface="HGP創英角ﾎﾟｯﾌﾟ体" pitchFamily="50"/>
              </a:rPr>
              <a:t>飛んでくるマタタビ</a:t>
            </a:r>
            <a:r>
              <a:rPr lang="ja-JP" sz="2800">
                <a:latin typeface="HGP創英角ﾎﾟｯﾌﾟ体" pitchFamily="50"/>
              </a:rPr>
              <a:t>に</a:t>
            </a:r>
            <a:endParaRPr lang="en-US" sz="28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2800">
                <a:latin typeface="HGP創英角ﾎﾟｯﾌﾟ体" pitchFamily="50"/>
              </a:rPr>
              <a:t>当たらないように、</a:t>
            </a:r>
            <a:endParaRPr lang="en-US" sz="28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2800">
                <a:latin typeface="HGP創英角ﾎﾟｯﾌﾟ体" pitchFamily="50"/>
              </a:rPr>
              <a:t>たくさんの魚を</a:t>
            </a:r>
            <a:endParaRPr lang="en-US" sz="28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2800">
                <a:latin typeface="HGP創英角ﾎﾟｯﾌﾟ体" pitchFamily="50"/>
              </a:rPr>
              <a:t>とって得点をあげ</a:t>
            </a:r>
            <a:endParaRPr lang="en-US" sz="28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2800">
                <a:latin typeface="HGP創英角ﾎﾟｯﾌﾟ体" pitchFamily="50"/>
              </a:rPr>
              <a:t>他のプレイヤーよりも</a:t>
            </a:r>
            <a:endParaRPr lang="en-US" sz="2800">
              <a:latin typeface="HGP創英角ﾎﾟｯﾌﾟ体" pitchFamily="50"/>
            </a:endParaRPr>
          </a:p>
          <a:p>
            <a:pPr marL="0" lvl="0" indent="0">
              <a:buNone/>
            </a:pPr>
            <a:r>
              <a:rPr lang="ja-JP" sz="2800">
                <a:latin typeface="HGP創英角ﾎﾟｯﾌﾟ体" pitchFamily="50"/>
              </a:rPr>
              <a:t>高得点を狙え！！</a:t>
            </a:r>
            <a:endParaRPr lang="en-US" sz="2800">
              <a:latin typeface="HGP創英角ﾎﾟｯﾌﾟ体" pitchFamily="50"/>
            </a:endParaRPr>
          </a:p>
          <a:p>
            <a:pPr marL="0" lvl="0" indent="0">
              <a:buNone/>
            </a:pPr>
            <a:endParaRPr lang="en-US">
              <a:solidFill>
                <a:srgbClr val="FF0000"/>
              </a:solidFill>
              <a:latin typeface="HGP創英角ﾎﾟｯﾌﾟ体" pitchFamily="50"/>
            </a:endParaRPr>
          </a:p>
        </p:txBody>
      </p:sp>
      <p:pic>
        <p:nvPicPr>
          <p:cNvPr id="9" name="図 25">
            <a:extLst>
              <a:ext uri="{FF2B5EF4-FFF2-40B4-BE49-F238E27FC236}">
                <a16:creationId xmlns:a16="http://schemas.microsoft.com/office/drawing/2014/main" id="{B9C98B8B-6CA5-4071-BC24-816205C5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64" y="4543763"/>
            <a:ext cx="2067924" cy="20679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>
            <a:extLst>
              <a:ext uri="{FF2B5EF4-FFF2-40B4-BE49-F238E27FC236}">
                <a16:creationId xmlns:a16="http://schemas.microsoft.com/office/drawing/2014/main" id="{BFBF24D1-D509-478A-9760-03CCAAF424C4}"/>
              </a:ext>
            </a:extLst>
          </p:cNvPr>
          <p:cNvSpPr/>
          <p:nvPr/>
        </p:nvSpPr>
        <p:spPr>
          <a:xfrm>
            <a:off x="1250643" y="2256199"/>
            <a:ext cx="8168051" cy="4211516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6E7F626C-0CFA-4B0C-AB85-58EDF44F93CC}"/>
              </a:ext>
            </a:extLst>
          </p:cNvPr>
          <p:cNvSpPr txBox="1"/>
          <p:nvPr/>
        </p:nvSpPr>
        <p:spPr>
          <a:xfrm>
            <a:off x="1611895" y="2857417"/>
            <a:ext cx="11048996" cy="3231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操作するキャラは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猫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です。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敵はいなく、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障害物や</a:t>
            </a:r>
            <a:endParaRPr lang="en-US" sz="3600" b="0" i="0" u="none" strike="noStrike" kern="1200" cap="none" spc="0" baseline="0">
              <a:solidFill>
                <a:srgbClr val="C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マタタビをとると動けなく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なる。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魚を取ることで</a:t>
            </a:r>
            <a:r>
              <a:rPr lang="ja-JP" sz="3600" b="0" i="0" u="none" strike="noStrike" kern="1200" cap="none" spc="0" baseline="0">
                <a:solidFill>
                  <a:srgbClr val="C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スコアが上昇</a:t>
            </a:r>
            <a:r>
              <a:rPr lang="ja-JP" sz="3600" b="0" i="0" u="none" strike="noStrike" kern="1200" cap="none" spc="0" baseline="0">
                <a:solidFill>
                  <a:srgbClr val="000000"/>
                </a:solidFill>
                <a:uFillTx/>
                <a:latin typeface="HGP創英角ﾎﾟｯﾌﾟ体" pitchFamily="50"/>
                <a:ea typeface="HGP創英角ﾎﾟｯﾌﾟ体" pitchFamily="50"/>
              </a:rPr>
              <a:t>します。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HGP創英角ﾎﾟｯﾌﾟ体" pitchFamily="50"/>
              <a:ea typeface="HGP創英角ﾎﾟｯﾌﾟ体" pitchFamily="50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000" b="0" i="0" u="none" strike="noStrike" kern="1200" cap="none" spc="0" baseline="0">
              <a:solidFill>
                <a:srgbClr val="000000"/>
              </a:solidFill>
              <a:uFillTx/>
              <a:latin typeface="Century Schoolbook"/>
              <a:ea typeface="ＭＳ ゴシック" pitchFamily="49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F68AC48-7A67-433E-8812-D61FFBEED617}"/>
              </a:ext>
            </a:extLst>
          </p:cNvPr>
          <p:cNvSpPr/>
          <p:nvPr/>
        </p:nvSpPr>
        <p:spPr>
          <a:xfrm>
            <a:off x="1250643" y="390284"/>
            <a:ext cx="8168051" cy="1081451"/>
          </a:xfrm>
          <a:prstGeom prst="rect">
            <a:avLst/>
          </a:prstGeom>
          <a:solidFill>
            <a:srgbClr val="618197"/>
          </a:solidFill>
          <a:ln w="13972" cap="flat">
            <a:solidFill>
              <a:srgbClr val="618197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ja-JP" sz="4000" b="0" i="0" u="none" strike="noStrike" kern="1200" cap="none" spc="0" baseline="0">
                <a:solidFill>
                  <a:srgbClr val="FFFFFF"/>
                </a:solidFill>
                <a:uFillTx/>
                <a:latin typeface="HGP創英角ﾎﾟｯﾌﾟ体" pitchFamily="50"/>
                <a:ea typeface="HGP創英角ﾎﾟｯﾌﾟ体" pitchFamily="50"/>
              </a:rPr>
              <a:t>キャラクタ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TM03457515%5b%5bfn=ビュー%5d%5d</Template>
  <TotalTime>284</TotalTime>
  <Words>603</Words>
  <Application>Microsoft Office PowerPoint</Application>
  <PresentationFormat>ワイド画面</PresentationFormat>
  <Paragraphs>131</Paragraphs>
  <Slides>20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久保田 蒼司</dc:creator>
  <cp:lastModifiedBy>加藤 敏紀</cp:lastModifiedBy>
  <cp:revision>32</cp:revision>
  <dcterms:created xsi:type="dcterms:W3CDTF">2020-05-08T12:56:37Z</dcterms:created>
  <dcterms:modified xsi:type="dcterms:W3CDTF">2020-05-10T15:43:40Z</dcterms:modified>
</cp:coreProperties>
</file>