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25" r:id="rId3"/>
    <p:sldId id="331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000"/>
    <a:srgbClr val="5B9BD5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66" d="100"/>
          <a:sy n="66" d="100"/>
        </p:scale>
        <p:origin x="1200" y="5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16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43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793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82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10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93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15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45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441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21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66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DD5D6-EE21-4BBC-B8CE-EBB021E35E97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72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50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7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横巻き 17"/>
              <p:cNvSpPr/>
              <p:nvPr/>
            </p:nvSpPr>
            <p:spPr>
              <a:xfrm>
                <a:off x="249853" y="247140"/>
                <a:ext cx="3390976" cy="1043617"/>
              </a:xfrm>
              <a:prstGeom prst="horizontalScroll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ja-JP" altLang="en-US" sz="2800" b="1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 の展開</a:t>
                </a:r>
                <a:endParaRPr lang="en-US" altLang="ja-JP" sz="28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endParaRPr>
              </a:p>
            </p:txBody>
          </p:sp>
        </mc:Choice>
        <mc:Fallback>
          <p:sp>
            <p:nvSpPr>
              <p:cNvPr id="18" name="横巻き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53" y="247140"/>
                <a:ext cx="3390976" cy="1043617"/>
              </a:xfrm>
              <a:prstGeom prst="horizontalScroll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正方形/長方形 99"/>
          <p:cNvSpPr/>
          <p:nvPr/>
        </p:nvSpPr>
        <p:spPr>
          <a:xfrm flipH="1">
            <a:off x="655712" y="1416198"/>
            <a:ext cx="10458809" cy="286759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7" name="コンテンツ プレースホルダ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3"/>
          <a:stretch/>
        </p:blipFill>
        <p:spPr>
          <a:xfrm>
            <a:off x="9317421" y="203858"/>
            <a:ext cx="2601320" cy="903883"/>
          </a:xfrm>
          <a:prstGeom prst="rect">
            <a:avLst/>
          </a:prstGeom>
        </p:spPr>
      </p:pic>
      <p:sp>
        <p:nvSpPr>
          <p:cNvPr id="67" name="テキスト ボックス 66"/>
          <p:cNvSpPr txBox="1"/>
          <p:nvPr/>
        </p:nvSpPr>
        <p:spPr>
          <a:xfrm>
            <a:off x="2570166" y="391916"/>
            <a:ext cx="985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/>
              <a:t>てんかい</a:t>
            </a:r>
            <a:endParaRPr lang="en-US" altLang="ja-JP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6241599" y="2319978"/>
                <a:ext cx="17432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599" y="2319978"/>
                <a:ext cx="174327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7430726" y="3147778"/>
                <a:ext cx="36837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726" y="3147778"/>
                <a:ext cx="3683796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7201156" y="2344506"/>
                <a:ext cx="32094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156" y="2344506"/>
                <a:ext cx="320945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左カーブ矢印 29"/>
          <p:cNvSpPr/>
          <p:nvPr/>
        </p:nvSpPr>
        <p:spPr>
          <a:xfrm rot="16200000">
            <a:off x="8823194" y="2101587"/>
            <a:ext cx="156107" cy="388705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右カーブ矢印 30"/>
          <p:cNvSpPr/>
          <p:nvPr/>
        </p:nvSpPr>
        <p:spPr>
          <a:xfrm rot="16200000">
            <a:off x="8594849" y="2400326"/>
            <a:ext cx="112580" cy="888924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左カーブ矢印 31"/>
          <p:cNvSpPr/>
          <p:nvPr/>
        </p:nvSpPr>
        <p:spPr>
          <a:xfrm rot="16200000">
            <a:off x="9110809" y="1749358"/>
            <a:ext cx="235466" cy="1043290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右カーブ矢印 33"/>
          <p:cNvSpPr/>
          <p:nvPr/>
        </p:nvSpPr>
        <p:spPr>
          <a:xfrm rot="16200000">
            <a:off x="8843081" y="2152085"/>
            <a:ext cx="270700" cy="1543508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7441743" y="3696568"/>
                <a:ext cx="2673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ja-JP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743" y="3696568"/>
                <a:ext cx="2673557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1182826" y="2379495"/>
                <a:ext cx="15189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826" y="2379495"/>
                <a:ext cx="151895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2290910" y="2377866"/>
                <a:ext cx="2673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910" y="2377866"/>
                <a:ext cx="2673557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テキスト ボックス 50"/>
          <p:cNvSpPr txBox="1"/>
          <p:nvPr/>
        </p:nvSpPr>
        <p:spPr>
          <a:xfrm>
            <a:off x="870910" y="1580951"/>
            <a:ext cx="137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rgbClr val="FF0000"/>
                </a:solidFill>
              </a:rPr>
              <a:t>【</a:t>
            </a:r>
            <a:r>
              <a:rPr lang="ja-JP" altLang="en-US" sz="2800" b="1" dirty="0">
                <a:solidFill>
                  <a:srgbClr val="FF0000"/>
                </a:solidFill>
              </a:rPr>
              <a:t>公式</a:t>
            </a:r>
            <a:r>
              <a:rPr lang="en-US" altLang="ja-JP" sz="2800" b="1" dirty="0">
                <a:solidFill>
                  <a:srgbClr val="FF0000"/>
                </a:solidFill>
              </a:rPr>
              <a:t>】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129536" y="1680748"/>
            <a:ext cx="986944" cy="4103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solidFill>
                  <a:srgbClr val="000000"/>
                </a:solidFill>
              </a:rPr>
              <a:t>解  説</a:t>
            </a:r>
            <a:endParaRPr kumimoji="1" lang="ja-JP" altLang="en-US" sz="2000" dirty="0">
              <a:solidFill>
                <a:srgbClr val="000000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096688" y="4377402"/>
            <a:ext cx="3758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（例）</a:t>
            </a:r>
            <a:r>
              <a:rPr lang="ja-JP" altLang="en-US" sz="2400" dirty="0"/>
              <a:t>次の式を展開しよう！</a:t>
            </a:r>
            <a:endParaRPr lang="ja-JP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テキスト ボックス 79"/>
              <p:cNvSpPr txBox="1"/>
              <p:nvPr/>
            </p:nvSpPr>
            <p:spPr>
              <a:xfrm>
                <a:off x="2028767" y="4782579"/>
                <a:ext cx="2096770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(1)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　</m:t>
                      </m:r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>
          <p:sp>
            <p:nvSpPr>
              <p:cNvPr id="80" name="テキスト ボックス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767" y="4782579"/>
                <a:ext cx="2096770" cy="5231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テキスト ボックス 80"/>
              <p:cNvSpPr txBox="1"/>
              <p:nvPr/>
            </p:nvSpPr>
            <p:spPr>
              <a:xfrm>
                <a:off x="3640829" y="5255261"/>
                <a:ext cx="2615514" cy="477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sz="2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1" name="テキスト ボックス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829" y="5255261"/>
                <a:ext cx="2615514" cy="4777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テキスト ボックス 81"/>
              <p:cNvSpPr txBox="1"/>
              <p:nvPr/>
            </p:nvSpPr>
            <p:spPr>
              <a:xfrm>
                <a:off x="2028767" y="5869166"/>
                <a:ext cx="2458896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(2)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　</m:t>
                      </m:r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>
          <p:sp>
            <p:nvSpPr>
              <p:cNvPr id="82" name="テキスト ボックス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767" y="5869166"/>
                <a:ext cx="2458896" cy="52315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テキスト ボックス 82"/>
              <p:cNvSpPr txBox="1"/>
              <p:nvPr/>
            </p:nvSpPr>
            <p:spPr>
              <a:xfrm>
                <a:off x="3963741" y="5930658"/>
                <a:ext cx="47714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×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2400" i="1">
                          <a:solidFill>
                            <a:srgbClr val="FF0000"/>
                          </a:solidFill>
                          <a:latin typeface="Cambria Math"/>
                        </a:rPr>
                        <m:t>×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(3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83" name="テキスト ボックス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741" y="5930658"/>
                <a:ext cx="4771403" cy="461665"/>
              </a:xfrm>
              <a:prstGeom prst="rect">
                <a:avLst/>
              </a:prstGeom>
              <a:blipFill>
                <a:blip r:embed="rId1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テキスト ボックス 83"/>
              <p:cNvSpPr txBox="1"/>
              <p:nvPr/>
            </p:nvSpPr>
            <p:spPr>
              <a:xfrm>
                <a:off x="4060726" y="6402919"/>
                <a:ext cx="32882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altLang="ja-JP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4" name="テキスト ボックス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726" y="6402919"/>
                <a:ext cx="328828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663B0E69-5063-4F79-8A88-3EA62982EE06}"/>
                  </a:ext>
                </a:extLst>
              </p:cNvPr>
              <p:cNvSpPr txBox="1"/>
              <p:nvPr/>
            </p:nvSpPr>
            <p:spPr>
              <a:xfrm>
                <a:off x="2976099" y="4836272"/>
                <a:ext cx="51123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×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×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663B0E69-5063-4F79-8A88-3EA62982E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099" y="4836272"/>
                <a:ext cx="5112389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円/楕円 38">
            <a:extLst>
              <a:ext uri="{FF2B5EF4-FFF2-40B4-BE49-F238E27FC236}">
                <a16:creationId xmlns:a16="http://schemas.microsoft.com/office/drawing/2014/main" id="{65C17F22-76B9-432F-A117-0F98C68052BF}"/>
              </a:ext>
            </a:extLst>
          </p:cNvPr>
          <p:cNvSpPr/>
          <p:nvPr/>
        </p:nvSpPr>
        <p:spPr>
          <a:xfrm>
            <a:off x="8606351" y="3146441"/>
            <a:ext cx="463962" cy="458058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円/楕円 38">
            <a:extLst>
              <a:ext uri="{FF2B5EF4-FFF2-40B4-BE49-F238E27FC236}">
                <a16:creationId xmlns:a16="http://schemas.microsoft.com/office/drawing/2014/main" id="{8CFFB533-D181-41C1-AAED-F9AB5CF3CDE6}"/>
              </a:ext>
            </a:extLst>
          </p:cNvPr>
          <p:cNvSpPr/>
          <p:nvPr/>
        </p:nvSpPr>
        <p:spPr>
          <a:xfrm>
            <a:off x="9319274" y="3156588"/>
            <a:ext cx="463962" cy="458058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8CAF6D3-040F-4931-90E5-BCC2BE239B4A}"/>
                  </a:ext>
                </a:extLst>
              </p:cNvPr>
              <p:cNvSpPr txBox="1"/>
              <p:nvPr/>
            </p:nvSpPr>
            <p:spPr>
              <a:xfrm>
                <a:off x="-142068" y="-78826"/>
                <a:ext cx="8349816" cy="2462213"/>
              </a:xfrm>
              <a:prstGeom prst="rect">
                <a:avLst/>
              </a:prstGeom>
              <a:noFill/>
            </p:spPr>
            <p:txBody>
              <a:bodyPr wrap="square" spcCol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5400" b="1" i="1" smtClean="0">
                          <a:ln w="57150">
                            <a:solidFill>
                              <a:srgbClr val="0070C0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中</m:t>
                      </m:r>
                      <m:r>
                        <a:rPr lang="en-US" altLang="ja-JP" sz="15400" b="1" i="1">
                          <a:ln w="57150">
                            <a:solidFill>
                              <a:srgbClr val="0070C0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𝟑</m:t>
                      </m:r>
                      <m:r>
                        <a:rPr lang="ja-JP" altLang="en-US" sz="15400" b="1" i="1">
                          <a:ln w="57150">
                            <a:solidFill>
                              <a:srgbClr val="0070C0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数学</m:t>
                      </m:r>
                    </m:oMath>
                  </m:oMathPara>
                </a14:m>
                <a:endParaRPr lang="en-US" altLang="ja-JP" sz="15400" b="1" dirty="0">
                  <a:ln w="57150">
                    <a:solidFill>
                      <a:srgbClr val="0070C0"/>
                    </a:solidFill>
                  </a:ln>
                  <a:solidFill>
                    <a:schemeClr val="bg1"/>
                  </a:solidFill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8CAF6D3-040F-4931-90E5-BCC2BE239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2068" y="-78826"/>
                <a:ext cx="8349816" cy="2462213"/>
              </a:xfrm>
              <a:prstGeom prst="rect">
                <a:avLst/>
              </a:prstGeom>
              <a:blipFill>
                <a:blip r:embed="rId16"/>
                <a:stretch>
                  <a:fillRect t="-495" b="-51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D1AF99B-EAAC-4BB1-B1D2-8C7193BF29FC}"/>
              </a:ext>
            </a:extLst>
          </p:cNvPr>
          <p:cNvSpPr txBox="1"/>
          <p:nvPr/>
        </p:nvSpPr>
        <p:spPr>
          <a:xfrm>
            <a:off x="-2239561" y="1816494"/>
            <a:ext cx="10982414" cy="1569660"/>
          </a:xfrm>
          <a:prstGeom prst="rect">
            <a:avLst/>
          </a:prstGeom>
          <a:noFill/>
        </p:spPr>
        <p:txBody>
          <a:bodyPr wrap="square" spcCol="0" rtlCol="0" anchor="ctr">
            <a:spAutoFit/>
          </a:bodyPr>
          <a:lstStyle/>
          <a:p>
            <a:pPr algn="ctr"/>
            <a:r>
              <a:rPr lang="ja-JP" altLang="en-US" sz="4800" b="1" dirty="0">
                <a:ln w="57150">
                  <a:solidFill>
                    <a:srgbClr val="0070C0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～</a:t>
            </a:r>
            <a:r>
              <a:rPr lang="ja-JP" altLang="en-US" sz="9600" b="1" dirty="0">
                <a:ln w="57150">
                  <a:solidFill>
                    <a:srgbClr val="0070C0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式の展開</a:t>
            </a:r>
            <a:r>
              <a:rPr lang="ja-JP" altLang="en-US" sz="4800" b="1" dirty="0">
                <a:ln w="57150">
                  <a:solidFill>
                    <a:srgbClr val="0070C0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～</a:t>
            </a:r>
            <a:endParaRPr lang="en-US" altLang="ja-JP" sz="12800" b="1" dirty="0">
              <a:ln w="57150">
                <a:solidFill>
                  <a:srgbClr val="0070C0"/>
                </a:solidFill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39C4117-64D3-4BA1-898B-9DD79FDCFE16}"/>
              </a:ext>
            </a:extLst>
          </p:cNvPr>
          <p:cNvSpPr txBox="1"/>
          <p:nvPr/>
        </p:nvSpPr>
        <p:spPr>
          <a:xfrm>
            <a:off x="2886075" y="4395787"/>
            <a:ext cx="11713556" cy="2462213"/>
          </a:xfrm>
          <a:prstGeom prst="rect">
            <a:avLst/>
          </a:prstGeom>
          <a:noFill/>
        </p:spPr>
        <p:txBody>
          <a:bodyPr wrap="square" spcCol="0" rtlCol="0" anchor="ctr">
            <a:spAutoFit/>
          </a:bodyPr>
          <a:lstStyle/>
          <a:p>
            <a:pPr algn="ctr"/>
            <a:r>
              <a:rPr lang="ja-JP" altLang="en-US" sz="10700" b="1" dirty="0">
                <a:ln w="381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の</a:t>
            </a:r>
            <a:r>
              <a:rPr lang="ja-JP" altLang="en-US" sz="15400" b="1" dirty="0">
                <a:ln w="381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展開</a:t>
            </a:r>
            <a:r>
              <a:rPr lang="en-US" altLang="ja-JP" sz="15400" b="1" dirty="0">
                <a:ln w="381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!!!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189C810F-E475-4706-97F9-8DB5D6F0D921}"/>
                  </a:ext>
                </a:extLst>
              </p:cNvPr>
              <p:cNvSpPr txBox="1"/>
              <p:nvPr/>
            </p:nvSpPr>
            <p:spPr>
              <a:xfrm>
                <a:off x="-2779566" y="4742149"/>
                <a:ext cx="11713556" cy="1902059"/>
              </a:xfrm>
              <a:prstGeom prst="rect">
                <a:avLst/>
              </a:prstGeom>
              <a:noFill/>
            </p:spPr>
            <p:txBody>
              <a:bodyPr wrap="square" spcCol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1500" b="1" i="1" smtClean="0">
                              <a:ln w="38100">
                                <a:solidFill>
                                  <a:schemeClr val="bg1"/>
                                </a:solidFill>
                              </a:ln>
                              <a:gradFill flip="none" rotWithShape="1">
                                <a:gsLst>
                                  <a:gs pos="0">
                                    <a:srgbClr val="FF0000">
                                      <a:shade val="30000"/>
                                      <a:satMod val="115000"/>
                                    </a:srgbClr>
                                  </a:gs>
                                  <a:gs pos="50000">
                                    <a:srgbClr val="FF0000">
                                      <a:shade val="67500"/>
                                      <a:satMod val="115000"/>
                                    </a:srgbClr>
                                  </a:gs>
                                  <a:gs pos="100000">
                                    <a:srgbClr val="FF0000">
                                      <a:shade val="100000"/>
                                      <a:satMod val="115000"/>
                                    </a:srgbClr>
                                  </a:gs>
                                </a:gsLst>
                                <a:lin ang="8100000" scaled="1"/>
                                <a:tileRect/>
                              </a:gradFill>
                              <a:effectLst>
                                <a:glow rad="228600">
                                  <a:schemeClr val="accent5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ja-JP" sz="11500" b="1" i="1">
                              <a:ln w="38100">
                                <a:solidFill>
                                  <a:schemeClr val="bg1"/>
                                </a:solidFill>
                              </a:ln>
                              <a:gradFill flip="none" rotWithShape="1">
                                <a:gsLst>
                                  <a:gs pos="0">
                                    <a:srgbClr val="FF0000">
                                      <a:shade val="30000"/>
                                      <a:satMod val="115000"/>
                                    </a:srgbClr>
                                  </a:gs>
                                  <a:gs pos="50000">
                                    <a:srgbClr val="FF0000">
                                      <a:shade val="67500"/>
                                      <a:satMod val="115000"/>
                                    </a:srgbClr>
                                  </a:gs>
                                  <a:gs pos="100000">
                                    <a:srgbClr val="FF0000">
                                      <a:shade val="100000"/>
                                      <a:satMod val="115000"/>
                                    </a:srgbClr>
                                  </a:gs>
                                </a:gsLst>
                                <a:lin ang="8100000" scaled="1"/>
                                <a:tileRect/>
                              </a:gradFill>
                              <a:effectLst>
                                <a:glow rad="228600">
                                  <a:schemeClr val="accent5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1500" b="1" i="1">
                              <a:ln w="38100">
                                <a:solidFill>
                                  <a:schemeClr val="bg1"/>
                                </a:solidFill>
                              </a:ln>
                              <a:gradFill flip="none" rotWithShape="1">
                                <a:gsLst>
                                  <a:gs pos="0">
                                    <a:srgbClr val="FF0000">
                                      <a:shade val="30000"/>
                                      <a:satMod val="115000"/>
                                    </a:srgbClr>
                                  </a:gs>
                                  <a:gs pos="50000">
                                    <a:srgbClr val="FF0000">
                                      <a:shade val="67500"/>
                                      <a:satMod val="115000"/>
                                    </a:srgbClr>
                                  </a:gs>
                                  <a:gs pos="100000">
                                    <a:srgbClr val="FF0000">
                                      <a:shade val="100000"/>
                                      <a:satMod val="115000"/>
                                    </a:srgbClr>
                                  </a:gs>
                                </a:gsLst>
                                <a:lin ang="8100000" scaled="1"/>
                                <a:tileRect/>
                              </a:gradFill>
                              <a:effectLst>
                                <a:glow rad="228600">
                                  <a:schemeClr val="accent5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ja-JP" sz="11500" b="1" i="1" smtClean="0">
                              <a:ln w="38100">
                                <a:solidFill>
                                  <a:schemeClr val="bg1"/>
                                </a:solidFill>
                              </a:ln>
                              <a:gradFill flip="none" rotWithShape="1">
                                <a:gsLst>
                                  <a:gs pos="0">
                                    <a:srgbClr val="FF0000">
                                      <a:shade val="30000"/>
                                      <a:satMod val="115000"/>
                                    </a:srgbClr>
                                  </a:gs>
                                  <a:gs pos="50000">
                                    <a:srgbClr val="FF0000">
                                      <a:shade val="67500"/>
                                      <a:satMod val="115000"/>
                                    </a:srgbClr>
                                  </a:gs>
                                  <a:gs pos="100000">
                                    <a:srgbClr val="FF0000">
                                      <a:shade val="100000"/>
                                      <a:satMod val="115000"/>
                                    </a:srgbClr>
                                  </a:gs>
                                </a:gsLst>
                                <a:lin ang="8100000" scaled="1"/>
                                <a:tileRect/>
                              </a:gradFill>
                              <a:effectLst>
                                <a:glow rad="228600">
                                  <a:schemeClr val="accent5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1500" b="1" i="1">
                              <a:ln w="38100">
                                <a:solidFill>
                                  <a:schemeClr val="bg1"/>
                                </a:solidFill>
                              </a:ln>
                              <a:gradFill flip="none" rotWithShape="1">
                                <a:gsLst>
                                  <a:gs pos="0">
                                    <a:srgbClr val="FF0000">
                                      <a:shade val="30000"/>
                                      <a:satMod val="115000"/>
                                    </a:srgbClr>
                                  </a:gs>
                                  <a:gs pos="50000">
                                    <a:srgbClr val="FF0000">
                                      <a:shade val="67500"/>
                                      <a:satMod val="115000"/>
                                    </a:srgbClr>
                                  </a:gs>
                                  <a:gs pos="100000">
                                    <a:srgbClr val="FF0000">
                                      <a:shade val="100000"/>
                                      <a:satMod val="115000"/>
                                    </a:srgbClr>
                                  </a:gs>
                                </a:gsLst>
                                <a:lin ang="8100000" scaled="1"/>
                                <a:tileRect/>
                              </a:gradFill>
                              <a:effectLst>
                                <a:glow rad="228600">
                                  <a:schemeClr val="accent5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ja-JP" sz="11500" b="1" i="1">
                              <a:ln w="38100">
                                <a:solidFill>
                                  <a:schemeClr val="bg1"/>
                                </a:solidFill>
                              </a:ln>
                              <a:gradFill flip="none" rotWithShape="1">
                                <a:gsLst>
                                  <a:gs pos="0">
                                    <a:srgbClr val="FF0000">
                                      <a:shade val="30000"/>
                                      <a:satMod val="115000"/>
                                    </a:srgbClr>
                                  </a:gs>
                                  <a:gs pos="50000">
                                    <a:srgbClr val="FF0000">
                                      <a:shade val="67500"/>
                                      <a:satMod val="115000"/>
                                    </a:srgbClr>
                                  </a:gs>
                                  <a:gs pos="100000">
                                    <a:srgbClr val="FF0000">
                                      <a:shade val="100000"/>
                                      <a:satMod val="115000"/>
                                    </a:srgbClr>
                                  </a:gs>
                                </a:gsLst>
                                <a:lin ang="8100000" scaled="1"/>
                                <a:tileRect/>
                              </a:gradFill>
                              <a:effectLst>
                                <a:glow rad="228600">
                                  <a:schemeClr val="accent5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sz="11500" b="1" i="1" smtClean="0">
                              <a:ln w="38100">
                                <a:solidFill>
                                  <a:schemeClr val="bg1"/>
                                </a:solidFill>
                              </a:ln>
                              <a:gradFill flip="none" rotWithShape="1">
                                <a:gsLst>
                                  <a:gs pos="0">
                                    <a:srgbClr val="FF0000">
                                      <a:shade val="30000"/>
                                      <a:satMod val="115000"/>
                                    </a:srgbClr>
                                  </a:gs>
                                  <a:gs pos="50000">
                                    <a:srgbClr val="FF0000">
                                      <a:shade val="67500"/>
                                      <a:satMod val="115000"/>
                                    </a:srgbClr>
                                  </a:gs>
                                  <a:gs pos="100000">
                                    <a:srgbClr val="FF0000">
                                      <a:shade val="100000"/>
                                      <a:satMod val="115000"/>
                                    </a:srgbClr>
                                  </a:gs>
                                </a:gsLst>
                                <a:lin ang="8100000" scaled="1"/>
                                <a:tileRect/>
                              </a:gradFill>
                              <a:effectLst>
                                <a:glow rad="228600">
                                  <a:schemeClr val="accent5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ja-JP" sz="26600" b="1" dirty="0">
                  <a:ln w="38100">
                    <a:solidFill>
                      <a:schemeClr val="bg1"/>
                    </a:solidFill>
                  </a:ln>
                  <a:gradFill flip="none" rotWithShape="1">
                    <a:gsLst>
                      <a:gs pos="0">
                        <a:srgbClr val="FF0000">
                          <a:shade val="30000"/>
                          <a:satMod val="115000"/>
                        </a:srgbClr>
                      </a:gs>
                      <a:gs pos="50000">
                        <a:srgbClr val="FF0000">
                          <a:shade val="67500"/>
                          <a:satMod val="115000"/>
                        </a:srgbClr>
                      </a:gs>
                      <a:gs pos="100000">
                        <a:srgbClr val="FF0000">
                          <a:shade val="100000"/>
                          <a:satMod val="115000"/>
                        </a:srgbClr>
                      </a:gs>
                    </a:gsLst>
                    <a:lin ang="8100000" scaled="1"/>
                    <a:tileRect/>
                  </a:gradFill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189C810F-E475-4706-97F9-8DB5D6F0D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79566" y="4742149"/>
                <a:ext cx="11713556" cy="1902059"/>
              </a:xfrm>
              <a:prstGeom prst="rect">
                <a:avLst/>
              </a:prstGeom>
              <a:blipFill>
                <a:blip r:embed="rId17"/>
                <a:stretch>
                  <a:fillRect t="-3205" b="-150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13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29" grpId="0"/>
      <p:bldP spid="63" grpId="0"/>
      <p:bldP spid="28" grpId="0"/>
      <p:bldP spid="30" grpId="0" animBg="1"/>
      <p:bldP spid="31" grpId="0" animBg="1"/>
      <p:bldP spid="32" grpId="0" animBg="1"/>
      <p:bldP spid="34" grpId="0" animBg="1"/>
      <p:bldP spid="35" grpId="0"/>
      <p:bldP spid="40" grpId="0"/>
      <p:bldP spid="42" grpId="0"/>
      <p:bldP spid="51" grpId="0"/>
      <p:bldP spid="53" grpId="0" animBg="1"/>
      <p:bldP spid="79" grpId="0"/>
      <p:bldP spid="80" grpId="0"/>
      <p:bldP spid="81" grpId="0"/>
      <p:bldP spid="82" grpId="0"/>
      <p:bldP spid="83" grpId="0"/>
      <p:bldP spid="84" grpId="0"/>
      <p:bldP spid="41" grpId="0"/>
      <p:bldP spid="27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3"/>
          <a:stretch/>
        </p:blipFill>
        <p:spPr>
          <a:xfrm>
            <a:off x="9317421" y="203858"/>
            <a:ext cx="2601320" cy="903883"/>
          </a:xfrm>
          <a:prstGeom prst="rect">
            <a:avLst/>
          </a:prstGeom>
        </p:spPr>
      </p:pic>
      <p:sp>
        <p:nvSpPr>
          <p:cNvPr id="36" name="横巻き 35"/>
          <p:cNvSpPr/>
          <p:nvPr/>
        </p:nvSpPr>
        <p:spPr>
          <a:xfrm>
            <a:off x="248802" y="244125"/>
            <a:ext cx="1955136" cy="940905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練習問題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817616" y="2139482"/>
                <a:ext cx="2096770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(1)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　</m:t>
                      </m:r>
                      <m:sSup>
                        <m:sSup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16" y="2139482"/>
                <a:ext cx="2096770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784565" y="3655845"/>
                <a:ext cx="2337509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　</m:t>
                      </m:r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65" y="3655845"/>
                <a:ext cx="2337509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762531" y="5172208"/>
                <a:ext cx="2560967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(3)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　</m:t>
                      </m:r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31" y="5172208"/>
                <a:ext cx="2560967" cy="5231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EE500B-67E4-484E-84E3-18294A6BE106}"/>
              </a:ext>
            </a:extLst>
          </p:cNvPr>
          <p:cNvSpPr txBox="1"/>
          <p:nvPr/>
        </p:nvSpPr>
        <p:spPr>
          <a:xfrm>
            <a:off x="425511" y="1453650"/>
            <a:ext cx="5104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問</a:t>
            </a:r>
            <a:r>
              <a:rPr lang="en-US" altLang="ja-JP" sz="2000" dirty="0"/>
              <a:t>.  </a:t>
            </a:r>
            <a:r>
              <a:rPr lang="ja-JP" altLang="en-US" sz="2000" dirty="0"/>
              <a:t>次の式を展開しよう！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2305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3"/>
          <a:stretch/>
        </p:blipFill>
        <p:spPr>
          <a:xfrm>
            <a:off x="9317421" y="203858"/>
            <a:ext cx="2601320" cy="9038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817616" y="2139482"/>
                <a:ext cx="2096770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(1)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　</m:t>
                      </m:r>
                      <m:sSup>
                        <m:sSup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16" y="2139482"/>
                <a:ext cx="2096770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751514" y="3655845"/>
                <a:ext cx="2337509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　</m:t>
                      </m:r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14" y="3655845"/>
                <a:ext cx="2337509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762531" y="5172208"/>
                <a:ext cx="2560967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(3)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　</m:t>
                      </m:r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31" y="5172208"/>
                <a:ext cx="2560967" cy="5231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EE500B-67E4-484E-84E3-18294A6BE106}"/>
              </a:ext>
            </a:extLst>
          </p:cNvPr>
          <p:cNvSpPr txBox="1"/>
          <p:nvPr/>
        </p:nvSpPr>
        <p:spPr>
          <a:xfrm>
            <a:off x="425511" y="1453650"/>
            <a:ext cx="5104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問</a:t>
            </a:r>
            <a:r>
              <a:rPr lang="en-US" altLang="ja-JP" sz="2000" dirty="0"/>
              <a:t>.  </a:t>
            </a:r>
            <a:r>
              <a:rPr lang="ja-JP" altLang="en-US" sz="2000" dirty="0"/>
              <a:t>次の式を展開しよう！</a:t>
            </a:r>
            <a:endParaRPr kumimoji="1" lang="ja-JP" altLang="en-US" sz="2000" dirty="0"/>
          </a:p>
        </p:txBody>
      </p:sp>
      <p:sp>
        <p:nvSpPr>
          <p:cNvPr id="8" name="横巻き 35">
            <a:extLst>
              <a:ext uri="{FF2B5EF4-FFF2-40B4-BE49-F238E27FC236}">
                <a16:creationId xmlns:a16="http://schemas.microsoft.com/office/drawing/2014/main" id="{89F89FE8-847C-42BD-A2CA-CDCC34488562}"/>
              </a:ext>
            </a:extLst>
          </p:cNvPr>
          <p:cNvSpPr/>
          <p:nvPr/>
        </p:nvSpPr>
        <p:spPr>
          <a:xfrm>
            <a:off x="248802" y="244125"/>
            <a:ext cx="1955136" cy="940905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解　説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C3330AA-A621-490E-AFCB-468A4596EC2E}"/>
                  </a:ext>
                </a:extLst>
              </p:cNvPr>
              <p:cNvSpPr txBox="1"/>
              <p:nvPr/>
            </p:nvSpPr>
            <p:spPr>
              <a:xfrm>
                <a:off x="2550772" y="2691333"/>
                <a:ext cx="26155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ja-JP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altLang="ja-JP" sz="2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C3330AA-A621-490E-AFCB-468A4596E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772" y="2691333"/>
                <a:ext cx="261551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0B61695-F6D8-4E3A-9188-EFE0F53411B3}"/>
                  </a:ext>
                </a:extLst>
              </p:cNvPr>
              <p:cNvSpPr txBox="1"/>
              <p:nvPr/>
            </p:nvSpPr>
            <p:spPr>
              <a:xfrm>
                <a:off x="2472268" y="5233700"/>
                <a:ext cx="53796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(5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×5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0B61695-F6D8-4E3A-9188-EFE0F5341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268" y="5233700"/>
                <a:ext cx="5379626" cy="461665"/>
              </a:xfrm>
              <a:prstGeom prst="rect">
                <a:avLst/>
              </a:prstGeom>
              <a:blipFill>
                <a:blip r:embed="rId7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D60EE87-DD76-46D9-85F0-AC8708F5C63F}"/>
                  </a:ext>
                </a:extLst>
              </p:cNvPr>
              <p:cNvSpPr txBox="1"/>
              <p:nvPr/>
            </p:nvSpPr>
            <p:spPr>
              <a:xfrm>
                <a:off x="2988857" y="5778391"/>
                <a:ext cx="32882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D60EE87-DD76-46D9-85F0-AC8708F5C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857" y="5778391"/>
                <a:ext cx="328828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A1E6A3B-44ED-4BB0-85DA-265BE3372261}"/>
                  </a:ext>
                </a:extLst>
              </p:cNvPr>
              <p:cNvSpPr txBox="1"/>
              <p:nvPr/>
            </p:nvSpPr>
            <p:spPr>
              <a:xfrm>
                <a:off x="2750822" y="4251187"/>
                <a:ext cx="29338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24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36</m:t>
                      </m:r>
                    </m:oMath>
                  </m:oMathPara>
                </a14:m>
                <a:endParaRPr lang="en-US" altLang="ja-JP" sz="2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A1E6A3B-44ED-4BB0-85DA-265BE3372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822" y="4251187"/>
                <a:ext cx="2933881" cy="461665"/>
              </a:xfrm>
              <a:prstGeom prst="rect">
                <a:avLst/>
              </a:prstGeom>
              <a:blipFill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7D91F54-58E4-402B-9567-FDBFAFC008DE}"/>
              </a:ext>
            </a:extLst>
          </p:cNvPr>
          <p:cNvSpPr/>
          <p:nvPr/>
        </p:nvSpPr>
        <p:spPr>
          <a:xfrm flipH="1">
            <a:off x="7800190" y="1292389"/>
            <a:ext cx="4118551" cy="137025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81E30F3-1189-4225-A7EF-6183BD1DAF8A}"/>
                  </a:ext>
                </a:extLst>
              </p:cNvPr>
              <p:cNvSpPr txBox="1"/>
              <p:nvPr/>
            </p:nvSpPr>
            <p:spPr>
              <a:xfrm>
                <a:off x="8046329" y="1949342"/>
                <a:ext cx="15189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81E30F3-1189-4225-A7EF-6183BD1DA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329" y="1949342"/>
                <a:ext cx="151895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1D25BAA-C868-4403-A648-2B379BC911DE}"/>
                  </a:ext>
                </a:extLst>
              </p:cNvPr>
              <p:cNvSpPr txBox="1"/>
              <p:nvPr/>
            </p:nvSpPr>
            <p:spPr>
              <a:xfrm>
                <a:off x="9161534" y="1972420"/>
                <a:ext cx="2673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1D25BAA-C868-4403-A648-2B379BC91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1534" y="1972420"/>
                <a:ext cx="267355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E305EF5-4459-4E11-B885-AAC1586F2F9D}"/>
              </a:ext>
            </a:extLst>
          </p:cNvPr>
          <p:cNvSpPr txBox="1"/>
          <p:nvPr/>
        </p:nvSpPr>
        <p:spPr>
          <a:xfrm>
            <a:off x="7880613" y="1426805"/>
            <a:ext cx="137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rgbClr val="FF0000"/>
                </a:solidFill>
              </a:rPr>
              <a:t>【</a:t>
            </a:r>
            <a:r>
              <a:rPr lang="ja-JP" altLang="en-US" sz="2800" b="1" dirty="0">
                <a:solidFill>
                  <a:srgbClr val="FF0000"/>
                </a:solidFill>
              </a:rPr>
              <a:t>公式</a:t>
            </a:r>
            <a:r>
              <a:rPr lang="en-US" altLang="ja-JP" sz="2800" b="1" dirty="0">
                <a:solidFill>
                  <a:srgbClr val="FF0000"/>
                </a:solidFill>
              </a:rPr>
              <a:t>】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D114227-6626-4EF6-A285-4CC096C97A55}"/>
                  </a:ext>
                </a:extLst>
              </p:cNvPr>
              <p:cNvSpPr txBox="1"/>
              <p:nvPr/>
            </p:nvSpPr>
            <p:spPr>
              <a:xfrm>
                <a:off x="2619085" y="2216932"/>
                <a:ext cx="34769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D114227-6626-4EF6-A285-4CC096C97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085" y="2216932"/>
                <a:ext cx="347691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1D6310D-0210-4E94-BD29-01FB0FA4BBC4}"/>
                  </a:ext>
                </a:extLst>
              </p:cNvPr>
              <p:cNvSpPr txBox="1"/>
              <p:nvPr/>
            </p:nvSpPr>
            <p:spPr>
              <a:xfrm>
                <a:off x="2331772" y="3706496"/>
                <a:ext cx="46950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ja-JP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1D6310D-0210-4E94-BD29-01FB0FA4B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772" y="3706496"/>
                <a:ext cx="4695051" cy="461665"/>
              </a:xfrm>
              <a:prstGeom prst="rect">
                <a:avLst/>
              </a:prstGeom>
              <a:blipFill>
                <a:blip r:embed="rId1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88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 animBg="1"/>
      <p:bldP spid="14" grpId="0"/>
      <p:bldP spid="15" grpId="0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22255</TotalTime>
  <Words>186</Words>
  <Application>Microsoft Office PowerPoint</Application>
  <PresentationFormat>ワイド画面</PresentationFormat>
  <Paragraphs>40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ＭＳ Ｐゴシック</vt:lpstr>
      <vt:lpstr>ＭＳ 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 Sonoda</dc:creator>
  <cp:lastModifiedBy>toshiya osikawa</cp:lastModifiedBy>
  <cp:revision>523</cp:revision>
  <dcterms:created xsi:type="dcterms:W3CDTF">2014-05-17T07:34:51Z</dcterms:created>
  <dcterms:modified xsi:type="dcterms:W3CDTF">2018-04-27T12:50:09Z</dcterms:modified>
</cp:coreProperties>
</file>