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325" r:id="rId3"/>
    <p:sldId id="330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FFC000"/>
    <a:srgbClr val="5B9BD5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50" d="100"/>
          <a:sy n="50" d="100"/>
        </p:scale>
        <p:origin x="1416" y="9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16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43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93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82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10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93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15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45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441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21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66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DD5D6-EE21-4BBC-B8CE-EBB021E35E97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72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4.png"/><Relationship Id="rId5" Type="http://schemas.openxmlformats.org/officeDocument/2006/relationships/image" Target="../media/image160.png"/><Relationship Id="rId10" Type="http://schemas.openxmlformats.org/officeDocument/2006/relationships/image" Target="../media/image23.png"/><Relationship Id="rId4" Type="http://schemas.openxmlformats.org/officeDocument/2006/relationships/image" Target="../media/image150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横巻き 17"/>
              <p:cNvSpPr/>
              <p:nvPr/>
            </p:nvSpPr>
            <p:spPr>
              <a:xfrm>
                <a:off x="94441" y="247140"/>
                <a:ext cx="4171261" cy="1043617"/>
              </a:xfrm>
              <a:prstGeom prst="horizontalScroll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begChr m:val="（"/>
                        <m:endChr m:val="）"/>
                        <m:ctrlPr>
                          <a:rPr lang="ja-JP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sz="28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8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の展開</a:t>
                </a:r>
                <a:endParaRPr lang="en-US" altLang="ja-JP" sz="28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8" name="横巻き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1" y="247140"/>
                <a:ext cx="4171261" cy="1043617"/>
              </a:xfrm>
              <a:prstGeom prst="horizontalScroll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正方形/長方形 99"/>
          <p:cNvSpPr/>
          <p:nvPr/>
        </p:nvSpPr>
        <p:spPr>
          <a:xfrm flipH="1">
            <a:off x="627112" y="1549577"/>
            <a:ext cx="6869742" cy="243933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7" name="コンテンツ プレースホルダ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3"/>
          <a:stretch/>
        </p:blipFill>
        <p:spPr>
          <a:xfrm>
            <a:off x="9317421" y="203858"/>
            <a:ext cx="2601320" cy="903883"/>
          </a:xfrm>
          <a:prstGeom prst="rect">
            <a:avLst/>
          </a:prstGeom>
        </p:spPr>
      </p:pic>
      <p:sp>
        <p:nvSpPr>
          <p:cNvPr id="67" name="テキスト ボックス 66"/>
          <p:cNvSpPr txBox="1"/>
          <p:nvPr/>
        </p:nvSpPr>
        <p:spPr>
          <a:xfrm>
            <a:off x="3233949" y="400172"/>
            <a:ext cx="985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てんかい</a:t>
            </a:r>
            <a:endParaRPr lang="en-US" altLang="ja-JP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2061196" y="2903999"/>
                <a:ext cx="23198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begChr m:val="（"/>
                          <m:endChr m:val="）"/>
                          <m:ctrlPr>
                            <a:rPr lang="ja-JP" alt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196" y="2903999"/>
                <a:ext cx="2319835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1251879" y="4206686"/>
            <a:ext cx="3376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（例）</a:t>
            </a:r>
            <a:r>
              <a:rPr lang="ja-JP" altLang="en-US" sz="2000" dirty="0"/>
              <a:t>次の式を展開しよう！</a:t>
            </a:r>
            <a:endParaRPr lang="ja-JP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1458394" y="4525176"/>
                <a:ext cx="3106503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(1)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　</m:t>
                      </m:r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d>
                        <m:dPr>
                          <m:begChr m:val="（"/>
                          <m:endChr m:val="）"/>
                          <m:ctrlPr>
                            <a:rPr lang="ja-JP" alt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394" y="4525176"/>
                <a:ext cx="3106503" cy="5231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1635109" y="5796098"/>
                <a:ext cx="3106503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　</m:t>
                      </m:r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begChr m:val="（"/>
                          <m:endChr m:val="）"/>
                          <m:ctrlPr>
                            <a:rPr lang="ja-JP" alt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109" y="5796098"/>
                <a:ext cx="3106503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4022341" y="2905868"/>
                <a:ext cx="32094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341" y="2905868"/>
                <a:ext cx="320945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4081518" y="5003075"/>
                <a:ext cx="17267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US" altLang="ja-JP" sz="2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518" y="5003075"/>
                <a:ext cx="172678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4422376" y="5861019"/>
                <a:ext cx="21587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376" y="5861019"/>
                <a:ext cx="2158786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4079507" y="1797579"/>
                <a:ext cx="1681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507" y="1797579"/>
                <a:ext cx="1681704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左カーブ矢印 34"/>
          <p:cNvSpPr/>
          <p:nvPr/>
        </p:nvSpPr>
        <p:spPr>
          <a:xfrm rot="16200000">
            <a:off x="3093645" y="2710501"/>
            <a:ext cx="133365" cy="388705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右カーブ矢印 35"/>
          <p:cNvSpPr/>
          <p:nvPr/>
        </p:nvSpPr>
        <p:spPr>
          <a:xfrm rot="16200000">
            <a:off x="2820231" y="2916300"/>
            <a:ext cx="261818" cy="1038723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左カーブ矢印 38"/>
          <p:cNvSpPr/>
          <p:nvPr/>
        </p:nvSpPr>
        <p:spPr>
          <a:xfrm rot="16200000">
            <a:off x="3317259" y="2294270"/>
            <a:ext cx="340726" cy="1043290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右カーブ矢印 39"/>
          <p:cNvSpPr/>
          <p:nvPr/>
        </p:nvSpPr>
        <p:spPr>
          <a:xfrm rot="16200000">
            <a:off x="3025520" y="2724187"/>
            <a:ext cx="385126" cy="1582367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4079922" y="3325736"/>
                <a:ext cx="16961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22" y="3325736"/>
                <a:ext cx="169615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675350" y="1721642"/>
                <a:ext cx="3824407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【</m:t>
                      </m:r>
                      <m:r>
                        <a:rPr lang="ja-JP" alt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公式</m:t>
                      </m:r>
                      <m:r>
                        <a:rPr lang="en-US" altLang="ja-JP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】</m:t>
                      </m:r>
                      <m:r>
                        <a:rPr lang="ja-JP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　</m:t>
                      </m:r>
                      <m:d>
                        <m:dPr>
                          <m:ctrlP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begChr m:val="（"/>
                          <m:endChr m:val="）"/>
                          <m:ctrlPr>
                            <a:rPr lang="ja-JP" altLang="en-US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ja-JP" sz="2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50" y="1721642"/>
                <a:ext cx="3824407" cy="52315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4381031" y="6266814"/>
                <a:ext cx="21587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031" y="6266814"/>
                <a:ext cx="2158786" cy="461665"/>
              </a:xfrm>
              <a:prstGeom prst="rect">
                <a:avLst/>
              </a:prstGeom>
              <a:blipFill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998913" y="2934776"/>
                <a:ext cx="812025" cy="40011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解</m:t>
                      </m:r>
                      <m:r>
                        <a:rPr lang="en-US" altLang="ja-JP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ja-JP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説</m:t>
                      </m:r>
                    </m:oMath>
                  </m:oMathPara>
                </a14:m>
                <a:endParaRPr lang="en-US" altLang="ja-JP" sz="2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913" y="2934776"/>
                <a:ext cx="812025" cy="400110"/>
              </a:xfrm>
              <a:prstGeom prst="rect">
                <a:avLst/>
              </a:prstGeom>
              <a:blipFill>
                <a:blip r:embed="rId14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3935214" y="4587281"/>
                <a:ext cx="21587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214" y="4587281"/>
                <a:ext cx="2158786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円/楕円 38">
            <a:extLst>
              <a:ext uri="{FF2B5EF4-FFF2-40B4-BE49-F238E27FC236}">
                <a16:creationId xmlns:a16="http://schemas.microsoft.com/office/drawing/2014/main" id="{5455E5AD-114C-46CD-ACF1-0624964EFB62}"/>
              </a:ext>
            </a:extLst>
          </p:cNvPr>
          <p:cNvSpPr/>
          <p:nvPr/>
        </p:nvSpPr>
        <p:spPr>
          <a:xfrm>
            <a:off x="5206167" y="2941120"/>
            <a:ext cx="433159" cy="42764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円/楕円 38">
            <a:extLst>
              <a:ext uri="{FF2B5EF4-FFF2-40B4-BE49-F238E27FC236}">
                <a16:creationId xmlns:a16="http://schemas.microsoft.com/office/drawing/2014/main" id="{5EFA5B28-48DE-4EAE-B1B3-49C49AC99CBD}"/>
              </a:ext>
            </a:extLst>
          </p:cNvPr>
          <p:cNvSpPr/>
          <p:nvPr/>
        </p:nvSpPr>
        <p:spPr>
          <a:xfrm>
            <a:off x="5919263" y="2938042"/>
            <a:ext cx="433159" cy="42764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D109F5B1-566E-4830-ACCA-7A8F152547A9}"/>
                  </a:ext>
                </a:extLst>
              </p:cNvPr>
              <p:cNvSpPr txBox="1"/>
              <p:nvPr/>
            </p:nvSpPr>
            <p:spPr>
              <a:xfrm>
                <a:off x="-142068" y="-78826"/>
                <a:ext cx="8349816" cy="2462213"/>
              </a:xfrm>
              <a:prstGeom prst="rect">
                <a:avLst/>
              </a:prstGeom>
              <a:noFill/>
            </p:spPr>
            <p:txBody>
              <a:bodyPr wrap="square" spcCol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5400" b="1" i="1" smtClean="0">
                          <a:ln w="57150">
                            <a:solidFill>
                              <a:srgbClr val="0070C0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中</m:t>
                      </m:r>
                      <m:r>
                        <a:rPr lang="en-US" altLang="ja-JP" sz="15400" b="1" i="1">
                          <a:ln w="57150">
                            <a:solidFill>
                              <a:srgbClr val="0070C0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𝟑</m:t>
                      </m:r>
                      <m:r>
                        <a:rPr lang="ja-JP" altLang="en-US" sz="15400" b="1" i="1">
                          <a:ln w="57150">
                            <a:solidFill>
                              <a:srgbClr val="0070C0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数学</m:t>
                      </m:r>
                    </m:oMath>
                  </m:oMathPara>
                </a14:m>
                <a:endParaRPr lang="en-US" altLang="ja-JP" sz="15400" b="1" dirty="0">
                  <a:ln w="57150">
                    <a:solidFill>
                      <a:srgbClr val="0070C0"/>
                    </a:solidFill>
                  </a:ln>
                  <a:solidFill>
                    <a:schemeClr val="bg1"/>
                  </a:soli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D109F5B1-566E-4830-ACCA-7A8F1525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068" y="-78826"/>
                <a:ext cx="8349816" cy="2462213"/>
              </a:xfrm>
              <a:prstGeom prst="rect">
                <a:avLst/>
              </a:prstGeom>
              <a:blipFill>
                <a:blip r:embed="rId16"/>
                <a:stretch>
                  <a:fillRect t="-495" b="-51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EC97C0C-D5F9-4557-A4AC-48C46476D155}"/>
              </a:ext>
            </a:extLst>
          </p:cNvPr>
          <p:cNvSpPr txBox="1"/>
          <p:nvPr/>
        </p:nvSpPr>
        <p:spPr>
          <a:xfrm>
            <a:off x="-2239561" y="1816494"/>
            <a:ext cx="10982414" cy="1569660"/>
          </a:xfrm>
          <a:prstGeom prst="rect">
            <a:avLst/>
          </a:prstGeom>
          <a:noFill/>
        </p:spPr>
        <p:txBody>
          <a:bodyPr wrap="square" spcCol="0" rtlCol="0" anchor="ctr">
            <a:spAutoFit/>
          </a:bodyPr>
          <a:lstStyle/>
          <a:p>
            <a:pPr algn="ctr"/>
            <a:r>
              <a:rPr lang="ja-JP" altLang="en-US" sz="4800" b="1" dirty="0">
                <a:ln w="57150">
                  <a:solidFill>
                    <a:srgbClr val="0070C0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～</a:t>
            </a:r>
            <a:r>
              <a:rPr lang="ja-JP" altLang="en-US" sz="9600" b="1" dirty="0">
                <a:ln w="57150">
                  <a:solidFill>
                    <a:srgbClr val="0070C0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式の展開</a:t>
            </a:r>
            <a:r>
              <a:rPr lang="ja-JP" altLang="en-US" sz="4800" b="1" dirty="0">
                <a:ln w="57150">
                  <a:solidFill>
                    <a:srgbClr val="0070C0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～</a:t>
            </a:r>
            <a:endParaRPr lang="en-US" altLang="ja-JP" sz="12800" b="1" dirty="0">
              <a:ln w="57150">
                <a:solidFill>
                  <a:srgbClr val="0070C0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1724925-D782-4C72-B57B-B56D5A73947E}"/>
              </a:ext>
            </a:extLst>
          </p:cNvPr>
          <p:cNvSpPr txBox="1"/>
          <p:nvPr/>
        </p:nvSpPr>
        <p:spPr>
          <a:xfrm>
            <a:off x="2886075" y="4395787"/>
            <a:ext cx="11713556" cy="2462213"/>
          </a:xfrm>
          <a:prstGeom prst="rect">
            <a:avLst/>
          </a:prstGeom>
          <a:noFill/>
        </p:spPr>
        <p:txBody>
          <a:bodyPr wrap="square" spcCol="0" rtlCol="0" anchor="ctr">
            <a:spAutoFit/>
          </a:bodyPr>
          <a:lstStyle/>
          <a:p>
            <a:pPr algn="ctr"/>
            <a:r>
              <a:rPr lang="ja-JP" altLang="en-US" sz="107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の</a:t>
            </a:r>
            <a:r>
              <a:rPr lang="ja-JP" altLang="en-US" sz="154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展開</a:t>
            </a:r>
            <a:r>
              <a:rPr lang="en-US" altLang="ja-JP" sz="154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!!!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3E06D8AD-4B5F-4D44-BA7B-EDC4B57B40A6}"/>
                  </a:ext>
                </a:extLst>
              </p:cNvPr>
              <p:cNvSpPr txBox="1"/>
              <p:nvPr/>
            </p:nvSpPr>
            <p:spPr>
              <a:xfrm>
                <a:off x="-355009" y="3081764"/>
                <a:ext cx="11713556" cy="2062103"/>
              </a:xfrm>
              <a:prstGeom prst="rect">
                <a:avLst/>
              </a:prstGeom>
              <a:noFill/>
            </p:spPr>
            <p:txBody>
              <a:bodyPr wrap="square" spcCol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800" b="1" i="1" smtClean="0">
                          <a:ln w="38100">
                            <a:solidFill>
                              <a:schemeClr val="bg1"/>
                            </a:solidFill>
                          </a:ln>
                          <a:gradFill flip="none" rotWithShape="1">
                            <a:gsLst>
                              <a:gs pos="0">
                                <a:srgbClr val="FF00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00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00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8100000" scaled="1"/>
                            <a:tileRect/>
                          </a:gra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en-US" altLang="ja-JP" sz="12800" b="1" i="1" smtClean="0">
                          <a:ln w="38100">
                            <a:solidFill>
                              <a:schemeClr val="bg1"/>
                            </a:solidFill>
                          </a:ln>
                          <a:gradFill flip="none" rotWithShape="1">
                            <a:gsLst>
                              <a:gs pos="0">
                                <a:srgbClr val="FF00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00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00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8100000" scaled="1"/>
                            <a:tileRect/>
                          </a:gra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en-US" altLang="ja-JP" sz="12800" b="1" i="1" smtClean="0">
                          <a:ln w="38100">
                            <a:solidFill>
                              <a:schemeClr val="bg1"/>
                            </a:solidFill>
                          </a:ln>
                          <a:gradFill flip="none" rotWithShape="1">
                            <a:gsLst>
                              <a:gs pos="0">
                                <a:srgbClr val="FF00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00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00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8100000" scaled="1"/>
                            <a:tileRect/>
                          </a:gra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en-US" altLang="ja-JP" sz="12800" b="1" i="1" smtClean="0">
                          <a:ln w="38100">
                            <a:solidFill>
                              <a:schemeClr val="bg1"/>
                            </a:solidFill>
                          </a:ln>
                          <a:gradFill flip="none" rotWithShape="1">
                            <a:gsLst>
                              <a:gs pos="0">
                                <a:srgbClr val="FF00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00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00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8100000" scaled="1"/>
                            <a:tileRect/>
                          </a:gra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𝒂</m:t>
                      </m:r>
                      <m:r>
                        <a:rPr lang="en-US" altLang="ja-JP" sz="12800" b="1" i="1" smtClean="0">
                          <a:ln w="38100">
                            <a:solidFill>
                              <a:schemeClr val="bg1"/>
                            </a:solidFill>
                          </a:ln>
                          <a:gradFill flip="none" rotWithShape="1">
                            <a:gsLst>
                              <a:gs pos="0">
                                <a:srgbClr val="FF00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00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00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8100000" scaled="1"/>
                            <a:tileRect/>
                          </a:gra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)(</m:t>
                      </m:r>
                      <m:r>
                        <a:rPr lang="en-US" altLang="ja-JP" sz="12800" b="1" i="1" smtClean="0">
                          <a:ln w="38100">
                            <a:solidFill>
                              <a:schemeClr val="bg1"/>
                            </a:solidFill>
                          </a:ln>
                          <a:gradFill flip="none" rotWithShape="1">
                            <a:gsLst>
                              <a:gs pos="0">
                                <a:srgbClr val="FF00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00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00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8100000" scaled="1"/>
                            <a:tileRect/>
                          </a:gra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en-US" altLang="ja-JP" sz="12800" b="1" i="1" smtClean="0">
                          <a:ln w="38100">
                            <a:solidFill>
                              <a:schemeClr val="bg1"/>
                            </a:solidFill>
                          </a:ln>
                          <a:gradFill flip="none" rotWithShape="1">
                            <a:gsLst>
                              <a:gs pos="0">
                                <a:srgbClr val="FF00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00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00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8100000" scaled="1"/>
                            <a:tileRect/>
                          </a:gra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r>
                        <a:rPr lang="en-US" altLang="ja-JP" sz="12800" b="1" i="1" smtClean="0">
                          <a:ln w="38100">
                            <a:solidFill>
                              <a:schemeClr val="bg1"/>
                            </a:solidFill>
                          </a:ln>
                          <a:gradFill flip="none" rotWithShape="1">
                            <a:gsLst>
                              <a:gs pos="0">
                                <a:srgbClr val="FF00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00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00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8100000" scaled="1"/>
                            <a:tileRect/>
                          </a:gra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𝒂</m:t>
                      </m:r>
                      <m:r>
                        <a:rPr lang="en-US" altLang="ja-JP" sz="12800" b="1" i="1" smtClean="0">
                          <a:ln w="38100">
                            <a:solidFill>
                              <a:schemeClr val="bg1"/>
                            </a:solidFill>
                          </a:ln>
                          <a:gradFill flip="none" rotWithShape="1">
                            <a:gsLst>
                              <a:gs pos="0">
                                <a:srgbClr val="FF00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00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00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8100000" scaled="1"/>
                            <a:tileRect/>
                          </a:gra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en-US" altLang="ja-JP" sz="12800" b="1" dirty="0">
                  <a:ln w="38100">
                    <a:solidFill>
                      <a:schemeClr val="bg1"/>
                    </a:solidFill>
                  </a:ln>
                  <a:gradFill flip="none" rotWithShape="1">
                    <a:gsLst>
                      <a:gs pos="0">
                        <a:srgbClr val="FF0000">
                          <a:shade val="30000"/>
                          <a:satMod val="115000"/>
                        </a:srgbClr>
                      </a:gs>
                      <a:gs pos="50000">
                        <a:srgbClr val="FF0000">
                          <a:shade val="67500"/>
                          <a:satMod val="115000"/>
                        </a:srgbClr>
                      </a:gs>
                      <a:gs pos="100000">
                        <a:srgbClr val="FF0000">
                          <a:shade val="100000"/>
                          <a:satMod val="115000"/>
                        </a:srgbClr>
                      </a:gs>
                    </a:gsLst>
                    <a:lin ang="8100000" scaled="1"/>
                    <a:tileRect/>
                  </a:gra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3E06D8AD-4B5F-4D44-BA7B-EDC4B57B4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5009" y="3081764"/>
                <a:ext cx="11713556" cy="2062103"/>
              </a:xfrm>
              <a:prstGeom prst="rect">
                <a:avLst/>
              </a:prstGeom>
              <a:blipFill>
                <a:blip r:embed="rId17"/>
                <a:stretch>
                  <a:fillRect b="-150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30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29" grpId="0"/>
      <p:bldP spid="6" grpId="0"/>
      <p:bldP spid="37" grpId="0"/>
      <p:bldP spid="52" grpId="0"/>
      <p:bldP spid="44" grpId="0"/>
      <p:bldP spid="45" grpId="0"/>
      <p:bldP spid="28" grpId="0"/>
      <p:bldP spid="35" grpId="0" animBg="1"/>
      <p:bldP spid="36" grpId="0" animBg="1"/>
      <p:bldP spid="39" grpId="0" animBg="1"/>
      <p:bldP spid="40" grpId="0" animBg="1"/>
      <p:bldP spid="55" grpId="0"/>
      <p:bldP spid="56" grpId="0"/>
      <p:bldP spid="41" grpId="0"/>
      <p:bldP spid="53" grpId="0" animBg="1"/>
      <p:bldP spid="23" grpId="0"/>
      <p:bldP spid="27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3"/>
          <a:stretch/>
        </p:blipFill>
        <p:spPr>
          <a:xfrm>
            <a:off x="9317421" y="203858"/>
            <a:ext cx="2601320" cy="903883"/>
          </a:xfrm>
          <a:prstGeom prst="rect">
            <a:avLst/>
          </a:prstGeom>
        </p:spPr>
      </p:pic>
      <p:sp>
        <p:nvSpPr>
          <p:cNvPr id="36" name="横巻き 35"/>
          <p:cNvSpPr/>
          <p:nvPr/>
        </p:nvSpPr>
        <p:spPr>
          <a:xfrm>
            <a:off x="248802" y="244125"/>
            <a:ext cx="2234754" cy="940905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練習問題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813320" y="2195657"/>
                <a:ext cx="2747335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(1)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　</m:t>
                      </m:r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d>
                        <m:dPr>
                          <m:begChr m:val="（"/>
                          <m:endChr m:val="）"/>
                          <m:ctrlPr>
                            <a:rPr lang="ja-JP" alt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20" y="2195657"/>
                <a:ext cx="2747335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645889" y="3616030"/>
                <a:ext cx="3420014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　</m:t>
                      </m:r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begChr m:val="（"/>
                          <m:endChr m:val="）"/>
                          <m:ctrlPr>
                            <a:rPr lang="ja-JP" alt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89" y="3616030"/>
                <a:ext cx="3420014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736201" y="5036403"/>
                <a:ext cx="3593428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　</m:t>
                      </m:r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begChr m:val="（"/>
                          <m:endChr m:val="）"/>
                          <m:ctrlPr>
                            <a:rPr lang="ja-JP" alt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01" y="5036403"/>
                <a:ext cx="3593428" cy="5231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B1CA275-1D96-4C58-BB8F-B851BAD9F2CD}"/>
              </a:ext>
            </a:extLst>
          </p:cNvPr>
          <p:cNvSpPr txBox="1"/>
          <p:nvPr/>
        </p:nvSpPr>
        <p:spPr>
          <a:xfrm>
            <a:off x="447545" y="1607887"/>
            <a:ext cx="5104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問</a:t>
            </a:r>
            <a:r>
              <a:rPr lang="en-US" altLang="ja-JP" sz="2000" dirty="0"/>
              <a:t>.  </a:t>
            </a:r>
            <a:r>
              <a:rPr lang="ja-JP" altLang="en-US" sz="2000" dirty="0"/>
              <a:t>次の式を展開しよう！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305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3"/>
          <a:stretch/>
        </p:blipFill>
        <p:spPr>
          <a:xfrm>
            <a:off x="9317421" y="203858"/>
            <a:ext cx="2601320" cy="9038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813320" y="2195657"/>
                <a:ext cx="2747335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(1)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　</m:t>
                      </m:r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d>
                        <m:dPr>
                          <m:begChr m:val="（"/>
                          <m:endChr m:val="）"/>
                          <m:ctrlPr>
                            <a:rPr lang="ja-JP" alt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20" y="2195657"/>
                <a:ext cx="2747335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645889" y="3616030"/>
                <a:ext cx="3420014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　</m:t>
                      </m:r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begChr m:val="（"/>
                          <m:endChr m:val="）"/>
                          <m:ctrlPr>
                            <a:rPr lang="ja-JP" alt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89" y="3616030"/>
                <a:ext cx="3420014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736201" y="5036403"/>
                <a:ext cx="3593428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　</m:t>
                      </m:r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begChr m:val="（"/>
                          <m:endChr m:val="）"/>
                          <m:ctrlPr>
                            <a:rPr lang="ja-JP" alt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01" y="5036403"/>
                <a:ext cx="3593428" cy="5231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B1CA275-1D96-4C58-BB8F-B851BAD9F2CD}"/>
              </a:ext>
            </a:extLst>
          </p:cNvPr>
          <p:cNvSpPr txBox="1"/>
          <p:nvPr/>
        </p:nvSpPr>
        <p:spPr>
          <a:xfrm>
            <a:off x="447545" y="1607887"/>
            <a:ext cx="5104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問</a:t>
            </a:r>
            <a:r>
              <a:rPr lang="en-US" altLang="ja-JP" sz="2000" dirty="0"/>
              <a:t>.  </a:t>
            </a:r>
            <a:r>
              <a:rPr lang="ja-JP" altLang="en-US" sz="2000" dirty="0"/>
              <a:t>次の式を展開しよう！</a:t>
            </a:r>
            <a:endParaRPr kumimoji="1" lang="ja-JP" altLang="en-US" sz="20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F0F1F1E-994C-4106-9AFC-8373DD1DC86F}"/>
              </a:ext>
            </a:extLst>
          </p:cNvPr>
          <p:cNvSpPr/>
          <p:nvPr/>
        </p:nvSpPr>
        <p:spPr>
          <a:xfrm flipH="1">
            <a:off x="6428547" y="1607887"/>
            <a:ext cx="5530045" cy="90762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7FBBD00-E3DD-40F9-9008-1DE84404D846}"/>
                  </a:ext>
                </a:extLst>
              </p:cNvPr>
              <p:cNvSpPr txBox="1"/>
              <p:nvPr/>
            </p:nvSpPr>
            <p:spPr>
              <a:xfrm>
                <a:off x="6636031" y="1772772"/>
                <a:ext cx="5141505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>
                    <a:solidFill>
                      <a:srgbClr val="FF0000"/>
                    </a:solidFill>
                  </a:rPr>
                  <a:t>【</a:t>
                </a:r>
                <a14:m>
                  <m:oMath xmlns:m="http://schemas.openxmlformats.org/officeDocument/2006/math">
                    <m:r>
                      <a:rPr lang="ja-JP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公式</m:t>
                    </m:r>
                    <m:r>
                      <a:rPr lang="en-US" altLang="ja-JP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】</m:t>
                    </m:r>
                    <m:r>
                      <a:rPr lang="ja-JP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begChr m:val="（"/>
                        <m:endChr m:val="）"/>
                        <m:ctrlPr>
                          <a:rPr lang="ja-JP" altLang="en-US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7FBBD00-E3DD-40F9-9008-1DE84404D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031" y="1772772"/>
                <a:ext cx="5141505" cy="523157"/>
              </a:xfrm>
              <a:prstGeom prst="rect">
                <a:avLst/>
              </a:prstGeom>
              <a:blipFill>
                <a:blip r:embed="rId6"/>
                <a:stretch>
                  <a:fillRect l="-1898" t="-3488" b="-197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横巻き 35">
            <a:extLst>
              <a:ext uri="{FF2B5EF4-FFF2-40B4-BE49-F238E27FC236}">
                <a16:creationId xmlns:a16="http://schemas.microsoft.com/office/drawing/2014/main" id="{4653DFAD-4722-4EA9-8979-AFB873373B35}"/>
              </a:ext>
            </a:extLst>
          </p:cNvPr>
          <p:cNvSpPr/>
          <p:nvPr/>
        </p:nvSpPr>
        <p:spPr>
          <a:xfrm>
            <a:off x="248802" y="244125"/>
            <a:ext cx="1955136" cy="940905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解　説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646B422-FF22-4E06-887C-B8CDB836A16F}"/>
                  </a:ext>
                </a:extLst>
              </p:cNvPr>
              <p:cNvSpPr txBox="1"/>
              <p:nvPr/>
            </p:nvSpPr>
            <p:spPr>
              <a:xfrm>
                <a:off x="3111125" y="2271325"/>
                <a:ext cx="21587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646B422-FF22-4E06-887C-B8CDB836A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125" y="2271325"/>
                <a:ext cx="215878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242DBD17-4AF7-4FC6-B1C0-CF48C0790EED}"/>
                  </a:ext>
                </a:extLst>
              </p:cNvPr>
              <p:cNvSpPr txBox="1"/>
              <p:nvPr/>
            </p:nvSpPr>
            <p:spPr>
              <a:xfrm>
                <a:off x="3256526" y="2742473"/>
                <a:ext cx="17267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altLang="ja-JP" sz="2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242DBD17-4AF7-4FC6-B1C0-CF48C0790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526" y="2742473"/>
                <a:ext cx="172678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C620C534-F712-4ABA-A405-C6061366289F}"/>
                  </a:ext>
                </a:extLst>
              </p:cNvPr>
              <p:cNvSpPr txBox="1"/>
              <p:nvPr/>
            </p:nvSpPr>
            <p:spPr>
              <a:xfrm>
                <a:off x="3664350" y="3682088"/>
                <a:ext cx="21587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(4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C620C534-F712-4ABA-A405-C60613662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350" y="3682088"/>
                <a:ext cx="2158786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AB4714E-6530-45D0-A786-C1235CE02F2A}"/>
                  </a:ext>
                </a:extLst>
              </p:cNvPr>
              <p:cNvSpPr txBox="1"/>
              <p:nvPr/>
            </p:nvSpPr>
            <p:spPr>
              <a:xfrm>
                <a:off x="3639678" y="4211335"/>
                <a:ext cx="21587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AB4714E-6530-45D0-A786-C1235CE02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678" y="4211335"/>
                <a:ext cx="215878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78B4299-2904-457E-A613-B2A9E16DF6CD}"/>
                  </a:ext>
                </a:extLst>
              </p:cNvPr>
              <p:cNvSpPr txBox="1"/>
              <p:nvPr/>
            </p:nvSpPr>
            <p:spPr>
              <a:xfrm>
                <a:off x="4117176" y="5096333"/>
                <a:ext cx="21587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(3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(2</m:t>
                      </m:r>
                      <m:sSup>
                        <m:sSupPr>
                          <m:ctrlP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78B4299-2904-457E-A613-B2A9E16DF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176" y="5096333"/>
                <a:ext cx="2158786" cy="461665"/>
              </a:xfrm>
              <a:prstGeom prst="rect">
                <a:avLst/>
              </a:prstGeom>
              <a:blipFill>
                <a:blip r:embed="rId11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C650754-4FFD-4D66-AF32-9B602C81AAB9}"/>
                  </a:ext>
                </a:extLst>
              </p:cNvPr>
              <p:cNvSpPr txBox="1"/>
              <p:nvPr/>
            </p:nvSpPr>
            <p:spPr>
              <a:xfrm>
                <a:off x="3971081" y="5683739"/>
                <a:ext cx="21587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C650754-4FFD-4D66-AF32-9B602C81A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081" y="5683739"/>
                <a:ext cx="2158786" cy="461665"/>
              </a:xfrm>
              <a:prstGeom prst="rect">
                <a:avLst/>
              </a:prstGeom>
              <a:blipFill>
                <a:blip r:embed="rId1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27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5" grpId="0"/>
      <p:bldP spid="26" grpId="0"/>
      <p:bldP spid="27" grpId="0"/>
      <p:bldP spid="29" grpId="0"/>
      <p:bldP spid="30" grpId="0"/>
      <p:bldP spid="31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22386</TotalTime>
  <Words>145</Words>
  <Application>Microsoft Office PowerPoint</Application>
  <PresentationFormat>ワイド画面</PresentationFormat>
  <Paragraphs>36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ＭＳ Ｐゴシック</vt:lpstr>
      <vt:lpstr>ＭＳ 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 Sonoda</dc:creator>
  <cp:lastModifiedBy>toshiya osikawa</cp:lastModifiedBy>
  <cp:revision>513</cp:revision>
  <dcterms:created xsi:type="dcterms:W3CDTF">2014-05-17T07:34:51Z</dcterms:created>
  <dcterms:modified xsi:type="dcterms:W3CDTF">2018-04-28T09:35:19Z</dcterms:modified>
</cp:coreProperties>
</file>