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5" r:id="rId3"/>
    <p:sldId id="32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C000"/>
    <a:srgbClr val="000000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6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横巻き 17"/>
          <p:cNvSpPr/>
          <p:nvPr/>
        </p:nvSpPr>
        <p:spPr>
          <a:xfrm>
            <a:off x="94440" y="247140"/>
            <a:ext cx="2256350" cy="104361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式の展開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 flipH="1">
            <a:off x="265809" y="1376474"/>
            <a:ext cx="10970503" cy="20463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39060" y="385339"/>
            <a:ext cx="539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しき</a:t>
            </a:r>
            <a:endParaRPr lang="en-US" altLang="ja-JP" sz="1000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1268315" y="391735"/>
            <a:ext cx="98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てんかい</a:t>
            </a:r>
            <a:endParaRPr lang="en-US" altLang="ja-JP" sz="10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28357" y="1528577"/>
            <a:ext cx="464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「積の形」で表された式を計算して</a:t>
            </a:r>
            <a:r>
              <a:rPr lang="en-US" altLang="ja-JP" sz="2400" dirty="0"/>
              <a:t>,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718904" y="2402174"/>
                <a:ext cx="3258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04" y="2402174"/>
                <a:ext cx="325804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53705" y="3682275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（例）次の式を展開しよう！</a:t>
            </a:r>
            <a:endParaRPr kumimoji="1" lang="ja-JP" altLang="en-US" sz="2000" b="1" dirty="0"/>
          </a:p>
        </p:txBody>
      </p:sp>
      <p:sp>
        <p:nvSpPr>
          <p:cNvPr id="39" name="左カーブ矢印 38"/>
          <p:cNvSpPr/>
          <p:nvPr/>
        </p:nvSpPr>
        <p:spPr>
          <a:xfrm rot="16200000">
            <a:off x="3120600" y="1986846"/>
            <a:ext cx="192553" cy="72120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右カーブ矢印 39"/>
          <p:cNvSpPr/>
          <p:nvPr/>
        </p:nvSpPr>
        <p:spPr>
          <a:xfrm rot="16200000">
            <a:off x="2873642" y="2310675"/>
            <a:ext cx="247203" cy="128314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089834" y="5776816"/>
                <a:ext cx="7439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×(−1)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834" y="5776816"/>
                <a:ext cx="7439214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カーブ矢印 34"/>
          <p:cNvSpPr/>
          <p:nvPr/>
        </p:nvSpPr>
        <p:spPr>
          <a:xfrm rot="16200000">
            <a:off x="3329565" y="1561820"/>
            <a:ext cx="373678" cy="1320263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右カーブ矢印 35"/>
          <p:cNvSpPr/>
          <p:nvPr/>
        </p:nvSpPr>
        <p:spPr>
          <a:xfrm rot="16200000">
            <a:off x="3085404" y="2106157"/>
            <a:ext cx="445684" cy="1914912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979466" y="4476809"/>
                <a:ext cx="3231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66" y="4476809"/>
                <a:ext cx="323196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825116" y="4498211"/>
                <a:ext cx="6386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16" y="4498211"/>
                <a:ext cx="6386791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905406" y="4878130"/>
                <a:ext cx="3645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06" y="4878130"/>
                <a:ext cx="364537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045025" y="5763754"/>
                <a:ext cx="2747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5" y="5763754"/>
                <a:ext cx="274733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3438147" y="6135309"/>
                <a:ext cx="3059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47" y="6135309"/>
                <a:ext cx="3059958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左カーブ矢印 54"/>
          <p:cNvSpPr/>
          <p:nvPr/>
        </p:nvSpPr>
        <p:spPr>
          <a:xfrm rot="16200000">
            <a:off x="2704683" y="4037873"/>
            <a:ext cx="192553" cy="72120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右カーブ矢印 55"/>
          <p:cNvSpPr/>
          <p:nvPr/>
        </p:nvSpPr>
        <p:spPr>
          <a:xfrm rot="16200000">
            <a:off x="2457725" y="4361702"/>
            <a:ext cx="247203" cy="128314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左カーブ矢印 56"/>
          <p:cNvSpPr/>
          <p:nvPr/>
        </p:nvSpPr>
        <p:spPr>
          <a:xfrm rot="16200000">
            <a:off x="2913648" y="3612847"/>
            <a:ext cx="373678" cy="1320263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右カーブ矢印 57"/>
          <p:cNvSpPr/>
          <p:nvPr/>
        </p:nvSpPr>
        <p:spPr>
          <a:xfrm rot="16200000">
            <a:off x="2669487" y="4157184"/>
            <a:ext cx="445684" cy="1914912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左カーブ矢印 58"/>
          <p:cNvSpPr/>
          <p:nvPr/>
        </p:nvSpPr>
        <p:spPr>
          <a:xfrm rot="16200000">
            <a:off x="2574178" y="5486237"/>
            <a:ext cx="203028" cy="470673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右カーブ矢印 59"/>
          <p:cNvSpPr/>
          <p:nvPr/>
        </p:nvSpPr>
        <p:spPr>
          <a:xfrm rot="16200000">
            <a:off x="2302557" y="5846741"/>
            <a:ext cx="240787" cy="976154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左カーブ矢印 60"/>
          <p:cNvSpPr/>
          <p:nvPr/>
        </p:nvSpPr>
        <p:spPr>
          <a:xfrm rot="16200000">
            <a:off x="2831264" y="5109331"/>
            <a:ext cx="287915" cy="106972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右カーブ矢印 61"/>
          <p:cNvSpPr/>
          <p:nvPr/>
        </p:nvSpPr>
        <p:spPr>
          <a:xfrm rot="16200000">
            <a:off x="2537463" y="5611834"/>
            <a:ext cx="370030" cy="1575212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4412768" y="2402174"/>
                <a:ext cx="30134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68" y="2402174"/>
                <a:ext cx="3013463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535284" y="1402434"/>
            <a:ext cx="539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せき</a:t>
            </a:r>
            <a:endParaRPr lang="en-US" altLang="ja-JP" sz="1000" dirty="0"/>
          </a:p>
        </p:txBody>
      </p:sp>
      <p:sp>
        <p:nvSpPr>
          <p:cNvPr id="31" name="四角形吹き出し 30"/>
          <p:cNvSpPr/>
          <p:nvPr/>
        </p:nvSpPr>
        <p:spPr>
          <a:xfrm>
            <a:off x="2847145" y="675594"/>
            <a:ext cx="4219177" cy="432147"/>
          </a:xfrm>
          <a:prstGeom prst="wedgeRectCallout">
            <a:avLst>
              <a:gd name="adj1" fmla="val -92295"/>
              <a:gd name="adj2" fmla="val 1595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/>
              <a:t>『</a:t>
            </a:r>
            <a:r>
              <a:rPr lang="ja-JP" altLang="en-US" sz="1600" dirty="0"/>
              <a:t>積の形</a:t>
            </a:r>
            <a:r>
              <a:rPr lang="en-US" altLang="ja-JP" sz="1600" dirty="0"/>
              <a:t>』 </a:t>
            </a:r>
            <a:r>
              <a:rPr lang="ja-JP" altLang="en-US" sz="1600" dirty="0"/>
              <a:t>は </a:t>
            </a:r>
            <a:r>
              <a:rPr lang="en-US" altLang="ja-JP" sz="1600" dirty="0"/>
              <a:t>『</a:t>
            </a:r>
            <a:r>
              <a:rPr lang="ja-JP" altLang="en-US" sz="1600" dirty="0"/>
              <a:t>かけ算の答え</a:t>
            </a:r>
            <a:r>
              <a:rPr lang="en-US" altLang="ja-JP" sz="1600" dirty="0"/>
              <a:t>』 </a:t>
            </a:r>
            <a:r>
              <a:rPr lang="ja-JP" altLang="en-US" sz="1600" dirty="0"/>
              <a:t>ということだよ！</a:t>
            </a:r>
            <a:endParaRPr kumimoji="1" lang="ja-JP" altLang="en-US" sz="1600" dirty="0"/>
          </a:p>
        </p:txBody>
      </p:sp>
      <p:sp>
        <p:nvSpPr>
          <p:cNvPr id="32" name="四角形吹き出し 31"/>
          <p:cNvSpPr/>
          <p:nvPr/>
        </p:nvSpPr>
        <p:spPr>
          <a:xfrm>
            <a:off x="7788599" y="2310887"/>
            <a:ext cx="4219177" cy="432147"/>
          </a:xfrm>
          <a:prstGeom prst="wedgeRectCallout">
            <a:avLst>
              <a:gd name="adj1" fmla="val -95224"/>
              <a:gd name="adj2" fmla="val -1349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/>
              <a:t>『</a:t>
            </a:r>
            <a:r>
              <a:rPr lang="ja-JP" altLang="en-US" sz="1600" dirty="0"/>
              <a:t>和の形</a:t>
            </a:r>
            <a:r>
              <a:rPr lang="en-US" altLang="ja-JP" sz="1600" dirty="0"/>
              <a:t>』 </a:t>
            </a:r>
            <a:r>
              <a:rPr lang="ja-JP" altLang="en-US" sz="1600" dirty="0"/>
              <a:t>は </a:t>
            </a:r>
            <a:r>
              <a:rPr lang="en-US" altLang="ja-JP" sz="1600" dirty="0"/>
              <a:t>『</a:t>
            </a:r>
            <a:r>
              <a:rPr lang="ja-JP" altLang="en-US" sz="1600" dirty="0"/>
              <a:t>たし算の答え</a:t>
            </a:r>
            <a:r>
              <a:rPr lang="en-US" altLang="ja-JP" sz="1600" dirty="0"/>
              <a:t>』 </a:t>
            </a:r>
            <a:r>
              <a:rPr lang="ja-JP" altLang="en-US" sz="1600" dirty="0"/>
              <a:t>ということだよ！</a:t>
            </a:r>
            <a:endParaRPr kumimoji="1" lang="ja-JP" altLang="en-US" sz="1600" dirty="0"/>
          </a:p>
        </p:txBody>
      </p:sp>
      <p:sp>
        <p:nvSpPr>
          <p:cNvPr id="2" name="右矢印 1"/>
          <p:cNvSpPr/>
          <p:nvPr/>
        </p:nvSpPr>
        <p:spPr>
          <a:xfrm rot="2176786">
            <a:off x="1484706" y="2113920"/>
            <a:ext cx="717453" cy="2160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5400000">
            <a:off x="5330673" y="2107245"/>
            <a:ext cx="471442" cy="21606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95B9456-891F-43AF-9ADA-38B39C22FF1B}"/>
              </a:ext>
            </a:extLst>
          </p:cNvPr>
          <p:cNvSpPr txBox="1"/>
          <p:nvPr/>
        </p:nvSpPr>
        <p:spPr>
          <a:xfrm>
            <a:off x="5049777" y="1404616"/>
            <a:ext cx="539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わ</a:t>
            </a:r>
            <a:endParaRPr lang="en-US" altLang="ja-JP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1EBF146-6AB5-41BF-8690-15A06B3F3111}"/>
              </a:ext>
            </a:extLst>
          </p:cNvPr>
          <p:cNvSpPr txBox="1"/>
          <p:nvPr/>
        </p:nvSpPr>
        <p:spPr>
          <a:xfrm>
            <a:off x="4808129" y="1520090"/>
            <a:ext cx="642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「和の形」にすることを </a:t>
            </a:r>
            <a:r>
              <a:rPr lang="ja-JP" altLang="en-US" sz="2400" dirty="0">
                <a:solidFill>
                  <a:srgbClr val="FF0000"/>
                </a:solidFill>
              </a:rPr>
              <a:t>式を展開する </a:t>
            </a:r>
            <a:r>
              <a:rPr lang="ja-JP" altLang="en-US" sz="2400" dirty="0"/>
              <a:t>というよ！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B21EA27-A96C-4FF0-B984-4EBD1F042FED}"/>
                  </a:ext>
                </a:extLst>
              </p:cNvPr>
              <p:cNvSpPr txBox="1"/>
              <p:nvPr/>
            </p:nvSpPr>
            <p:spPr>
              <a:xfrm>
                <a:off x="-78568" y="8076"/>
                <a:ext cx="8349816" cy="246221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5400" b="1" i="1" smtClean="0">
                          <a:ln w="762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5400" b="1" i="1">
                          <a:ln w="762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ja-JP" altLang="en-US" sz="15400" b="1" i="1">
                          <a:ln w="762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5400" b="1" dirty="0">
                  <a:ln w="7620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B21EA27-A96C-4FF0-B984-4EBD1F04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68" y="8076"/>
                <a:ext cx="8349816" cy="2462213"/>
              </a:xfrm>
              <a:prstGeom prst="rect">
                <a:avLst/>
              </a:prstGeom>
              <a:blipFill>
                <a:blip r:embed="rId11"/>
                <a:stretch>
                  <a:fillRect t="-743" b="-56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51035DF-DFDB-4AB5-9206-3A353A4AE086}"/>
              </a:ext>
            </a:extLst>
          </p:cNvPr>
          <p:cNvSpPr txBox="1"/>
          <p:nvPr/>
        </p:nvSpPr>
        <p:spPr>
          <a:xfrm>
            <a:off x="-1164898" y="4114967"/>
            <a:ext cx="15948678" cy="2677656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6800" b="1" dirty="0">
                <a:ln w="762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en-US" altLang="ja-JP" sz="16800" b="1" dirty="0">
                <a:ln w="762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!!!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A35E8C-866D-417B-8293-6D0A1EC179E6}"/>
              </a:ext>
            </a:extLst>
          </p:cNvPr>
          <p:cNvSpPr txBox="1"/>
          <p:nvPr/>
        </p:nvSpPr>
        <p:spPr>
          <a:xfrm>
            <a:off x="-1707249" y="1973414"/>
            <a:ext cx="10982414" cy="1862048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5400" b="1" dirty="0">
                <a:ln w="762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11500" b="1" dirty="0">
                <a:ln w="762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5400" b="1" dirty="0">
                <a:ln w="762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5400" b="1" dirty="0">
              <a:ln w="7620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3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75" grpId="0"/>
      <p:bldP spid="29" grpId="0"/>
      <p:bldP spid="6" grpId="0"/>
      <p:bldP spid="39" grpId="0" animBg="1"/>
      <p:bldP spid="40" grpId="0" animBg="1"/>
      <p:bldP spid="49" grpId="0"/>
      <p:bldP spid="35" grpId="0" animBg="1"/>
      <p:bldP spid="36" grpId="0" animBg="1"/>
      <p:bldP spid="37" grpId="0"/>
      <p:bldP spid="42" grpId="0"/>
      <p:bldP spid="51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30" grpId="0"/>
      <p:bldP spid="31" grpId="0" animBg="1"/>
      <p:bldP spid="32" grpId="0" animBg="1"/>
      <p:bldP spid="2" grpId="0" animBg="1"/>
      <p:bldP spid="33" grpId="0" animBg="1"/>
      <p:bldP spid="34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98877" y="2180244"/>
                <a:ext cx="3483158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ja-JP" sz="2400" b="0" dirty="0"/>
                  <a:t> </a:t>
                </a: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7" y="2180244"/>
                <a:ext cx="3483158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98877" y="4180809"/>
                <a:ext cx="3254558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r>
                  <a:rPr lang="en-US" altLang="ja-JP" sz="2400" b="0" dirty="0"/>
                  <a:t> </a:t>
                </a: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7" y="4180809"/>
                <a:ext cx="325455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27029" y="1385487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問</a:t>
            </a:r>
            <a:r>
              <a:rPr lang="en-US" altLang="ja-JP" sz="2000" b="1" dirty="0"/>
              <a:t>.  </a:t>
            </a:r>
            <a:r>
              <a:rPr lang="ja-JP" altLang="en-US" sz="2000" b="1" dirty="0"/>
              <a:t>次の式を展開しよう！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98877" y="2180244"/>
                <a:ext cx="321421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ja-JP" sz="2400" dirty="0"/>
                  <a:t> </a:t>
                </a: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7" y="2180244"/>
                <a:ext cx="3214217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98877" y="4113574"/>
                <a:ext cx="2747335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r>
                  <a:rPr lang="en-US" altLang="ja-JP" sz="2400" dirty="0"/>
                  <a:t> </a:t>
                </a: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7" y="4113574"/>
                <a:ext cx="2747335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100" y="4180809"/>
                <a:ext cx="5984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+1×(−5)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00" y="4180809"/>
                <a:ext cx="598452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669809" y="2180243"/>
                <a:ext cx="5900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809" y="2180243"/>
                <a:ext cx="590079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08998" y="2718860"/>
                <a:ext cx="3645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998" y="2718860"/>
                <a:ext cx="364537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089474" y="4709387"/>
                <a:ext cx="3059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74" y="4709387"/>
                <a:ext cx="3059958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カーブ矢印 11"/>
          <p:cNvSpPr/>
          <p:nvPr/>
        </p:nvSpPr>
        <p:spPr>
          <a:xfrm rot="16200000">
            <a:off x="2376018" y="1767599"/>
            <a:ext cx="192553" cy="72120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右カーブ矢印 12"/>
          <p:cNvSpPr/>
          <p:nvPr/>
        </p:nvSpPr>
        <p:spPr>
          <a:xfrm rot="16200000">
            <a:off x="2024556" y="2091428"/>
            <a:ext cx="247203" cy="128314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左カーブ矢印 13"/>
          <p:cNvSpPr/>
          <p:nvPr/>
        </p:nvSpPr>
        <p:spPr>
          <a:xfrm rot="16200000">
            <a:off x="2584983" y="1342573"/>
            <a:ext cx="373678" cy="1320263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右カーブ矢印 14"/>
          <p:cNvSpPr/>
          <p:nvPr/>
        </p:nvSpPr>
        <p:spPr>
          <a:xfrm rot="16200000">
            <a:off x="2236318" y="1886910"/>
            <a:ext cx="445684" cy="1914912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左カーブ矢印 16"/>
          <p:cNvSpPr/>
          <p:nvPr/>
        </p:nvSpPr>
        <p:spPr>
          <a:xfrm rot="16200000">
            <a:off x="2238193" y="3949110"/>
            <a:ext cx="169815" cy="422822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右カーブ矢印 17"/>
          <p:cNvSpPr/>
          <p:nvPr/>
        </p:nvSpPr>
        <p:spPr>
          <a:xfrm rot="16200000">
            <a:off x="1848159" y="4296020"/>
            <a:ext cx="235079" cy="92798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左カーブ矢印 18"/>
          <p:cNvSpPr/>
          <p:nvPr/>
        </p:nvSpPr>
        <p:spPr>
          <a:xfrm rot="16200000">
            <a:off x="2406980" y="3545245"/>
            <a:ext cx="369959" cy="96053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カーブ矢印 19"/>
          <p:cNvSpPr/>
          <p:nvPr/>
        </p:nvSpPr>
        <p:spPr>
          <a:xfrm rot="16200000">
            <a:off x="2035740" y="4051668"/>
            <a:ext cx="502454" cy="157052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7029" y="1385487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問</a:t>
            </a:r>
            <a:r>
              <a:rPr lang="en-US" altLang="ja-JP" sz="2000" b="1" dirty="0"/>
              <a:t>.  </a:t>
            </a:r>
            <a:r>
              <a:rPr lang="ja-JP" altLang="en-US" sz="2000" b="1" dirty="0"/>
              <a:t>次の式を展開しよう！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62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22034</TotalTime>
  <Words>261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501</cp:revision>
  <dcterms:created xsi:type="dcterms:W3CDTF">2014-05-17T07:34:51Z</dcterms:created>
  <dcterms:modified xsi:type="dcterms:W3CDTF">2018-04-20T08:25:34Z</dcterms:modified>
</cp:coreProperties>
</file>