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325" r:id="rId3"/>
    <p:sldId id="33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000"/>
    <a:srgbClr val="5B9BD5"/>
    <a:srgbClr val="000000"/>
    <a:srgbClr val="0070C0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068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6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43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9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82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0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3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15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5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41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2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6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D5D6-EE21-4BBC-B8CE-EBB021E35E97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72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横巻き 17"/>
          <p:cNvSpPr/>
          <p:nvPr/>
        </p:nvSpPr>
        <p:spPr>
          <a:xfrm>
            <a:off x="243260" y="167392"/>
            <a:ext cx="4372807" cy="1043617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因数 ～整数の因数～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774202" y="333142"/>
            <a:ext cx="864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いんすう</a:t>
            </a:r>
            <a:endParaRPr lang="en-US" altLang="ja-JP" sz="900" dirty="0"/>
          </a:p>
        </p:txBody>
      </p:sp>
      <p:pic>
        <p:nvPicPr>
          <p:cNvPr id="127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13932" y="1766322"/>
            <a:ext cx="1341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因数</a:t>
            </a:r>
            <a:r>
              <a:rPr lang="ja-JP" altLang="en-US" sz="2400" dirty="0"/>
              <a:t>・・・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847959" y="1766321"/>
            <a:ext cx="917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ある整数や文字式を</a:t>
            </a:r>
            <a:r>
              <a:rPr lang="en-US" altLang="ja-JP" sz="2400" dirty="0"/>
              <a:t>, </a:t>
            </a:r>
            <a:r>
              <a:rPr lang="ja-JP" altLang="en-US" sz="2400" dirty="0"/>
              <a:t>あえて </a:t>
            </a:r>
            <a:r>
              <a:rPr lang="en-US" altLang="ja-JP" sz="2400" dirty="0"/>
              <a:t>『</a:t>
            </a:r>
            <a:r>
              <a:rPr lang="ja-JP" altLang="en-US" sz="2400" dirty="0"/>
              <a:t>かけ算</a:t>
            </a:r>
            <a:r>
              <a:rPr lang="en-US" altLang="ja-JP" sz="2400" dirty="0"/>
              <a:t>』 </a:t>
            </a:r>
            <a:r>
              <a:rPr lang="ja-JP" altLang="en-US" sz="2400" dirty="0"/>
              <a:t>で表したときの</a:t>
            </a:r>
            <a:r>
              <a:rPr lang="en-US" altLang="ja-JP" sz="2400" dirty="0"/>
              <a:t>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4853327" y="4065126"/>
                <a:ext cx="15005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6=2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327" y="4065126"/>
                <a:ext cx="150055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 flipH="1">
            <a:off x="461505" y="1514174"/>
            <a:ext cx="9175430" cy="157167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556710" y="4760789"/>
            <a:ext cx="89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因数</a:t>
            </a:r>
            <a:endParaRPr kumimoji="1" lang="ja-JP" altLang="en-US" sz="2000" dirty="0"/>
          </a:p>
        </p:txBody>
      </p:sp>
      <p:sp>
        <p:nvSpPr>
          <p:cNvPr id="74" name="二方向矢印 73"/>
          <p:cNvSpPr/>
          <p:nvPr/>
        </p:nvSpPr>
        <p:spPr>
          <a:xfrm rot="2693405">
            <a:off x="5655482" y="4304236"/>
            <a:ext cx="403667" cy="403667"/>
          </a:xfrm>
          <a:prstGeom prst="leftUpArrow">
            <a:avLst>
              <a:gd name="adj1" fmla="val 5700"/>
              <a:gd name="adj2" fmla="val 13972"/>
              <a:gd name="adj3" fmla="val 1810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891252" y="3371209"/>
                <a:ext cx="53863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（例）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の因数を答えなさい。</a:t>
                </a:r>
              </a:p>
            </p:txBody>
          </p:sp>
        </mc:Choice>
        <mc:Fallback xmlns=""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52" y="3371209"/>
                <a:ext cx="5386398" cy="461665"/>
              </a:xfrm>
              <a:prstGeom prst="rect">
                <a:avLst/>
              </a:prstGeom>
              <a:blipFill>
                <a:blip r:embed="rId4"/>
                <a:stretch>
                  <a:fillRect l="-1697" t="-15789" b="-23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2604345" y="4075144"/>
                <a:ext cx="17759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6=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345" y="4075144"/>
                <a:ext cx="177591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/>
          <p:cNvSpPr txBox="1"/>
          <p:nvPr/>
        </p:nvSpPr>
        <p:spPr>
          <a:xfrm>
            <a:off x="3460578" y="4805169"/>
            <a:ext cx="89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因数</a:t>
            </a:r>
            <a:endParaRPr kumimoji="1" lang="ja-JP" altLang="en-US" sz="2000" dirty="0"/>
          </a:p>
        </p:txBody>
      </p:sp>
      <p:sp>
        <p:nvSpPr>
          <p:cNvPr id="84" name="二方向矢印 83"/>
          <p:cNvSpPr/>
          <p:nvPr/>
        </p:nvSpPr>
        <p:spPr>
          <a:xfrm rot="2693405">
            <a:off x="3559350" y="4348616"/>
            <a:ext cx="403667" cy="403667"/>
          </a:xfrm>
          <a:prstGeom prst="leftUpArrow">
            <a:avLst>
              <a:gd name="adj1" fmla="val 5700"/>
              <a:gd name="adj2" fmla="val 13972"/>
              <a:gd name="adj3" fmla="val 1810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2785030" y="5418068"/>
                <a:ext cx="79423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は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ja-JP" sz="2400" b="0" i="1" smtClean="0">
                        <a:latin typeface="Cambria Math"/>
                      </a:rPr>
                      <m:t>『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6=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ja-JP" sz="2400" b="0" i="1" smtClean="0">
                        <a:latin typeface="Cambria Math"/>
                      </a:rPr>
                      <m:t>』</m:t>
                    </m:r>
                  </m:oMath>
                </a14:m>
                <a:r>
                  <a:rPr kumimoji="1" lang="ja-JP" altLang="en-US" sz="2400" dirty="0"/>
                  <a:t> と </a:t>
                </a:r>
                <a:r>
                  <a:rPr kumimoji="1" lang="en-US" altLang="ja-JP" sz="2400" dirty="0"/>
                  <a:t>『</a:t>
                </a:r>
                <a:r>
                  <a:rPr kumimoji="1" lang="ja-JP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6=2×3</m:t>
                    </m:r>
                    <m:r>
                      <a:rPr lang="en-US" altLang="ja-JP" sz="2400" b="0" i="1" smtClean="0">
                        <a:latin typeface="Cambria Math"/>
                      </a:rPr>
                      <m:t>』</m:t>
                    </m:r>
                  </m:oMath>
                </a14:m>
                <a:r>
                  <a:rPr lang="ja-JP" altLang="en-US" sz="2400" dirty="0"/>
                  <a:t> と表されるので</a:t>
                </a:r>
                <a:r>
                  <a:rPr lang="en-US" altLang="ja-JP" sz="2400" dirty="0"/>
                  <a:t>,</a:t>
                </a:r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030" y="5418068"/>
                <a:ext cx="7942381" cy="461665"/>
              </a:xfrm>
              <a:prstGeom prst="rect">
                <a:avLst/>
              </a:prstGeom>
              <a:blipFill>
                <a:blip r:embed="rId6"/>
                <a:stretch>
                  <a:fillRect l="-230" t="-15789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739124" y="6122003"/>
                <a:ext cx="5728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6 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2400" dirty="0"/>
                  <a:t>因数は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/>
                      </a:rPr>
                      <m:t>,  </m:t>
                    </m:r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/>
                      </a:rPr>
                      <m:t>,  </m:t>
                    </m:r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/>
                      </a:rPr>
                      <m:t>,  </m:t>
                    </m:r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となる！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124" y="6122003"/>
                <a:ext cx="5728958" cy="461665"/>
              </a:xfrm>
              <a:prstGeom prst="rect">
                <a:avLst/>
              </a:prstGeom>
              <a:blipFill>
                <a:blip r:embed="rId7"/>
                <a:stretch>
                  <a:fillRect t="-15789" b="-23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791AD4A-2843-4003-89D0-7E5A7DFBEB44}"/>
              </a:ext>
            </a:extLst>
          </p:cNvPr>
          <p:cNvSpPr txBox="1"/>
          <p:nvPr/>
        </p:nvSpPr>
        <p:spPr>
          <a:xfrm>
            <a:off x="1847958" y="2329947"/>
            <a:ext cx="917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かけられている </a:t>
            </a:r>
            <a:r>
              <a:rPr kumimoji="1" lang="en-US" altLang="ja-JP" sz="2400" dirty="0"/>
              <a:t>『</a:t>
            </a:r>
            <a:r>
              <a:rPr kumimoji="1" lang="ja-JP" altLang="en-US" sz="2400" dirty="0"/>
              <a:t>整数</a:t>
            </a:r>
            <a:r>
              <a:rPr kumimoji="1" lang="en-US" altLang="ja-JP" sz="2400" dirty="0"/>
              <a:t>』 </a:t>
            </a:r>
            <a:r>
              <a:rPr kumimoji="1" lang="ja-JP" altLang="en-US" sz="2400" dirty="0"/>
              <a:t>や </a:t>
            </a:r>
            <a:r>
              <a:rPr kumimoji="1" lang="en-US" altLang="ja-JP" sz="2400" dirty="0"/>
              <a:t>『</a:t>
            </a:r>
            <a:r>
              <a:rPr kumimoji="1" lang="ja-JP" altLang="en-US" sz="2400" dirty="0"/>
              <a:t>文字式</a:t>
            </a:r>
            <a:r>
              <a:rPr lang="en-US" altLang="ja-JP" sz="2400" dirty="0"/>
              <a:t>』 </a:t>
            </a:r>
            <a:r>
              <a:rPr lang="ja-JP" altLang="en-US" sz="2400" dirty="0"/>
              <a:t>のこと！</a:t>
            </a:r>
            <a:r>
              <a:rPr kumimoji="1" lang="ja-JP" altLang="en-US" sz="24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87FB253-C815-4458-B50E-67B21B301656}"/>
                  </a:ext>
                </a:extLst>
              </p:cNvPr>
              <p:cNvSpPr txBox="1"/>
              <p:nvPr/>
            </p:nvSpPr>
            <p:spPr>
              <a:xfrm>
                <a:off x="-142068" y="-78826"/>
                <a:ext cx="8349816" cy="2462213"/>
              </a:xfrm>
              <a:prstGeom prst="rect">
                <a:avLst/>
              </a:prstGeom>
              <a:noFill/>
            </p:spPr>
            <p:txBody>
              <a:bodyPr wrap="square" spcCol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5400" b="1" i="1" smtClean="0">
                          <a:ln w="57150">
                            <a:solidFill>
                              <a:srgbClr val="0070C0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中</m:t>
                      </m:r>
                      <m:r>
                        <a:rPr lang="en-US" altLang="ja-JP" sz="15400" b="1" i="1">
                          <a:ln w="57150">
                            <a:solidFill>
                              <a:srgbClr val="0070C0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r>
                        <a:rPr lang="ja-JP" altLang="en-US" sz="15400" b="1" i="1">
                          <a:ln w="57150">
                            <a:solidFill>
                              <a:srgbClr val="0070C0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数学</m:t>
                      </m:r>
                    </m:oMath>
                  </m:oMathPara>
                </a14:m>
                <a:endParaRPr lang="en-US" altLang="ja-JP" sz="15400" b="1" dirty="0">
                  <a:ln w="57150">
                    <a:solidFill>
                      <a:srgbClr val="0070C0"/>
                    </a:solidFill>
                  </a:ln>
                  <a:solidFill>
                    <a:schemeClr val="bg1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87FB253-C815-4458-B50E-67B21B301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068" y="-78826"/>
                <a:ext cx="8349816" cy="2462213"/>
              </a:xfrm>
              <a:prstGeom prst="rect">
                <a:avLst/>
              </a:prstGeom>
              <a:blipFill>
                <a:blip r:embed="rId8"/>
                <a:stretch>
                  <a:fillRect t="-495" b="-51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359316E-3741-4FA6-9935-A495DEF5D846}"/>
              </a:ext>
            </a:extLst>
          </p:cNvPr>
          <p:cNvSpPr txBox="1"/>
          <p:nvPr/>
        </p:nvSpPr>
        <p:spPr>
          <a:xfrm>
            <a:off x="-2239561" y="1816494"/>
            <a:ext cx="10982414" cy="1569660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4800" b="1" dirty="0">
                <a:ln w="57150"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r>
              <a:rPr lang="ja-JP" altLang="en-US" sz="9600" b="1" dirty="0">
                <a:ln w="57150"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因数分解</a:t>
            </a:r>
            <a:r>
              <a:rPr lang="ja-JP" altLang="en-US" sz="4800" b="1" dirty="0">
                <a:ln w="57150"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endParaRPr lang="en-US" altLang="ja-JP" sz="12800" b="1" dirty="0">
              <a:ln w="57150">
                <a:solidFill>
                  <a:srgbClr val="0070C0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551A104-87C5-48F8-82A9-920A300B131B}"/>
              </a:ext>
            </a:extLst>
          </p:cNvPr>
          <p:cNvSpPr txBox="1"/>
          <p:nvPr/>
        </p:nvSpPr>
        <p:spPr>
          <a:xfrm>
            <a:off x="-3840460" y="3085844"/>
            <a:ext cx="11521976" cy="2462213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154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因数</a:t>
            </a:r>
            <a:endParaRPr lang="en-US" altLang="ja-JP" sz="15400" b="1" dirty="0">
              <a:ln w="38100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892E719-5C1D-4D27-8DF4-33E618A09C51}"/>
              </a:ext>
            </a:extLst>
          </p:cNvPr>
          <p:cNvSpPr txBox="1"/>
          <p:nvPr/>
        </p:nvSpPr>
        <p:spPr>
          <a:xfrm>
            <a:off x="461505" y="4842918"/>
            <a:ext cx="13369960" cy="2062103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96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r>
              <a:rPr lang="ja-JP" altLang="en-US" sz="128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整数</a:t>
            </a:r>
            <a:r>
              <a:rPr lang="ja-JP" altLang="en-US" sz="88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の</a:t>
            </a:r>
            <a:r>
              <a:rPr lang="ja-JP" altLang="en-US" sz="128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因数</a:t>
            </a:r>
            <a:r>
              <a:rPr lang="ja-JP" altLang="en-US" sz="96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endParaRPr lang="en-US" altLang="ja-JP" sz="12800" b="1" dirty="0">
              <a:ln w="38100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21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32" grpId="0"/>
      <p:bldP spid="34" grpId="0" animBg="1"/>
      <p:bldP spid="51" grpId="0"/>
      <p:bldP spid="74" grpId="0" animBg="1"/>
      <p:bldP spid="81" grpId="0"/>
      <p:bldP spid="82" grpId="0"/>
      <p:bldP spid="83" grpId="0"/>
      <p:bldP spid="84" grpId="0" animBg="1"/>
      <p:bldP spid="39" grpId="0"/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36" name="横巻き 35"/>
          <p:cNvSpPr/>
          <p:nvPr/>
        </p:nvSpPr>
        <p:spPr>
          <a:xfrm>
            <a:off x="248801" y="244125"/>
            <a:ext cx="2174909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練習問題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0061" y="1480530"/>
            <a:ext cx="576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（問）次の整数の因数をすべて答えなさい</a:t>
            </a:r>
            <a:r>
              <a:rPr lang="ja-JP" altLang="en-US" sz="2400" b="0" dirty="0"/>
              <a:t>。</a:t>
            </a:r>
            <a:endParaRPr lang="en-US" altLang="ja-JP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737120" y="2194969"/>
                <a:ext cx="1173741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20" y="2194969"/>
                <a:ext cx="1173741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88309" y="3536069"/>
                <a:ext cx="1271362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34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09" y="3536069"/>
                <a:ext cx="1271362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688309" y="4877169"/>
                <a:ext cx="1271362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(3)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52</m:t>
                      </m:r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09" y="4877169"/>
                <a:ext cx="1271362" cy="523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05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330061" y="1480530"/>
            <a:ext cx="576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（問）次の整数の因数をすべて答えなさい</a:t>
            </a:r>
            <a:r>
              <a:rPr lang="ja-JP" altLang="en-US" sz="2400" b="0" dirty="0"/>
              <a:t>。</a:t>
            </a:r>
            <a:endParaRPr lang="en-US" altLang="ja-JP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737120" y="2194969"/>
                <a:ext cx="1173741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20" y="2194969"/>
                <a:ext cx="1173741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88309" y="3536069"/>
                <a:ext cx="1271362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34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09" y="3536069"/>
                <a:ext cx="1271362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688309" y="4877169"/>
                <a:ext cx="1271362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(3)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52</m:t>
                      </m:r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09" y="4877169"/>
                <a:ext cx="1271362" cy="523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横巻き 35">
            <a:extLst>
              <a:ext uri="{FF2B5EF4-FFF2-40B4-BE49-F238E27FC236}">
                <a16:creationId xmlns:a16="http://schemas.microsoft.com/office/drawing/2014/main" id="{EEC44796-63F3-4048-BDC5-F217964242DB}"/>
              </a:ext>
            </a:extLst>
          </p:cNvPr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解　説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0651489-18A9-447D-B2A9-07CFADE3D6A5}"/>
                  </a:ext>
                </a:extLst>
              </p:cNvPr>
              <p:cNvSpPr txBox="1"/>
              <p:nvPr/>
            </p:nvSpPr>
            <p:spPr>
              <a:xfrm>
                <a:off x="2046124" y="2240029"/>
                <a:ext cx="3006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0651489-18A9-447D-B2A9-07CFADE3D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124" y="2240029"/>
                <a:ext cx="300638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909E710-ADD0-47C9-8F9C-C3245FFED753}"/>
                  </a:ext>
                </a:extLst>
              </p:cNvPr>
              <p:cNvSpPr txBox="1"/>
              <p:nvPr/>
            </p:nvSpPr>
            <p:spPr>
              <a:xfrm>
                <a:off x="4829153" y="2967335"/>
                <a:ext cx="45594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22 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2400" dirty="0"/>
                  <a:t>因数は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1, 2, 11, 22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となる！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909E710-ADD0-47C9-8F9C-C3245FFED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153" y="2967335"/>
                <a:ext cx="4559405" cy="461665"/>
              </a:xfrm>
              <a:prstGeom prst="rect">
                <a:avLst/>
              </a:prstGeom>
              <a:blipFill>
                <a:blip r:embed="rId7"/>
                <a:stretch>
                  <a:fillRect t="-15789" b="-23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8DA5035-D85B-4098-B388-5206E8479577}"/>
                  </a:ext>
                </a:extLst>
              </p:cNvPr>
              <p:cNvSpPr txBox="1"/>
              <p:nvPr/>
            </p:nvSpPr>
            <p:spPr>
              <a:xfrm>
                <a:off x="2601769" y="2621257"/>
                <a:ext cx="2227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=2×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 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8DA5035-D85B-4098-B388-5206E8479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69" y="2621257"/>
                <a:ext cx="222738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B91CC41-EEC8-4421-9CC0-B5C4AECA8205}"/>
                  </a:ext>
                </a:extLst>
              </p:cNvPr>
              <p:cNvSpPr txBox="1"/>
              <p:nvPr/>
            </p:nvSpPr>
            <p:spPr>
              <a:xfrm>
                <a:off x="2057141" y="3768456"/>
                <a:ext cx="3006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34=1×34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B91CC41-EEC8-4421-9CC0-B5C4AECA8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141" y="3768456"/>
                <a:ext cx="300638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D5F56C1-746B-421C-9E7D-BC2FB6DD0636}"/>
                  </a:ext>
                </a:extLst>
              </p:cNvPr>
              <p:cNvSpPr txBox="1"/>
              <p:nvPr/>
            </p:nvSpPr>
            <p:spPr>
              <a:xfrm>
                <a:off x="4840170" y="4495762"/>
                <a:ext cx="45594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34 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2400" dirty="0"/>
                  <a:t>因数は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1, 2, 1</m:t>
                    </m:r>
                    <m:r>
                      <a:rPr lang="en-US" altLang="ja-JP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34 </m:t>
                    </m:r>
                  </m:oMath>
                </a14:m>
                <a:r>
                  <a:rPr lang="ja-JP" altLang="en-US" sz="2400" dirty="0"/>
                  <a:t>となる！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D5F56C1-746B-421C-9E7D-BC2FB6DD0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170" y="4495762"/>
                <a:ext cx="4559405" cy="461665"/>
              </a:xfrm>
              <a:prstGeom prst="rect">
                <a:avLst/>
              </a:prstGeom>
              <a:blipFill>
                <a:blip r:embed="rId10"/>
                <a:stretch>
                  <a:fillRect t="-15789" b="-23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E0BBC9D-C58B-42B5-9BA3-6AD2CBD1FAE4}"/>
                  </a:ext>
                </a:extLst>
              </p:cNvPr>
              <p:cNvSpPr txBox="1"/>
              <p:nvPr/>
            </p:nvSpPr>
            <p:spPr>
              <a:xfrm>
                <a:off x="2689905" y="4149684"/>
                <a:ext cx="2227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34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=2×17</m:t>
                    </m:r>
                  </m:oMath>
                </a14:m>
                <a:r>
                  <a:rPr lang="ja-JP" altLang="en-US" sz="2400" dirty="0"/>
                  <a:t>　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E0BBC9D-C58B-42B5-9BA3-6AD2CBD1F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905" y="4149684"/>
                <a:ext cx="2227384" cy="461665"/>
              </a:xfrm>
              <a:prstGeom prst="rect">
                <a:avLst/>
              </a:prstGeom>
              <a:blipFill>
                <a:blip r:embed="rId11"/>
                <a:stretch>
                  <a:fillRect l="-5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4AECE89-AC02-464F-A6B5-F282AFB736BF}"/>
                  </a:ext>
                </a:extLst>
              </p:cNvPr>
              <p:cNvSpPr txBox="1"/>
              <p:nvPr/>
            </p:nvSpPr>
            <p:spPr>
              <a:xfrm>
                <a:off x="2046124" y="5223068"/>
                <a:ext cx="3006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52=1×52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4AECE89-AC02-464F-A6B5-F282AFB73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124" y="5223068"/>
                <a:ext cx="300638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E592595-18EF-452D-A0D4-27A6694EA1CF}"/>
                  </a:ext>
                </a:extLst>
              </p:cNvPr>
              <p:cNvSpPr txBox="1"/>
              <p:nvPr/>
            </p:nvSpPr>
            <p:spPr>
              <a:xfrm>
                <a:off x="4862204" y="6227254"/>
                <a:ext cx="5702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54 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2400" dirty="0"/>
                  <a:t>因数は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1, 2, 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4, </m:t>
                    </m:r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2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6 ,52 </m:t>
                    </m:r>
                  </m:oMath>
                </a14:m>
                <a:r>
                  <a:rPr lang="ja-JP" altLang="en-US" sz="2400" dirty="0"/>
                  <a:t>となる！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E592595-18EF-452D-A0D4-27A6694EA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04" y="6227254"/>
                <a:ext cx="5702972" cy="461665"/>
              </a:xfrm>
              <a:prstGeom prst="rect">
                <a:avLst/>
              </a:prstGeom>
              <a:blipFill>
                <a:blip r:embed="rId13"/>
                <a:stretch>
                  <a:fillRect t="-16000" b="-2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D33A357-FD37-4B6E-B9BF-937CB1836F78}"/>
                  </a:ext>
                </a:extLst>
              </p:cNvPr>
              <p:cNvSpPr txBox="1"/>
              <p:nvPr/>
            </p:nvSpPr>
            <p:spPr>
              <a:xfrm>
                <a:off x="2446639" y="5586721"/>
                <a:ext cx="2227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52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×2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D33A357-FD37-4B6E-B9BF-937CB1836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39" y="5586721"/>
                <a:ext cx="222738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78DA558-3575-47F0-8BFD-B4635951BBD2}"/>
                  </a:ext>
                </a:extLst>
              </p:cNvPr>
              <p:cNvSpPr txBox="1"/>
              <p:nvPr/>
            </p:nvSpPr>
            <p:spPr>
              <a:xfrm>
                <a:off x="2446639" y="5972408"/>
                <a:ext cx="2227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52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78DA558-3575-47F0-8BFD-B4635951B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39" y="5972408"/>
                <a:ext cx="222738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18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25017</TotalTime>
  <Words>196</Words>
  <Application>Microsoft Office PowerPoint</Application>
  <PresentationFormat>ワイド画面</PresentationFormat>
  <Paragraphs>36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ＭＳ 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 Sonoda</dc:creator>
  <cp:lastModifiedBy>toshiya osikawa</cp:lastModifiedBy>
  <cp:revision>548</cp:revision>
  <dcterms:created xsi:type="dcterms:W3CDTF">2014-05-17T07:34:51Z</dcterms:created>
  <dcterms:modified xsi:type="dcterms:W3CDTF">2018-05-09T14:16:19Z</dcterms:modified>
</cp:coreProperties>
</file>