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8" r:id="rId3"/>
    <p:sldId id="32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000000"/>
    <a:srgbClr val="5B9BD5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500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1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9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2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15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4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D5D6-EE21-4BBC-B8CE-EBB021E35E97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6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D5D6-EE21-4BBC-B8CE-EBB021E35E97}" type="datetimeFigureOut">
              <a:rPr kumimoji="1" lang="ja-JP" altLang="en-US" smtClean="0"/>
              <a:t>2018/3/23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B16D-BB01-49C4-8AFD-8E8998E41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7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横巻き 17"/>
          <p:cNvSpPr/>
          <p:nvPr/>
        </p:nvSpPr>
        <p:spPr>
          <a:xfrm>
            <a:off x="273259" y="247140"/>
            <a:ext cx="3328382" cy="1043617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多項式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÷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単項式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 flipH="1">
            <a:off x="488235" y="1940461"/>
            <a:ext cx="11048236" cy="156436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923369" y="383657"/>
            <a:ext cx="1253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たこうしき</a:t>
            </a:r>
            <a:endParaRPr lang="en-US" altLang="ja-JP" sz="1000" dirty="0"/>
          </a:p>
        </p:txBody>
      </p:sp>
      <p:pic>
        <p:nvPicPr>
          <p:cNvPr id="127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67" name="テキスト ボックス 66"/>
          <p:cNvSpPr txBox="1"/>
          <p:nvPr/>
        </p:nvSpPr>
        <p:spPr>
          <a:xfrm>
            <a:off x="2234682" y="385339"/>
            <a:ext cx="119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たんこうしき</a:t>
            </a:r>
            <a:endParaRPr lang="en-US" altLang="ja-JP" sz="10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631710" y="2254654"/>
            <a:ext cx="5282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多項式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÷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単項式 </a:t>
            </a:r>
            <a:r>
              <a:rPr lang="ja-JP" altLang="en-US" sz="2400" dirty="0"/>
              <a:t>では逆数を利用して</a:t>
            </a:r>
            <a:r>
              <a:rPr lang="en-US" altLang="ja-JP" sz="2400" dirty="0"/>
              <a:t>,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590599" y="4353014"/>
                <a:ext cx="3037888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9" y="4353014"/>
                <a:ext cx="3037888" cy="451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832097" y="4429720"/>
            <a:ext cx="758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（例）</a:t>
            </a:r>
            <a:endParaRPr kumimoji="1" lang="ja-JP" altLang="en-US" sz="2000" b="1" dirty="0"/>
          </a:p>
        </p:txBody>
      </p:sp>
      <p:sp>
        <p:nvSpPr>
          <p:cNvPr id="38" name="右カーブ矢印 37"/>
          <p:cNvSpPr/>
          <p:nvPr/>
        </p:nvSpPr>
        <p:spPr>
          <a:xfrm rot="5400000">
            <a:off x="5207509" y="3457844"/>
            <a:ext cx="272325" cy="1430370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733441" y="4220128"/>
                <a:ext cx="3054400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ja-JP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441" y="4220128"/>
                <a:ext cx="3054400" cy="670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631710" y="5220366"/>
                <a:ext cx="3659882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000" b="0" i="0" smtClean="0">
                          <a:latin typeface="Cambria Math"/>
                        </a:rPr>
                        <m:t>+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710" y="5220366"/>
                <a:ext cx="3659882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087770" y="6055754"/>
                <a:ext cx="13738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70" y="6055754"/>
                <a:ext cx="137388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左カーブ矢印 57"/>
          <p:cNvSpPr/>
          <p:nvPr/>
        </p:nvSpPr>
        <p:spPr>
          <a:xfrm rot="5400000">
            <a:off x="5608306" y="4714630"/>
            <a:ext cx="268199" cy="620331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>
          <a:xfrm flipH="1">
            <a:off x="4447936" y="5473124"/>
            <a:ext cx="433085" cy="260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cxnSpLocks/>
          </p:cNvCxnSpPr>
          <p:nvPr/>
        </p:nvCxnSpPr>
        <p:spPr>
          <a:xfrm flipH="1">
            <a:off x="5731578" y="5506032"/>
            <a:ext cx="327279" cy="1965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cxnSpLocks/>
          </p:cNvCxnSpPr>
          <p:nvPr/>
        </p:nvCxnSpPr>
        <p:spPr>
          <a:xfrm flipH="1">
            <a:off x="5202598" y="5699467"/>
            <a:ext cx="229642" cy="1715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cxnSpLocks/>
          </p:cNvCxnSpPr>
          <p:nvPr/>
        </p:nvCxnSpPr>
        <p:spPr>
          <a:xfrm flipH="1">
            <a:off x="6349298" y="5699467"/>
            <a:ext cx="320224" cy="1715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601226" y="2126948"/>
            <a:ext cx="1253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ぎゃくすう</a:t>
            </a:r>
            <a:endParaRPr lang="en-US" altLang="ja-JP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四角形吹き出し 1"/>
              <p:cNvSpPr/>
              <p:nvPr/>
            </p:nvSpPr>
            <p:spPr>
              <a:xfrm>
                <a:off x="4220487" y="937858"/>
                <a:ext cx="4937581" cy="768601"/>
              </a:xfrm>
              <a:prstGeom prst="wedgeRectCallout">
                <a:avLst>
                  <a:gd name="adj1" fmla="val 4479"/>
                  <a:gd name="adj2" fmla="val 104366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ja-JP" altLang="en-US" sz="1600" dirty="0"/>
                  <a:t>例）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ja-JP" altLang="en-US" sz="1600" dirty="0"/>
                  <a:t> の逆数は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ja-JP" b="1" i="1" smtClean="0"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r>
                  <a:rPr kumimoji="1" lang="ja-JP" altLang="en-US" b="1" dirty="0"/>
                  <a:t> </a:t>
                </a:r>
                <a:endParaRPr kumimoji="1" lang="en-US" altLang="ja-JP" b="1" dirty="0"/>
              </a:p>
              <a:p>
                <a:pPr algn="ctr"/>
                <a:r>
                  <a:rPr kumimoji="1" lang="ja-JP" altLang="en-US" sz="1600" dirty="0" err="1"/>
                  <a:t>のように</a:t>
                </a:r>
                <a:r>
                  <a:rPr kumimoji="1" lang="en-US" altLang="ja-JP" sz="1600" dirty="0"/>
                  <a:t>, </a:t>
                </a:r>
                <a:r>
                  <a:rPr kumimoji="1" lang="ja-JP" altLang="en-US" sz="1600" dirty="0"/>
                  <a:t>掛け合わせると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/>
                      </a:rPr>
                      <m:t> 1 </m:t>
                    </m:r>
                  </m:oMath>
                </a14:m>
                <a:r>
                  <a:rPr kumimoji="1" lang="ja-JP" altLang="en-US" sz="1600" dirty="0"/>
                  <a:t>になる数を逆数というよ！</a:t>
                </a:r>
              </a:p>
            </p:txBody>
          </p:sp>
        </mc:Choice>
        <mc:Fallback xmlns="">
          <p:sp>
            <p:nvSpPr>
              <p:cNvPr id="2" name="四角形吹き出し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487" y="937858"/>
                <a:ext cx="4937581" cy="768601"/>
              </a:xfrm>
              <a:prstGeom prst="wedgeRectCallout">
                <a:avLst>
                  <a:gd name="adj1" fmla="val 4479"/>
                  <a:gd name="adj2" fmla="val 104366"/>
                </a:avLst>
              </a:prstGeom>
              <a:blipFill>
                <a:blip r:embed="rId7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四角形吹き出し 34"/>
              <p:cNvSpPr/>
              <p:nvPr/>
            </p:nvSpPr>
            <p:spPr>
              <a:xfrm>
                <a:off x="8853378" y="4834563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/>
                      </a:rPr>
                      <m:t>3</m:t>
                    </m:r>
                    <m:r>
                      <a:rPr lang="en-US" altLang="ja-JP" sz="1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sz="1600" dirty="0"/>
                  <a:t> の逆数は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/>
                          </a:rPr>
                          <m:t>3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35" name="四角形吹き出し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378" y="4834563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/>
          <p:cNvSpPr txBox="1"/>
          <p:nvPr/>
        </p:nvSpPr>
        <p:spPr>
          <a:xfrm>
            <a:off x="8699856" y="2234605"/>
            <a:ext cx="309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除法を乗法になおし</a:t>
            </a:r>
            <a:endParaRPr lang="en-US" altLang="ja-JP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31710" y="2837381"/>
            <a:ext cx="655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多項式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×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単項式 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と同じように計算しよう！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4429375" y="5121156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375" y="5121156"/>
                <a:ext cx="47020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697247" y="5107409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247" y="5107409"/>
                <a:ext cx="47020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E17780-F24D-4197-83FE-F999C03939EB}"/>
                  </a:ext>
                </a:extLst>
              </p:cNvPr>
              <p:cNvSpPr txBox="1"/>
              <p:nvPr/>
            </p:nvSpPr>
            <p:spPr>
              <a:xfrm>
                <a:off x="1097637" y="2238691"/>
                <a:ext cx="1868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 sz="2400" dirty="0"/>
                  <a:t> </a:t>
                </a: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E17780-F24D-4197-83FE-F999C039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37" y="2238691"/>
                <a:ext cx="18684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B8ABBFB4-5600-4A39-8590-73890A109E07}"/>
                  </a:ext>
                </a:extLst>
              </p:cNvPr>
              <p:cNvSpPr txBox="1"/>
              <p:nvPr/>
            </p:nvSpPr>
            <p:spPr>
              <a:xfrm>
                <a:off x="792476" y="2681811"/>
                <a:ext cx="2410868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ja-JP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kumimoji="1" lang="ja-JP" altLang="en-US" sz="2400" dirty="0">
                    <a:solidFill>
                      <a:srgbClr val="FF0000"/>
                    </a:solidFill>
                  </a:rPr>
                  <a:t>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B8ABBFB4-5600-4A39-8590-73890A10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76" y="2681811"/>
                <a:ext cx="2410868" cy="6158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953EFF3-B50C-498C-854F-399D9B8AAD08}"/>
              </a:ext>
            </a:extLst>
          </p:cNvPr>
          <p:cNvSpPr/>
          <p:nvPr/>
        </p:nvSpPr>
        <p:spPr>
          <a:xfrm>
            <a:off x="7076183" y="4060989"/>
            <a:ext cx="2586127" cy="4677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除法を乗法になおした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F169EFA5-AF4C-4835-90B6-FD0D5F5768D2}"/>
              </a:ext>
            </a:extLst>
          </p:cNvPr>
          <p:cNvSpPr/>
          <p:nvPr/>
        </p:nvSpPr>
        <p:spPr>
          <a:xfrm rot="4129445">
            <a:off x="6550131" y="4228359"/>
            <a:ext cx="238783" cy="51237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四角形吹き出し 34">
                <a:extLst>
                  <a:ext uri="{FF2B5EF4-FFF2-40B4-BE49-F238E27FC236}">
                    <a16:creationId xmlns:a16="http://schemas.microsoft.com/office/drawing/2014/main" id="{4884ECBF-F4A4-4858-AE5E-57EBD1907FBB}"/>
                  </a:ext>
                </a:extLst>
              </p:cNvPr>
              <p:cNvSpPr/>
              <p:nvPr/>
            </p:nvSpPr>
            <p:spPr>
              <a:xfrm>
                <a:off x="5111523" y="74719"/>
                <a:ext cx="1471761" cy="654833"/>
              </a:xfrm>
              <a:prstGeom prst="wedgeRectCallout">
                <a:avLst>
                  <a:gd name="adj1" fmla="val 3318"/>
                  <a:gd name="adj2" fmla="val 795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30" name="四角形吹き出し 34">
                <a:extLst>
                  <a:ext uri="{FF2B5EF4-FFF2-40B4-BE49-F238E27FC236}">
                    <a16:creationId xmlns:a16="http://schemas.microsoft.com/office/drawing/2014/main" id="{4884ECBF-F4A4-4858-AE5E-57EBD1907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523" y="74719"/>
                <a:ext cx="1471761" cy="654833"/>
              </a:xfrm>
              <a:prstGeom prst="wedgeRectCallout">
                <a:avLst>
                  <a:gd name="adj1" fmla="val 3318"/>
                  <a:gd name="adj2" fmla="val 79567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四角形吹き出し 34">
                <a:extLst>
                  <a:ext uri="{FF2B5EF4-FFF2-40B4-BE49-F238E27FC236}">
                    <a16:creationId xmlns:a16="http://schemas.microsoft.com/office/drawing/2014/main" id="{FFF4CEE3-A2EF-4522-8A2A-E9A28FDF9B53}"/>
                  </a:ext>
                </a:extLst>
              </p:cNvPr>
              <p:cNvSpPr/>
              <p:nvPr/>
            </p:nvSpPr>
            <p:spPr>
              <a:xfrm>
                <a:off x="9511446" y="5928392"/>
                <a:ext cx="1471761" cy="654833"/>
              </a:xfrm>
              <a:prstGeom prst="wedgeRectCallout">
                <a:avLst>
                  <a:gd name="adj1" fmla="val -3491"/>
                  <a:gd name="adj2" fmla="val -9067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31" name="四角形吹き出し 34">
                <a:extLst>
                  <a:ext uri="{FF2B5EF4-FFF2-40B4-BE49-F238E27FC236}">
                    <a16:creationId xmlns:a16="http://schemas.microsoft.com/office/drawing/2014/main" id="{FFF4CEE3-A2EF-4522-8A2A-E9A28FDF9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446" y="5928392"/>
                <a:ext cx="1471761" cy="654833"/>
              </a:xfrm>
              <a:prstGeom prst="wedgeRectCallout">
                <a:avLst>
                  <a:gd name="adj1" fmla="val -3491"/>
                  <a:gd name="adj2" fmla="val -90678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5D4F965-5851-41DA-A7BB-2E32021EB60A}"/>
              </a:ext>
            </a:extLst>
          </p:cNvPr>
          <p:cNvSpPr/>
          <p:nvPr/>
        </p:nvSpPr>
        <p:spPr>
          <a:xfrm>
            <a:off x="-1626860" y="-2164561"/>
            <a:ext cx="15487650" cy="10683747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  <a:p>
            <a:pPr algn="ctr"/>
            <a:endParaRPr kumimoji="1" lang="ja-JP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157C0E0A-51C5-4289-8489-5CACDAB14104}"/>
                  </a:ext>
                </a:extLst>
              </p:cNvPr>
              <p:cNvSpPr txBox="1"/>
              <p:nvPr/>
            </p:nvSpPr>
            <p:spPr>
              <a:xfrm>
                <a:off x="-442670" y="-230451"/>
                <a:ext cx="10046524" cy="2939266"/>
              </a:xfrm>
              <a:prstGeom prst="rect">
                <a:avLst/>
              </a:prstGeom>
              <a:noFill/>
            </p:spPr>
            <p:txBody>
              <a:bodyPr wrap="square" spcCol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8500" b="1" i="1" smtClean="0">
                          <a:ln w="28575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中</m:t>
                      </m:r>
                      <m:r>
                        <a:rPr lang="en-US" altLang="ja-JP" sz="18500" b="1" i="1">
                          <a:ln w="28575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3</m:t>
                      </m:r>
                      <m:r>
                        <a:rPr lang="ja-JP" altLang="en-US" sz="18500" b="1" i="1">
                          <a:ln w="28575">
                            <a:solidFill>
                              <a:schemeClr val="bg1"/>
                            </a:solidFill>
                          </a:ln>
                          <a:gradFill flip="none" rotWithShape="1">
                            <a:gsLst>
                              <a:gs pos="0">
                                <a:srgbClr val="FF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F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F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8100000" scaled="1"/>
                            <a:tileRect/>
                          </a:gradFill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  <a:ea typeface="+mj-ea"/>
                        </a:rPr>
                        <m:t>数学</m:t>
                      </m:r>
                    </m:oMath>
                  </m:oMathPara>
                </a14:m>
                <a:endParaRPr lang="en-US" altLang="ja-JP" sz="18500" b="1" dirty="0">
                  <a:ln w="28575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8100000" scaled="1"/>
                    <a:tileRect/>
                  </a:gra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157C0E0A-51C5-4289-8489-5CACDAB14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2670" y="-230451"/>
                <a:ext cx="10046524" cy="2939266"/>
              </a:xfrm>
              <a:prstGeom prst="rect">
                <a:avLst/>
              </a:prstGeom>
              <a:blipFill>
                <a:blip r:embed="rId15"/>
                <a:stretch>
                  <a:fillRect b="-4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BA97692-6410-4A32-B62B-D7F426B3679B}"/>
              </a:ext>
            </a:extLst>
          </p:cNvPr>
          <p:cNvSpPr txBox="1"/>
          <p:nvPr/>
        </p:nvSpPr>
        <p:spPr>
          <a:xfrm>
            <a:off x="-1925835" y="4407373"/>
            <a:ext cx="15948678" cy="2246769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14000" b="1">
                <a:ln w="571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</a:rPr>
              <a:t>多項式</a:t>
            </a:r>
            <a:r>
              <a:rPr lang="en-US" altLang="ja-JP" sz="9800" b="1">
                <a:ln w="571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÷</a:t>
            </a:r>
            <a:r>
              <a:rPr lang="ja-JP" altLang="en-US" sz="14000" b="1" dirty="0">
                <a:ln w="571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</a:rPr>
              <a:t>単項式</a:t>
            </a:r>
            <a:endParaRPr lang="en-US" altLang="ja-JP" sz="14000" b="1" dirty="0">
              <a:ln w="57150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545F5F2-9C8F-4167-A36D-23D7EAEEC868}"/>
              </a:ext>
            </a:extLst>
          </p:cNvPr>
          <p:cNvSpPr txBox="1"/>
          <p:nvPr/>
        </p:nvSpPr>
        <p:spPr>
          <a:xfrm>
            <a:off x="-1411481" y="2525079"/>
            <a:ext cx="10982414" cy="1862048"/>
          </a:xfrm>
          <a:prstGeom prst="rect">
            <a:avLst/>
          </a:prstGeom>
          <a:noFill/>
        </p:spPr>
        <p:txBody>
          <a:bodyPr wrap="square" spcCol="0" rtlCol="0" anchor="ctr">
            <a:spAutoFit/>
          </a:bodyPr>
          <a:lstStyle/>
          <a:p>
            <a:pPr algn="ctr"/>
            <a:r>
              <a:rPr lang="ja-JP" altLang="en-US" sz="54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r>
              <a:rPr lang="ja-JP" altLang="en-US" sz="115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式の展開</a:t>
            </a:r>
            <a:r>
              <a:rPr lang="ja-JP" altLang="en-US" sz="5400" b="1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+mj-ea"/>
                <a:ea typeface="+mj-ea"/>
              </a:rPr>
              <a:t>～</a:t>
            </a:r>
            <a:endParaRPr lang="en-US" altLang="ja-JP" sz="15400" b="1" dirty="0">
              <a:ln w="28575">
                <a:solidFill>
                  <a:schemeClr val="bg1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430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75" grpId="0"/>
      <p:bldP spid="3" grpId="0"/>
      <p:bldP spid="6" grpId="0"/>
      <p:bldP spid="38" grpId="0" animBg="1"/>
      <p:bldP spid="47" grpId="0"/>
      <p:bldP spid="51" grpId="0"/>
      <p:bldP spid="52" grpId="0"/>
      <p:bldP spid="58" grpId="0" animBg="1"/>
      <p:bldP spid="33" grpId="0"/>
      <p:bldP spid="2" grpId="0" animBg="1"/>
      <p:bldP spid="35" grpId="0" animBg="1"/>
      <p:bldP spid="37" grpId="0"/>
      <p:bldP spid="40" grpId="0"/>
      <p:bldP spid="41" grpId="0"/>
      <p:bldP spid="42" grpId="0"/>
      <p:bldP spid="45" grpId="0"/>
      <p:bldP spid="46" grpId="0"/>
      <p:bldP spid="4" grpId="0" animBg="1"/>
      <p:bldP spid="5" grpId="0" animBg="1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練習問題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810992" y="1991118"/>
                <a:ext cx="3501686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−12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÷(−4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2" y="1991118"/>
                <a:ext cx="3501686" cy="451406"/>
              </a:xfrm>
              <a:prstGeom prst="rect">
                <a:avLst/>
              </a:prstGeom>
              <a:blipFill>
                <a:blip r:embed="rId3"/>
                <a:stretch>
                  <a:fillRect l="-871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13165" y="3080159"/>
                <a:ext cx="3677153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18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ja-JP" sz="2000" b="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65" y="3080159"/>
                <a:ext cx="3677153" cy="5295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245C8FC-341F-44AA-9CE1-84B6B41BA499}"/>
                  </a:ext>
                </a:extLst>
              </p:cNvPr>
              <p:cNvSpPr txBox="1"/>
              <p:nvPr/>
            </p:nvSpPr>
            <p:spPr>
              <a:xfrm>
                <a:off x="453095" y="1532429"/>
                <a:ext cx="3501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問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次の計算をしなさい。</a:t>
                </a:r>
                <a:endParaRPr lang="en-US" altLang="ja-JP" sz="20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245C8FC-341F-44AA-9CE1-84B6B41B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5" y="1532429"/>
                <a:ext cx="3501686" cy="400110"/>
              </a:xfrm>
              <a:prstGeom prst="rect">
                <a:avLst/>
              </a:prstGeom>
              <a:blipFill>
                <a:blip r:embed="rId7"/>
                <a:stretch>
                  <a:fillRect l="-870" t="-12121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99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82883" y="2423101"/>
                <a:ext cx="4952848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2000" dirty="0"/>
                        <m:t>）</m:t>
                      </m:r>
                      <m:r>
                        <a:rPr lang="en-US" altLang="ja-JP" sz="2000" b="0" i="1" dirty="0" smtClean="0">
                          <a:latin typeface="Cambria Math"/>
                        </a:rPr>
                        <m:t>+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2000" dirty="0"/>
                        <m:t>）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883" y="2423101"/>
                <a:ext cx="4952848" cy="7232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コンテンツ プレースホルダ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3"/>
          <a:stretch/>
        </p:blipFill>
        <p:spPr>
          <a:xfrm>
            <a:off x="9317421" y="203858"/>
            <a:ext cx="2601320" cy="903883"/>
          </a:xfrm>
          <a:prstGeom prst="rect">
            <a:avLst/>
          </a:prstGeom>
        </p:spPr>
      </p:pic>
      <p:sp>
        <p:nvSpPr>
          <p:cNvPr id="36" name="横巻き 35"/>
          <p:cNvSpPr/>
          <p:nvPr/>
        </p:nvSpPr>
        <p:spPr>
          <a:xfrm>
            <a:off x="248802" y="244125"/>
            <a:ext cx="1955136" cy="940905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　説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832147" y="1764291"/>
                <a:ext cx="3835319" cy="451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−12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÷(−4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47" y="1764291"/>
                <a:ext cx="3835319" cy="451406"/>
              </a:xfrm>
              <a:prstGeom prst="rect">
                <a:avLst/>
              </a:prstGeom>
              <a:blipFill>
                <a:blip r:embed="rId4"/>
                <a:stretch>
                  <a:fillRect l="-795" b="-148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47262" y="3969878"/>
                <a:ext cx="3035621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(2) </m:t>
                    </m:r>
                  </m:oMath>
                </a14:m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18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÷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62" y="3969878"/>
                <a:ext cx="3035621" cy="5295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カーブ矢印 6"/>
          <p:cNvSpPr/>
          <p:nvPr/>
        </p:nvSpPr>
        <p:spPr>
          <a:xfrm rot="5400000">
            <a:off x="5771607" y="875107"/>
            <a:ext cx="282251" cy="1596435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048067" y="1671380"/>
                <a:ext cx="3595817" cy="723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ja-JP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ja-JP" sz="2000" b="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2000" dirty="0" smtClean="0">
                          <a:solidFill>
                            <a:srgbClr val="FF0000"/>
                          </a:solidFill>
                        </a:rPr>
                        <m:t>）</m:t>
                      </m:r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067" y="1671380"/>
                <a:ext cx="3595817" cy="7231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618284" y="4618757"/>
                <a:ext cx="3659882" cy="67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（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2000" dirty="0"/>
                        <m:t>）</m:t>
                      </m:r>
                      <m:r>
                        <a:rPr lang="en-US" altLang="ja-JP" sz="2000" b="0" i="1" dirty="0" smtClean="0">
                          <a:latin typeface="Cambria Math"/>
                        </a:rPr>
                        <m:t>+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（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m:rPr>
                          <m:nor/>
                        </m:rPr>
                        <a:rPr lang="ja-JP" altLang="en-US" sz="2000" dirty="0"/>
                        <m:t>）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84" y="4618757"/>
                <a:ext cx="3659882" cy="67685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カーブ矢印 9"/>
          <p:cNvSpPr/>
          <p:nvPr/>
        </p:nvSpPr>
        <p:spPr>
          <a:xfrm rot="5400000">
            <a:off x="6180827" y="1909419"/>
            <a:ext cx="195270" cy="864975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6102990" y="2887633"/>
            <a:ext cx="256317" cy="2301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4486585" y="4854941"/>
            <a:ext cx="153766" cy="100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4871360" y="2644376"/>
            <a:ext cx="171258" cy="236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5241294" y="2660738"/>
            <a:ext cx="153766" cy="100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870662" y="3143693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662" y="3143693"/>
                <a:ext cx="2007996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コネクタ 21"/>
          <p:cNvCxnSpPr/>
          <p:nvPr/>
        </p:nvCxnSpPr>
        <p:spPr>
          <a:xfrm flipH="1">
            <a:off x="7869522" y="2887633"/>
            <a:ext cx="323502" cy="236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6904690" y="2695976"/>
            <a:ext cx="312974" cy="2000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6654223" y="5068219"/>
            <a:ext cx="171258" cy="236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546036" y="3949652"/>
                <a:ext cx="3035621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sSup>
                          <m:s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036" y="3949652"/>
                <a:ext cx="3035621" cy="52950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/>
          <p:nvPr/>
        </p:nvCxnSpPr>
        <p:spPr>
          <a:xfrm flipH="1">
            <a:off x="5105710" y="5127401"/>
            <a:ext cx="314398" cy="118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4166483" y="4856653"/>
            <a:ext cx="171258" cy="236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5931732" y="4855574"/>
            <a:ext cx="171258" cy="236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412112" y="5458514"/>
                <a:ext cx="2007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altLang="ja-JP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112" y="5458514"/>
                <a:ext cx="2007996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カーブ矢印 30"/>
          <p:cNvSpPr/>
          <p:nvPr/>
        </p:nvSpPr>
        <p:spPr>
          <a:xfrm rot="5400000">
            <a:off x="4883586" y="3040599"/>
            <a:ext cx="282251" cy="1596435"/>
          </a:xfrm>
          <a:prstGeom prst="curvedRightArrow">
            <a:avLst>
              <a:gd name="adj1" fmla="val 0"/>
              <a:gd name="adj2" fmla="val 29949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左カーブ矢印 31"/>
          <p:cNvSpPr/>
          <p:nvPr/>
        </p:nvSpPr>
        <p:spPr>
          <a:xfrm rot="5400000">
            <a:off x="5416549" y="4183556"/>
            <a:ext cx="144871" cy="748941"/>
          </a:xfrm>
          <a:prstGeom prst="curvedLeftArrow">
            <a:avLst>
              <a:gd name="adj1" fmla="val 0"/>
              <a:gd name="adj2" fmla="val 31478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四角形吹き出し 34"/>
              <p:cNvSpPr/>
              <p:nvPr/>
            </p:nvSpPr>
            <p:spPr>
              <a:xfrm>
                <a:off x="9720953" y="1953066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/>
                      </a:rPr>
                      <m:t>−4</m:t>
                    </m:r>
                    <m:r>
                      <a:rPr lang="en-US" altLang="ja-JP" sz="16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ja-JP" altLang="en-US" sz="1600" dirty="0"/>
                  <a:t> の逆数は 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35" name="四角形吹き出し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953" y="1953066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四角形吹き出し 36"/>
              <p:cNvSpPr/>
              <p:nvPr/>
            </p:nvSpPr>
            <p:spPr>
              <a:xfrm>
                <a:off x="9622805" y="4413709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ja-JP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sz="1600" dirty="0"/>
                  <a:t> の逆数は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/>
                          </a:rPr>
                          <m:t>6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37" name="四角形吹き出し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805" y="4413709"/>
                <a:ext cx="2116940" cy="768601"/>
              </a:xfrm>
              <a:prstGeom prst="wedgeRectCallout">
                <a:avLst>
                  <a:gd name="adj1" fmla="val -76685"/>
                  <a:gd name="adj2" fmla="val -67723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574827" y="2244271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827" y="2244271"/>
                <a:ext cx="470208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3846" r="-5128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654223" y="2295866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223" y="2295866"/>
                <a:ext cx="470208" cy="4001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931379" y="4430407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379" y="4430407"/>
                <a:ext cx="470208" cy="400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5760940" y="4482002"/>
                <a:ext cx="470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940" y="4482002"/>
                <a:ext cx="470208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753CE3C-79F5-43DD-9222-BC0BDCE9ABAE}"/>
                  </a:ext>
                </a:extLst>
              </p:cNvPr>
              <p:cNvSpPr txBox="1"/>
              <p:nvPr/>
            </p:nvSpPr>
            <p:spPr>
              <a:xfrm>
                <a:off x="453095" y="1419706"/>
                <a:ext cx="3501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問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/>
                  <a:t>　次の計算をしなさい。</a:t>
                </a:r>
                <a:endParaRPr lang="en-US" altLang="ja-JP" sz="2000" b="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753CE3C-79F5-43DD-9222-BC0BDCE9A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5" y="1419706"/>
                <a:ext cx="3501686" cy="400110"/>
              </a:xfrm>
              <a:prstGeom prst="rect">
                <a:avLst/>
              </a:prstGeom>
              <a:blipFill>
                <a:blip r:embed="rId17"/>
                <a:stretch>
                  <a:fillRect l="-870" t="-13636" b="-2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四角形吹き出し 34">
                <a:extLst>
                  <a:ext uri="{FF2B5EF4-FFF2-40B4-BE49-F238E27FC236}">
                    <a16:creationId xmlns:a16="http://schemas.microsoft.com/office/drawing/2014/main" id="{1E45CE64-8F3B-49D5-ADED-3CF99227C8CB}"/>
                  </a:ext>
                </a:extLst>
              </p:cNvPr>
              <p:cNvSpPr/>
              <p:nvPr/>
            </p:nvSpPr>
            <p:spPr>
              <a:xfrm>
                <a:off x="9615459" y="3101583"/>
                <a:ext cx="2474383" cy="654833"/>
              </a:xfrm>
              <a:prstGeom prst="wedgeRectCallout">
                <a:avLst>
                  <a:gd name="adj1" fmla="val 26942"/>
                  <a:gd name="adj2" fmla="val -96839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44" name="四角形吹き出し 34">
                <a:extLst>
                  <a:ext uri="{FF2B5EF4-FFF2-40B4-BE49-F238E27FC236}">
                    <a16:creationId xmlns:a16="http://schemas.microsoft.com/office/drawing/2014/main" id="{1E45CE64-8F3B-49D5-ADED-3CF99227C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459" y="3101583"/>
                <a:ext cx="2474383" cy="654833"/>
              </a:xfrm>
              <a:prstGeom prst="wedgeRectCallout">
                <a:avLst>
                  <a:gd name="adj1" fmla="val 26942"/>
                  <a:gd name="adj2" fmla="val -96839"/>
                </a:avLst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四角形吹き出し 34">
                <a:extLst>
                  <a:ext uri="{FF2B5EF4-FFF2-40B4-BE49-F238E27FC236}">
                    <a16:creationId xmlns:a16="http://schemas.microsoft.com/office/drawing/2014/main" id="{7B45130B-A97E-4C7B-9EC2-75824CE0587A}"/>
                  </a:ext>
                </a:extLst>
              </p:cNvPr>
              <p:cNvSpPr/>
              <p:nvPr/>
            </p:nvSpPr>
            <p:spPr>
              <a:xfrm>
                <a:off x="10446980" y="5531207"/>
                <a:ext cx="1471761" cy="654833"/>
              </a:xfrm>
              <a:prstGeom prst="wedgeRectCallout">
                <a:avLst>
                  <a:gd name="adj1" fmla="val -3491"/>
                  <a:gd name="adj2" fmla="val -9067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ja-JP" altLang="en-US" sz="1600" dirty="0"/>
                  <a:t> 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45" name="四角形吹き出し 34">
                <a:extLst>
                  <a:ext uri="{FF2B5EF4-FFF2-40B4-BE49-F238E27FC236}">
                    <a16:creationId xmlns:a16="http://schemas.microsoft.com/office/drawing/2014/main" id="{7B45130B-A97E-4C7B-9EC2-75824CE05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6980" y="5531207"/>
                <a:ext cx="1471761" cy="654833"/>
              </a:xfrm>
              <a:prstGeom prst="wedgeRectCallout">
                <a:avLst>
                  <a:gd name="adj1" fmla="val -3491"/>
                  <a:gd name="adj2" fmla="val -90678"/>
                </a:avLst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4B6E96E-D731-4815-916F-4F9AD46AEA8F}"/>
              </a:ext>
            </a:extLst>
          </p:cNvPr>
          <p:cNvSpPr/>
          <p:nvPr/>
        </p:nvSpPr>
        <p:spPr>
          <a:xfrm>
            <a:off x="8090933" y="1288074"/>
            <a:ext cx="2586127" cy="4677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除法を乗法になおした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8D511BC3-0282-44F2-9B3B-3D184CDC00B4}"/>
              </a:ext>
            </a:extLst>
          </p:cNvPr>
          <p:cNvSpPr/>
          <p:nvPr/>
        </p:nvSpPr>
        <p:spPr>
          <a:xfrm rot="4129445">
            <a:off x="7564881" y="1455444"/>
            <a:ext cx="238783" cy="51237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BE3A685-EFF8-462B-9400-E5B815BF12BF}"/>
              </a:ext>
            </a:extLst>
          </p:cNvPr>
          <p:cNvSpPr/>
          <p:nvPr/>
        </p:nvSpPr>
        <p:spPr>
          <a:xfrm>
            <a:off x="6904690" y="3711689"/>
            <a:ext cx="2586127" cy="4677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除法を乗法になおした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矢印: 下 48">
            <a:extLst>
              <a:ext uri="{FF2B5EF4-FFF2-40B4-BE49-F238E27FC236}">
                <a16:creationId xmlns:a16="http://schemas.microsoft.com/office/drawing/2014/main" id="{37FE2CD7-BB82-4FD3-9C68-9EDDD12F6A01}"/>
              </a:ext>
            </a:extLst>
          </p:cNvPr>
          <p:cNvSpPr/>
          <p:nvPr/>
        </p:nvSpPr>
        <p:spPr>
          <a:xfrm rot="4129445">
            <a:off x="6378638" y="3879059"/>
            <a:ext cx="238783" cy="51237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  <p:bldP spid="8" grpId="0"/>
      <p:bldP spid="9" grpId="0"/>
      <p:bldP spid="10" grpId="0" animBg="1"/>
      <p:bldP spid="20" grpId="0"/>
      <p:bldP spid="25" grpId="0"/>
      <p:bldP spid="29" grpId="0"/>
      <p:bldP spid="31" grpId="0" animBg="1"/>
      <p:bldP spid="32" grpId="0" animBg="1"/>
      <p:bldP spid="35" grpId="0" animBg="1"/>
      <p:bldP spid="37" grpId="0" animBg="1"/>
      <p:bldP spid="38" grpId="0"/>
      <p:bldP spid="39" grpId="0"/>
      <p:bldP spid="40" grpId="0"/>
      <p:bldP spid="41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23410</TotalTime>
  <Words>230</Words>
  <Application>Microsoft Office PowerPoint</Application>
  <PresentationFormat>ワイド画面</PresentationFormat>
  <Paragraphs>49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ＭＳ 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 Sonoda</dc:creator>
  <cp:lastModifiedBy>toshiya osikawa</cp:lastModifiedBy>
  <cp:revision>525</cp:revision>
  <dcterms:created xsi:type="dcterms:W3CDTF">2014-05-17T07:34:51Z</dcterms:created>
  <dcterms:modified xsi:type="dcterms:W3CDTF">2018-03-23T07:27:24Z</dcterms:modified>
</cp:coreProperties>
</file>