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0" r:id="rId2"/>
    <p:sldId id="325" r:id="rId3"/>
    <p:sldId id="329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5B9BD5"/>
    <a:srgbClr val="00B050"/>
    <a:srgbClr val="000000"/>
    <a:srgbClr val="FF0000"/>
    <a:srgbClr val="FFD9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>
        <p:scale>
          <a:sx n="66" d="100"/>
          <a:sy n="66" d="100"/>
        </p:scale>
        <p:origin x="894" y="5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5D6-EE21-4BBC-B8CE-EBB021E35E97}" type="datetimeFigureOut">
              <a:rPr kumimoji="1" lang="ja-JP" altLang="en-US" smtClean="0"/>
              <a:t>2018/4/26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7164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5D6-EE21-4BBC-B8CE-EBB021E35E97}" type="datetimeFigureOut">
              <a:rPr kumimoji="1" lang="ja-JP" altLang="en-US" smtClean="0"/>
              <a:t>2018/4/26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9437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5D6-EE21-4BBC-B8CE-EBB021E35E97}" type="datetimeFigureOut">
              <a:rPr kumimoji="1" lang="ja-JP" altLang="en-US" smtClean="0"/>
              <a:t>2018/4/26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7938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5D6-EE21-4BBC-B8CE-EBB021E35E97}" type="datetimeFigureOut">
              <a:rPr kumimoji="1" lang="ja-JP" altLang="en-US" smtClean="0"/>
              <a:t>2018/4/26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6825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5D6-EE21-4BBC-B8CE-EBB021E35E97}" type="datetimeFigureOut">
              <a:rPr kumimoji="1" lang="ja-JP" altLang="en-US" smtClean="0"/>
              <a:t>2018/4/26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2103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5D6-EE21-4BBC-B8CE-EBB021E35E97}" type="datetimeFigureOut">
              <a:rPr kumimoji="1" lang="ja-JP" altLang="en-US" smtClean="0"/>
              <a:t>2018/4/26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4936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5D6-EE21-4BBC-B8CE-EBB021E35E97}" type="datetimeFigureOut">
              <a:rPr kumimoji="1" lang="ja-JP" altLang="en-US" smtClean="0"/>
              <a:t>2018/4/26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1152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5D6-EE21-4BBC-B8CE-EBB021E35E97}" type="datetimeFigureOut">
              <a:rPr kumimoji="1" lang="ja-JP" altLang="en-US" smtClean="0"/>
              <a:t>2018/4/26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3458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5D6-EE21-4BBC-B8CE-EBB021E35E97}" type="datetimeFigureOut">
              <a:rPr kumimoji="1" lang="ja-JP" altLang="en-US" smtClean="0"/>
              <a:t>2018/4/26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4416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5D6-EE21-4BBC-B8CE-EBB021E35E97}" type="datetimeFigureOut">
              <a:rPr kumimoji="1" lang="ja-JP" altLang="en-US" smtClean="0"/>
              <a:t>2018/4/26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6219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5D6-EE21-4BBC-B8CE-EBB021E35E97}" type="datetimeFigureOut">
              <a:rPr kumimoji="1" lang="ja-JP" altLang="en-US" smtClean="0"/>
              <a:t>2018/4/26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0667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DD5D6-EE21-4BBC-B8CE-EBB021E35E97}" type="datetimeFigureOut">
              <a:rPr kumimoji="1" lang="ja-JP" altLang="en-US" smtClean="0"/>
              <a:t>2018/4/26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172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横巻き 17"/>
              <p:cNvSpPr/>
              <p:nvPr/>
            </p:nvSpPr>
            <p:spPr>
              <a:xfrm>
                <a:off x="94439" y="247140"/>
                <a:ext cx="8741089" cy="1043617"/>
              </a:xfrm>
              <a:prstGeom prst="horizontalScroll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2800" b="1" dirty="0">
                    <a:latin typeface="ＭＳ ゴシック" panose="020B0609070205080204" pitchFamily="49" charset="-128"/>
                    <a:ea typeface="ＭＳ ゴシック" panose="020B0609070205080204" pitchFamily="49" charset="-128"/>
                  </a:rPr>
                  <a:t>同類項がある場合 ～多項式に項が</a:t>
                </a:r>
                <a14:m>
                  <m:oMath xmlns:m="http://schemas.openxmlformats.org/officeDocument/2006/math">
                    <m:r>
                      <a:rPr lang="en-US" altLang="ja-JP" sz="2800" b="1" i="1" smtClean="0">
                        <a:latin typeface="Cambria Math" panose="02040503050406030204" pitchFamily="18" charset="0"/>
                        <a:ea typeface="ＭＳ ゴシック" panose="020B0609070205080204" pitchFamily="49" charset="-128"/>
                      </a:rPr>
                      <m:t> </m:t>
                    </m:r>
                    <m:r>
                      <a:rPr lang="en-US" altLang="ja-JP" sz="2800" b="1" i="1" smtClean="0">
                        <a:latin typeface="Cambria Math" panose="02040503050406030204" pitchFamily="18" charset="0"/>
                        <a:ea typeface="ＭＳ ゴシック" panose="020B0609070205080204" pitchFamily="49" charset="-128"/>
                      </a:rPr>
                      <m:t>𝟑</m:t>
                    </m:r>
                    <m:r>
                      <a:rPr lang="en-US" altLang="ja-JP" sz="2800" b="1" i="1" smtClean="0">
                        <a:latin typeface="Cambria Math" panose="02040503050406030204" pitchFamily="18" charset="0"/>
                        <a:ea typeface="ＭＳ ゴシック" panose="020B0609070205080204" pitchFamily="49" charset="-128"/>
                      </a:rPr>
                      <m:t> </m:t>
                    </m:r>
                  </m:oMath>
                </a14:m>
                <a:r>
                  <a:rPr lang="ja-JP" altLang="en-US" sz="2800" b="1" dirty="0">
                    <a:latin typeface="ＭＳ ゴシック" panose="020B0609070205080204" pitchFamily="49" charset="-128"/>
                    <a:ea typeface="ＭＳ ゴシック" panose="020B0609070205080204" pitchFamily="49" charset="-128"/>
                  </a:rPr>
                  <a:t>つあるとき～</a:t>
                </a:r>
                <a:endParaRPr lang="en-US" altLang="ja-JP" sz="2800" b="1" dirty="0">
                  <a:latin typeface="ＭＳ ゴシック" panose="020B0609070205080204" pitchFamily="49" charset="-128"/>
                  <a:ea typeface="ＭＳ ゴシック" panose="020B0609070205080204" pitchFamily="49" charset="-128"/>
                </a:endParaRPr>
              </a:p>
            </p:txBody>
          </p:sp>
        </mc:Choice>
        <mc:Fallback xmlns="">
          <p:sp>
            <p:nvSpPr>
              <p:cNvPr id="18" name="横巻き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39" y="247140"/>
                <a:ext cx="8741089" cy="1043617"/>
              </a:xfrm>
              <a:prstGeom prst="horizontalScroll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正方形/長方形 99"/>
          <p:cNvSpPr/>
          <p:nvPr/>
        </p:nvSpPr>
        <p:spPr>
          <a:xfrm flipH="1">
            <a:off x="697249" y="1657839"/>
            <a:ext cx="7201791" cy="55126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5" name="テキスト ボックス 124"/>
          <p:cNvSpPr txBox="1"/>
          <p:nvPr/>
        </p:nvSpPr>
        <p:spPr>
          <a:xfrm>
            <a:off x="658917" y="398803"/>
            <a:ext cx="12067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dirty="0"/>
              <a:t>どう</a:t>
            </a:r>
            <a:r>
              <a:rPr lang="ja-JP" altLang="en-US" sz="900" dirty="0" err="1"/>
              <a:t>る</a:t>
            </a:r>
            <a:r>
              <a:rPr lang="ja-JP" altLang="en-US" sz="900" dirty="0"/>
              <a:t>いこう</a:t>
            </a:r>
            <a:endParaRPr lang="en-US" altLang="ja-JP" sz="900" dirty="0"/>
          </a:p>
        </p:txBody>
      </p:sp>
      <p:pic>
        <p:nvPicPr>
          <p:cNvPr id="127" name="コンテンツ プレースホルダー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43"/>
          <a:stretch/>
        </p:blipFill>
        <p:spPr>
          <a:xfrm>
            <a:off x="9317421" y="203858"/>
            <a:ext cx="2601320" cy="903883"/>
          </a:xfrm>
          <a:prstGeom prst="rect">
            <a:avLst/>
          </a:prstGeom>
        </p:spPr>
      </p:pic>
      <p:sp>
        <p:nvSpPr>
          <p:cNvPr id="67" name="テキスト ボックス 66"/>
          <p:cNvSpPr txBox="1"/>
          <p:nvPr/>
        </p:nvSpPr>
        <p:spPr>
          <a:xfrm>
            <a:off x="2714668" y="393268"/>
            <a:ext cx="9858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dirty="0"/>
              <a:t>ばあい</a:t>
            </a:r>
            <a:endParaRPr lang="en-US" altLang="ja-JP" sz="900" dirty="0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759797" y="1719729"/>
            <a:ext cx="7139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展開した式に同類項があれば</a:t>
            </a:r>
            <a:r>
              <a:rPr lang="en-US" altLang="ja-JP" sz="2400" dirty="0"/>
              <a:t>,  </a:t>
            </a:r>
            <a:r>
              <a:rPr lang="ja-JP" altLang="en-US" sz="2400" dirty="0"/>
              <a:t>同類項をまとめよう！</a:t>
            </a:r>
            <a:endParaRPr kumimoji="1" lang="ja-JP" altLang="en-US" sz="2400" dirty="0"/>
          </a:p>
        </p:txBody>
      </p:sp>
      <p:sp>
        <p:nvSpPr>
          <p:cNvPr id="9" name="二方向矢印 8"/>
          <p:cNvSpPr/>
          <p:nvPr/>
        </p:nvSpPr>
        <p:spPr>
          <a:xfrm rot="13475189">
            <a:off x="6356375" y="3698963"/>
            <a:ext cx="728808" cy="753381"/>
          </a:xfrm>
          <a:prstGeom prst="leftUpArrow">
            <a:avLst>
              <a:gd name="adj1" fmla="val 11716"/>
              <a:gd name="adj2" fmla="val 13584"/>
              <a:gd name="adj3" fmla="val 18483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5577983" y="3176957"/>
                <a:ext cx="3735017" cy="36933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dirty="0"/>
                  <a:t>この</a:t>
                </a:r>
                <a14:m>
                  <m:oMath xmlns:m="http://schemas.openxmlformats.org/officeDocument/2006/math"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2 </m:t>
                    </m:r>
                  </m:oMath>
                </a14:m>
                <a:r>
                  <a:rPr lang="ja-JP" altLang="en-US" dirty="0"/>
                  <a:t>つが同類項なのでまとめる！</a:t>
                </a:r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7983" y="3176957"/>
                <a:ext cx="3735017" cy="369332"/>
              </a:xfrm>
              <a:prstGeom prst="rect">
                <a:avLst/>
              </a:prstGeom>
              <a:blipFill>
                <a:blip r:embed="rId4"/>
                <a:stretch>
                  <a:fillRect l="-163" t="-12903" b="-177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テキスト ボックス 45"/>
          <p:cNvSpPr txBox="1"/>
          <p:nvPr/>
        </p:nvSpPr>
        <p:spPr>
          <a:xfrm>
            <a:off x="821538" y="2576186"/>
            <a:ext cx="5104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（例）次の式を展開しよう！</a:t>
            </a:r>
            <a:endParaRPr kumimoji="1" lang="ja-JP" altLang="en-US" sz="2000" dirty="0"/>
          </a:p>
        </p:txBody>
      </p:sp>
      <p:sp>
        <p:nvSpPr>
          <p:cNvPr id="33" name="右カーブ矢印 61">
            <a:extLst>
              <a:ext uri="{FF2B5EF4-FFF2-40B4-BE49-F238E27FC236}">
                <a16:creationId xmlns:a16="http://schemas.microsoft.com/office/drawing/2014/main" id="{58E46D6A-EE10-4962-BCC4-34710DC26A80}"/>
              </a:ext>
            </a:extLst>
          </p:cNvPr>
          <p:cNvSpPr/>
          <p:nvPr/>
        </p:nvSpPr>
        <p:spPr>
          <a:xfrm rot="16200000">
            <a:off x="2622481" y="4107273"/>
            <a:ext cx="205135" cy="1128805"/>
          </a:xfrm>
          <a:prstGeom prst="curvedRightArrow">
            <a:avLst>
              <a:gd name="adj1" fmla="val 0"/>
              <a:gd name="adj2" fmla="val 29949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A59BE14A-A792-4D97-8915-6252A6FAB5EB}"/>
                  </a:ext>
                </a:extLst>
              </p:cNvPr>
              <p:cNvSpPr txBox="1"/>
              <p:nvPr/>
            </p:nvSpPr>
            <p:spPr>
              <a:xfrm>
                <a:off x="1448867" y="4148630"/>
                <a:ext cx="367723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d>
                        <m:dPr>
                          <m:begChr m:val="（"/>
                          <m:endChr m:val="）"/>
                          <m:ctrlPr>
                            <a:rPr lang="ja-JP" altLang="en-US" sz="2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</m:oMath>
                  </m:oMathPara>
                </a14:m>
                <a:endParaRPr lang="en-US" altLang="ja-JP" sz="2400" b="0" dirty="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A59BE14A-A792-4D97-8915-6252A6FAB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8867" y="4148630"/>
                <a:ext cx="3677234" cy="461665"/>
              </a:xfrm>
              <a:prstGeom prst="rect">
                <a:avLst/>
              </a:prstGeom>
              <a:blipFill>
                <a:blip r:embed="rId5"/>
                <a:stretch>
                  <a:fillRect b="-17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536E2249-24CC-4138-A768-9E7BAAA866A3}"/>
                  </a:ext>
                </a:extLst>
              </p:cNvPr>
              <p:cNvSpPr txBox="1"/>
              <p:nvPr/>
            </p:nvSpPr>
            <p:spPr>
              <a:xfrm>
                <a:off x="4563341" y="4132056"/>
                <a:ext cx="50237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+6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altLang="ja-JP" sz="2400" b="0" dirty="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536E2249-24CC-4138-A768-9E7BAAA866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3341" y="4132056"/>
                <a:ext cx="5023777" cy="461665"/>
              </a:xfrm>
              <a:prstGeom prst="rect">
                <a:avLst/>
              </a:prstGeom>
              <a:blipFill>
                <a:blip r:embed="rId6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370817CC-5309-4039-923C-E4205C66F57F}"/>
                  </a:ext>
                </a:extLst>
              </p:cNvPr>
              <p:cNvSpPr txBox="1"/>
              <p:nvPr/>
            </p:nvSpPr>
            <p:spPr>
              <a:xfrm>
                <a:off x="4494072" y="5347893"/>
                <a:ext cx="42999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en-US" altLang="ja-JP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ja-JP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+6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altLang="ja-JP" sz="2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370817CC-5309-4039-923C-E4205C66F5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072" y="5347893"/>
                <a:ext cx="4299948" cy="461665"/>
              </a:xfrm>
              <a:prstGeom prst="rect">
                <a:avLst/>
              </a:prstGeom>
              <a:blipFill>
                <a:blip r:embed="rId7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右カーブ矢印 43">
            <a:extLst>
              <a:ext uri="{FF2B5EF4-FFF2-40B4-BE49-F238E27FC236}">
                <a16:creationId xmlns:a16="http://schemas.microsoft.com/office/drawing/2014/main" id="{0CA751C2-8A29-4E21-90E6-1AB3A0110653}"/>
              </a:ext>
            </a:extLst>
          </p:cNvPr>
          <p:cNvSpPr/>
          <p:nvPr/>
        </p:nvSpPr>
        <p:spPr>
          <a:xfrm rot="16200000">
            <a:off x="2807599" y="3922154"/>
            <a:ext cx="471241" cy="1765148"/>
          </a:xfrm>
          <a:prstGeom prst="curvedRightArrow">
            <a:avLst>
              <a:gd name="adj1" fmla="val 0"/>
              <a:gd name="adj2" fmla="val 29949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9" name="円/楕円 63">
            <a:extLst>
              <a:ext uri="{FF2B5EF4-FFF2-40B4-BE49-F238E27FC236}">
                <a16:creationId xmlns:a16="http://schemas.microsoft.com/office/drawing/2014/main" id="{5CD11EDD-E5EC-439A-9963-3E2DB90B1EB4}"/>
              </a:ext>
            </a:extLst>
          </p:cNvPr>
          <p:cNvSpPr/>
          <p:nvPr/>
        </p:nvSpPr>
        <p:spPr>
          <a:xfrm>
            <a:off x="7328776" y="4125972"/>
            <a:ext cx="470263" cy="470263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1" name="円/楕円 64">
            <a:extLst>
              <a:ext uri="{FF2B5EF4-FFF2-40B4-BE49-F238E27FC236}">
                <a16:creationId xmlns:a16="http://schemas.microsoft.com/office/drawing/2014/main" id="{4336A1DD-8D4D-4318-8E23-CC634D450202}"/>
              </a:ext>
            </a:extLst>
          </p:cNvPr>
          <p:cNvSpPr/>
          <p:nvPr/>
        </p:nvSpPr>
        <p:spPr>
          <a:xfrm>
            <a:off x="5751955" y="4147139"/>
            <a:ext cx="470263" cy="470263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3" name="右カーブ矢印 68">
            <a:extLst>
              <a:ext uri="{FF2B5EF4-FFF2-40B4-BE49-F238E27FC236}">
                <a16:creationId xmlns:a16="http://schemas.microsoft.com/office/drawing/2014/main" id="{0F0CC5A2-4CD4-47F2-A68E-1C8F224404C6}"/>
              </a:ext>
            </a:extLst>
          </p:cNvPr>
          <p:cNvSpPr/>
          <p:nvPr/>
        </p:nvSpPr>
        <p:spPr>
          <a:xfrm rot="16200000">
            <a:off x="3030644" y="3736207"/>
            <a:ext cx="592136" cy="2332136"/>
          </a:xfrm>
          <a:prstGeom prst="curvedRightArrow">
            <a:avLst>
              <a:gd name="adj1" fmla="val 0"/>
              <a:gd name="adj2" fmla="val 29949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4" name="左カーブ矢印 69">
            <a:extLst>
              <a:ext uri="{FF2B5EF4-FFF2-40B4-BE49-F238E27FC236}">
                <a16:creationId xmlns:a16="http://schemas.microsoft.com/office/drawing/2014/main" id="{66108511-8DC8-4BFE-B48C-911639A5A735}"/>
              </a:ext>
            </a:extLst>
          </p:cNvPr>
          <p:cNvSpPr/>
          <p:nvPr/>
        </p:nvSpPr>
        <p:spPr>
          <a:xfrm rot="16200000">
            <a:off x="3002585" y="3890432"/>
            <a:ext cx="170603" cy="500181"/>
          </a:xfrm>
          <a:prstGeom prst="curvedLeftArrow">
            <a:avLst>
              <a:gd name="adj1" fmla="val 0"/>
              <a:gd name="adj2" fmla="val 31478"/>
              <a:gd name="adj3" fmla="val 2500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7" name="左カーブ矢印 70">
            <a:extLst>
              <a:ext uri="{FF2B5EF4-FFF2-40B4-BE49-F238E27FC236}">
                <a16:creationId xmlns:a16="http://schemas.microsoft.com/office/drawing/2014/main" id="{3E3E7C0E-82D4-4565-B3A3-DE252B7CE707}"/>
              </a:ext>
            </a:extLst>
          </p:cNvPr>
          <p:cNvSpPr/>
          <p:nvPr/>
        </p:nvSpPr>
        <p:spPr>
          <a:xfrm rot="16200000">
            <a:off x="3145256" y="3515857"/>
            <a:ext cx="429511" cy="1028015"/>
          </a:xfrm>
          <a:prstGeom prst="curvedLeftArrow">
            <a:avLst>
              <a:gd name="adj1" fmla="val 0"/>
              <a:gd name="adj2" fmla="val 31478"/>
              <a:gd name="adj3" fmla="val 2500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9" name="左カーブ矢印 71">
            <a:extLst>
              <a:ext uri="{FF2B5EF4-FFF2-40B4-BE49-F238E27FC236}">
                <a16:creationId xmlns:a16="http://schemas.microsoft.com/office/drawing/2014/main" id="{CF2DE4BE-25E5-4094-BDAF-2E610505FC65}"/>
              </a:ext>
            </a:extLst>
          </p:cNvPr>
          <p:cNvSpPr/>
          <p:nvPr/>
        </p:nvSpPr>
        <p:spPr>
          <a:xfrm rot="16200000">
            <a:off x="3380767" y="3110529"/>
            <a:ext cx="580532" cy="1650058"/>
          </a:xfrm>
          <a:prstGeom prst="curvedLeftArrow">
            <a:avLst>
              <a:gd name="adj1" fmla="val 0"/>
              <a:gd name="adj2" fmla="val 31478"/>
              <a:gd name="adj3" fmla="val 2500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01CD15A0-F1D7-40E1-9E59-2EEA7B100A33}"/>
                  </a:ext>
                </a:extLst>
              </p:cNvPr>
              <p:cNvSpPr txBox="1"/>
              <p:nvPr/>
            </p:nvSpPr>
            <p:spPr>
              <a:xfrm>
                <a:off x="4607408" y="4766952"/>
                <a:ext cx="50237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+(1−2)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+6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altLang="ja-JP" sz="2400" b="0" dirty="0"/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01CD15A0-F1D7-40E1-9E59-2EEA7B100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408" y="4766952"/>
                <a:ext cx="5023777" cy="461665"/>
              </a:xfrm>
              <a:prstGeom prst="rect">
                <a:avLst/>
              </a:prstGeom>
              <a:blipFill>
                <a:blip r:embed="rId8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F2D88F13-CFA4-4A6A-8886-8C7DD490CFE3}"/>
                  </a:ext>
                </a:extLst>
              </p:cNvPr>
              <p:cNvSpPr txBox="1"/>
              <p:nvPr/>
            </p:nvSpPr>
            <p:spPr>
              <a:xfrm>
                <a:off x="-142068" y="-78826"/>
                <a:ext cx="8349816" cy="2462213"/>
              </a:xfrm>
              <a:prstGeom prst="rect">
                <a:avLst/>
              </a:prstGeom>
              <a:noFill/>
            </p:spPr>
            <p:txBody>
              <a:bodyPr wrap="square" spcCol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15400" b="1" i="1" smtClean="0">
                          <a:ln w="38100">
                            <a:solidFill>
                              <a:schemeClr val="bg1"/>
                            </a:solidFill>
                          </a:ln>
                          <a:gradFill flip="none" rotWithShape="1">
                            <a:gsLst>
                              <a:gs pos="0">
                                <a:srgbClr val="FF0000">
                                  <a:shade val="30000"/>
                                  <a:satMod val="115000"/>
                                </a:srgbClr>
                              </a:gs>
                              <a:gs pos="50000">
                                <a:srgbClr val="FF0000">
                                  <a:shade val="67500"/>
                                  <a:satMod val="115000"/>
                                </a:srgbClr>
                              </a:gs>
                              <a:gs pos="100000">
                                <a:srgbClr val="FF0000">
                                  <a:shade val="100000"/>
                                  <a:satMod val="115000"/>
                                </a:srgbClr>
                              </a:gs>
                            </a:gsLst>
                            <a:lin ang="8100000" scaled="1"/>
                            <a:tileRect/>
                          </a:gradFill>
                          <a:effectLst>
                            <a:glow rad="228600">
                              <a:schemeClr val="accent5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mbria Math" panose="02040503050406030204" pitchFamily="18" charset="0"/>
                          <a:ea typeface="+mj-ea"/>
                        </a:rPr>
                        <m:t>中</m:t>
                      </m:r>
                      <m:r>
                        <a:rPr lang="en-US" altLang="ja-JP" sz="15400" b="1" i="1">
                          <a:ln w="38100">
                            <a:solidFill>
                              <a:schemeClr val="bg1"/>
                            </a:solidFill>
                          </a:ln>
                          <a:gradFill flip="none" rotWithShape="1">
                            <a:gsLst>
                              <a:gs pos="0">
                                <a:srgbClr val="FF0000">
                                  <a:shade val="30000"/>
                                  <a:satMod val="115000"/>
                                </a:srgbClr>
                              </a:gs>
                              <a:gs pos="50000">
                                <a:srgbClr val="FF0000">
                                  <a:shade val="67500"/>
                                  <a:satMod val="115000"/>
                                </a:srgbClr>
                              </a:gs>
                              <a:gs pos="100000">
                                <a:srgbClr val="FF0000">
                                  <a:shade val="100000"/>
                                  <a:satMod val="115000"/>
                                </a:srgbClr>
                              </a:gs>
                            </a:gsLst>
                            <a:lin ang="8100000" scaled="1"/>
                            <a:tileRect/>
                          </a:gradFill>
                          <a:effectLst>
                            <a:glow rad="228600">
                              <a:schemeClr val="accent5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mbria Math" panose="02040503050406030204" pitchFamily="18" charset="0"/>
                          <a:ea typeface="+mj-ea"/>
                        </a:rPr>
                        <m:t>𝟑</m:t>
                      </m:r>
                      <m:r>
                        <a:rPr lang="ja-JP" altLang="en-US" sz="15400" b="1" i="1">
                          <a:ln w="38100">
                            <a:solidFill>
                              <a:schemeClr val="bg1"/>
                            </a:solidFill>
                          </a:ln>
                          <a:gradFill flip="none" rotWithShape="1">
                            <a:gsLst>
                              <a:gs pos="0">
                                <a:srgbClr val="FF0000">
                                  <a:shade val="30000"/>
                                  <a:satMod val="115000"/>
                                </a:srgbClr>
                              </a:gs>
                              <a:gs pos="50000">
                                <a:srgbClr val="FF0000">
                                  <a:shade val="67500"/>
                                  <a:satMod val="115000"/>
                                </a:srgbClr>
                              </a:gs>
                              <a:gs pos="100000">
                                <a:srgbClr val="FF0000">
                                  <a:shade val="100000"/>
                                  <a:satMod val="115000"/>
                                </a:srgbClr>
                              </a:gs>
                            </a:gsLst>
                            <a:lin ang="8100000" scaled="1"/>
                            <a:tileRect/>
                          </a:gradFill>
                          <a:effectLst>
                            <a:glow rad="228600">
                              <a:schemeClr val="accent5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mbria Math" panose="02040503050406030204" pitchFamily="18" charset="0"/>
                          <a:ea typeface="+mj-ea"/>
                        </a:rPr>
                        <m:t>数学</m:t>
                      </m:r>
                    </m:oMath>
                  </m:oMathPara>
                </a14:m>
                <a:endParaRPr lang="en-US" altLang="ja-JP" sz="15400" b="1" dirty="0">
                  <a:ln w="38100">
                    <a:solidFill>
                      <a:schemeClr val="bg1"/>
                    </a:solidFill>
                  </a:ln>
                  <a:gradFill flip="none" rotWithShape="1">
                    <a:gsLst>
                      <a:gs pos="0">
                        <a:srgbClr val="FF0000">
                          <a:shade val="30000"/>
                          <a:satMod val="115000"/>
                        </a:srgbClr>
                      </a:gs>
                      <a:gs pos="50000">
                        <a:srgbClr val="FF0000">
                          <a:shade val="67500"/>
                          <a:satMod val="115000"/>
                        </a:srgbClr>
                      </a:gs>
                      <a:gs pos="100000">
                        <a:srgbClr val="FF0000">
                          <a:shade val="100000"/>
                          <a:satMod val="115000"/>
                        </a:srgbClr>
                      </a:gs>
                    </a:gsLst>
                    <a:lin ang="8100000" scaled="1"/>
                    <a:tileRect/>
                  </a:gradFill>
                  <a:effectLst>
                    <a:glow rad="228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F2D88F13-CFA4-4A6A-8886-8C7DD490C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2068" y="-78826"/>
                <a:ext cx="8349816" cy="2462213"/>
              </a:xfrm>
              <a:prstGeom prst="rect">
                <a:avLst/>
              </a:prstGeom>
              <a:blipFill>
                <a:blip r:embed="rId9"/>
                <a:stretch>
                  <a:fillRect b="-49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6E656CF-22BE-4D43-A843-0752A3AC9FAF}"/>
              </a:ext>
            </a:extLst>
          </p:cNvPr>
          <p:cNvSpPr txBox="1"/>
          <p:nvPr/>
        </p:nvSpPr>
        <p:spPr>
          <a:xfrm>
            <a:off x="-1883169" y="3950087"/>
            <a:ext cx="15948678" cy="1892826"/>
          </a:xfrm>
          <a:prstGeom prst="rect">
            <a:avLst/>
          </a:prstGeom>
          <a:noFill/>
        </p:spPr>
        <p:txBody>
          <a:bodyPr wrap="square" spcCol="0" rtlCol="0" anchor="ctr">
            <a:spAutoFit/>
          </a:bodyPr>
          <a:lstStyle/>
          <a:p>
            <a:pPr algn="ctr"/>
            <a:r>
              <a:rPr lang="ja-JP" altLang="en-US" sz="11700" b="1" dirty="0">
                <a:ln w="38100">
                  <a:solidFill>
                    <a:schemeClr val="bg1"/>
                  </a:solidFill>
                </a:ln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8100000" scaled="1"/>
                  <a:tileRect/>
                </a:gra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+mj-ea"/>
                <a:ea typeface="+mj-ea"/>
              </a:rPr>
              <a:t>同類項</a:t>
            </a:r>
            <a:r>
              <a:rPr lang="ja-JP" altLang="en-US" sz="9600" b="1" dirty="0">
                <a:ln w="38100">
                  <a:solidFill>
                    <a:schemeClr val="bg1"/>
                  </a:solidFill>
                </a:ln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8100000" scaled="1"/>
                  <a:tileRect/>
                </a:gra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+mj-ea"/>
                <a:ea typeface="+mj-ea"/>
              </a:rPr>
              <a:t>がある</a:t>
            </a:r>
            <a:r>
              <a:rPr lang="ja-JP" altLang="en-US" sz="11700" b="1" dirty="0">
                <a:ln w="38100">
                  <a:solidFill>
                    <a:schemeClr val="bg1"/>
                  </a:solidFill>
                </a:ln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8100000" scaled="1"/>
                  <a:tileRect/>
                </a:gra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+mj-ea"/>
                <a:ea typeface="+mj-ea"/>
              </a:rPr>
              <a:t>場合</a:t>
            </a:r>
            <a:r>
              <a:rPr lang="en-US" altLang="ja-JP" sz="11700" b="1" dirty="0">
                <a:ln w="38100">
                  <a:solidFill>
                    <a:schemeClr val="bg1"/>
                  </a:solidFill>
                </a:ln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8100000" scaled="1"/>
                  <a:tileRect/>
                </a:gra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+mj-ea"/>
                <a:ea typeface="+mj-ea"/>
              </a:rPr>
              <a:t>!!!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B109D0C-1F8C-42FA-8644-CAE943073414}"/>
              </a:ext>
            </a:extLst>
          </p:cNvPr>
          <p:cNvSpPr txBox="1"/>
          <p:nvPr/>
        </p:nvSpPr>
        <p:spPr>
          <a:xfrm>
            <a:off x="-2239561" y="1816494"/>
            <a:ext cx="10982414" cy="1569660"/>
          </a:xfrm>
          <a:prstGeom prst="rect">
            <a:avLst/>
          </a:prstGeom>
          <a:noFill/>
        </p:spPr>
        <p:txBody>
          <a:bodyPr wrap="square" spcCol="0" rtlCol="0" anchor="ctr">
            <a:spAutoFit/>
          </a:bodyPr>
          <a:lstStyle/>
          <a:p>
            <a:pPr algn="ctr"/>
            <a:r>
              <a:rPr lang="ja-JP" altLang="en-US" sz="4800" b="1" dirty="0">
                <a:ln w="38100">
                  <a:solidFill>
                    <a:schemeClr val="bg1"/>
                  </a:solidFill>
                </a:ln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8100000" scaled="1"/>
                  <a:tileRect/>
                </a:gra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+mj-ea"/>
                <a:ea typeface="+mj-ea"/>
              </a:rPr>
              <a:t>～</a:t>
            </a:r>
            <a:r>
              <a:rPr lang="ja-JP" altLang="en-US" sz="9600" b="1" dirty="0">
                <a:ln w="38100">
                  <a:solidFill>
                    <a:schemeClr val="bg1"/>
                  </a:solidFill>
                </a:ln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8100000" scaled="1"/>
                  <a:tileRect/>
                </a:gra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+mj-ea"/>
                <a:ea typeface="+mj-ea"/>
              </a:rPr>
              <a:t>式の展開</a:t>
            </a:r>
            <a:r>
              <a:rPr lang="ja-JP" altLang="en-US" sz="4800" b="1" dirty="0">
                <a:ln w="38100">
                  <a:solidFill>
                    <a:schemeClr val="bg1"/>
                  </a:solidFill>
                </a:ln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8100000" scaled="1"/>
                  <a:tileRect/>
                </a:gra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+mj-ea"/>
                <a:ea typeface="+mj-ea"/>
              </a:rPr>
              <a:t>～</a:t>
            </a:r>
            <a:endParaRPr lang="en-US" altLang="ja-JP" sz="12800" b="1" dirty="0">
              <a:ln w="38100">
                <a:solidFill>
                  <a:schemeClr val="bg1"/>
                </a:solidFill>
              </a:ln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8100000" scaled="1"/>
                <a:tileRect/>
              </a:gra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+mj-ea"/>
              <a:ea typeface="+mj-ea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799F1EA-7C31-4709-AEB9-84AD183460E4}"/>
              </a:ext>
            </a:extLst>
          </p:cNvPr>
          <p:cNvSpPr txBox="1"/>
          <p:nvPr/>
        </p:nvSpPr>
        <p:spPr>
          <a:xfrm>
            <a:off x="234392" y="5427160"/>
            <a:ext cx="11713556" cy="1446550"/>
          </a:xfrm>
          <a:prstGeom prst="rect">
            <a:avLst/>
          </a:prstGeom>
          <a:noFill/>
        </p:spPr>
        <p:txBody>
          <a:bodyPr wrap="square" spcCol="0" rtlCol="0" anchor="ctr">
            <a:spAutoFit/>
          </a:bodyPr>
          <a:lstStyle/>
          <a:p>
            <a:pPr algn="ctr"/>
            <a:r>
              <a:rPr lang="ja-JP" altLang="en-US" sz="4400" b="1" dirty="0">
                <a:ln w="38100">
                  <a:solidFill>
                    <a:schemeClr val="bg1"/>
                  </a:solidFill>
                </a:ln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8100000" scaled="1"/>
                  <a:tileRect/>
                </a:gra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+mj-ea"/>
                <a:ea typeface="+mj-ea"/>
              </a:rPr>
              <a:t>～</a:t>
            </a:r>
            <a:r>
              <a:rPr lang="ja-JP" altLang="en-US" sz="8800" b="1" dirty="0">
                <a:ln w="38100">
                  <a:solidFill>
                    <a:schemeClr val="bg1"/>
                  </a:solidFill>
                </a:ln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8100000" scaled="1"/>
                  <a:tileRect/>
                </a:gra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+mj-ea"/>
                <a:ea typeface="+mj-ea"/>
              </a:rPr>
              <a:t>多項式</a:t>
            </a:r>
            <a:r>
              <a:rPr lang="ja-JP" altLang="en-US" sz="5400" b="1" dirty="0">
                <a:ln w="38100">
                  <a:solidFill>
                    <a:schemeClr val="bg1"/>
                  </a:solidFill>
                </a:ln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8100000" scaled="1"/>
                  <a:tileRect/>
                </a:gra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+mj-ea"/>
                <a:ea typeface="+mj-ea"/>
              </a:rPr>
              <a:t>に</a:t>
            </a:r>
            <a:r>
              <a:rPr lang="ja-JP" altLang="en-US" sz="8800" b="1" dirty="0">
                <a:ln w="38100">
                  <a:solidFill>
                    <a:schemeClr val="bg1"/>
                  </a:solidFill>
                </a:ln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8100000" scaled="1"/>
                  <a:tileRect/>
                </a:gra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+mj-ea"/>
                <a:ea typeface="+mj-ea"/>
              </a:rPr>
              <a:t>項</a:t>
            </a:r>
            <a:r>
              <a:rPr lang="ja-JP" altLang="en-US" sz="6600" b="1" dirty="0">
                <a:ln w="38100">
                  <a:solidFill>
                    <a:prstClr val="white"/>
                  </a:solidFill>
                </a:ln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8100000" scaled="1"/>
                  <a:tileRect/>
                </a:gradFill>
                <a:effectLst>
                  <a:glow rad="228600">
                    <a:srgbClr val="4472C4">
                      <a:satMod val="175000"/>
                      <a:alpha val="40000"/>
                    </a:srgbClr>
                  </a:glow>
                </a:effectLst>
                <a:latin typeface="ＭＳ Ｐゴシック" panose="020B0600070205080204" pitchFamily="50" charset="-128"/>
              </a:rPr>
              <a:t>が</a:t>
            </a:r>
            <a:r>
              <a:rPr lang="en-US" altLang="ja-JP" sz="8800" b="1" dirty="0">
                <a:ln w="38100">
                  <a:solidFill>
                    <a:schemeClr val="bg1"/>
                  </a:solidFill>
                </a:ln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8100000" scaled="1"/>
                  <a:tileRect/>
                </a:gra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+mj-ea"/>
                <a:ea typeface="+mj-ea"/>
              </a:rPr>
              <a:t>3</a:t>
            </a:r>
            <a:r>
              <a:rPr lang="ja-JP" altLang="en-US" sz="6600" b="1" dirty="0">
                <a:ln w="38100">
                  <a:solidFill>
                    <a:schemeClr val="bg1"/>
                  </a:solidFill>
                </a:ln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8100000" scaled="1"/>
                  <a:tileRect/>
                </a:gra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+mj-ea"/>
                <a:ea typeface="+mj-ea"/>
              </a:rPr>
              <a:t>つあるとき</a:t>
            </a:r>
            <a:r>
              <a:rPr lang="ja-JP" altLang="en-US" sz="4400" b="1" dirty="0">
                <a:ln w="38100">
                  <a:solidFill>
                    <a:schemeClr val="bg1"/>
                  </a:solidFill>
                </a:ln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8100000" scaled="1"/>
                  <a:tileRect/>
                </a:gra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+mj-ea"/>
                <a:ea typeface="+mj-ea"/>
              </a:rPr>
              <a:t>～</a:t>
            </a:r>
            <a:endParaRPr lang="en-US" altLang="ja-JP" sz="10700" b="1" dirty="0">
              <a:ln w="38100">
                <a:solidFill>
                  <a:schemeClr val="bg1"/>
                </a:solidFill>
              </a:ln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8100000" scaled="1"/>
                <a:tileRect/>
              </a:gra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84973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75" grpId="0"/>
      <p:bldP spid="9" grpId="0" animBg="1"/>
      <p:bldP spid="10" grpId="0" animBg="1"/>
      <p:bldP spid="46" grpId="0"/>
      <p:bldP spid="33" grpId="0" animBg="1"/>
      <p:bldP spid="34" grpId="0"/>
      <p:bldP spid="35" grpId="0"/>
      <p:bldP spid="36" grpId="0"/>
      <p:bldP spid="38" grpId="0" animBg="1"/>
      <p:bldP spid="39" grpId="0" animBg="1"/>
      <p:bldP spid="41" grpId="0" animBg="1"/>
      <p:bldP spid="43" grpId="0" animBg="1"/>
      <p:bldP spid="44" grpId="0" animBg="1"/>
      <p:bldP spid="47" grpId="0" animBg="1"/>
      <p:bldP spid="49" grpId="0" animBg="1"/>
      <p:bldP spid="5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コンテンツ プレースホルダ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43"/>
          <a:stretch/>
        </p:blipFill>
        <p:spPr>
          <a:xfrm>
            <a:off x="9317421" y="203858"/>
            <a:ext cx="2601320" cy="903883"/>
          </a:xfrm>
          <a:prstGeom prst="rect">
            <a:avLst/>
          </a:prstGeom>
        </p:spPr>
      </p:pic>
      <p:sp>
        <p:nvSpPr>
          <p:cNvPr id="36" name="横巻き 35"/>
          <p:cNvSpPr/>
          <p:nvPr/>
        </p:nvSpPr>
        <p:spPr>
          <a:xfrm>
            <a:off x="248802" y="244125"/>
            <a:ext cx="1955136" cy="940905"/>
          </a:xfrm>
          <a:prstGeom prst="horizontalScroll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練習問題</a:t>
            </a:r>
            <a:endParaRPr kumimoji="1" lang="ja-JP" altLang="en-US" sz="2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937460" y="2060921"/>
                <a:ext cx="3878997" cy="523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400" b="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(1)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　</m:t>
                    </m:r>
                    <m:d>
                      <m:dPr>
                        <m:ctrlPr>
                          <a:rPr lang="en-US" altLang="ja-JP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e>
                    </m:d>
                    <m:d>
                      <m:dPr>
                        <m:begChr m:val="（"/>
                        <m:endChr m:val="）"/>
                        <m:ctrlPr>
                          <a:rPr lang="ja-JP" altLang="en-US" sz="24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+4</m:t>
                        </m:r>
                      </m:e>
                    </m:d>
                  </m:oMath>
                </a14:m>
                <a:endParaRPr lang="en-US" altLang="ja-JP" sz="2400" b="0" dirty="0"/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460" y="2060921"/>
                <a:ext cx="3878997" cy="5231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681691" y="3634592"/>
                <a:ext cx="4253866" cy="523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(2)</m:t>
                      </m:r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　</m:t>
                      </m:r>
                      <m:d>
                        <m:d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+6</m:t>
                          </m:r>
                        </m:e>
                      </m:d>
                      <m:d>
                        <m:dPr>
                          <m:begChr m:val="（"/>
                          <m:endChr m:val="）"/>
                          <m:ctrlPr>
                            <a:rPr lang="ja-JP" altLang="en-US" sz="2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altLang="ja-JP" sz="2400" b="0" dirty="0"/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691" y="3634592"/>
                <a:ext cx="4253866" cy="5231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/>
          <p:cNvSpPr txBox="1"/>
          <p:nvPr/>
        </p:nvSpPr>
        <p:spPr>
          <a:xfrm>
            <a:off x="425511" y="1453650"/>
            <a:ext cx="5104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問</a:t>
            </a:r>
            <a:r>
              <a:rPr lang="en-US" altLang="ja-JP" sz="2000" dirty="0"/>
              <a:t>.  </a:t>
            </a:r>
            <a:r>
              <a:rPr lang="ja-JP" altLang="en-US" sz="2000" dirty="0"/>
              <a:t>次の式を展開しよう！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2305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コンテンツ プレースホルダ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43"/>
          <a:stretch/>
        </p:blipFill>
        <p:spPr>
          <a:xfrm>
            <a:off x="9317421" y="203858"/>
            <a:ext cx="2601320" cy="903883"/>
          </a:xfrm>
          <a:prstGeom prst="rect">
            <a:avLst/>
          </a:prstGeom>
        </p:spPr>
      </p:pic>
      <p:sp>
        <p:nvSpPr>
          <p:cNvPr id="36" name="横巻き 35"/>
          <p:cNvSpPr/>
          <p:nvPr/>
        </p:nvSpPr>
        <p:spPr>
          <a:xfrm>
            <a:off x="248802" y="244125"/>
            <a:ext cx="1955136" cy="940905"/>
          </a:xfrm>
          <a:prstGeom prst="horizontalScroll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解　説</a:t>
            </a:r>
            <a:endParaRPr kumimoji="1" lang="ja-JP" altLang="en-US" sz="2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912526" y="2725018"/>
                <a:ext cx="4145529" cy="523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(1)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　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+3</m:t>
                        </m:r>
                      </m:e>
                    </m:d>
                    <m:d>
                      <m:dPr>
                        <m:begChr m:val="（"/>
                        <m:endChr m:val="）"/>
                        <m:ctrlPr>
                          <a:rPr lang="ja-JP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−5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+4</m:t>
                        </m:r>
                      </m:e>
                    </m:d>
                  </m:oMath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526" y="2725018"/>
                <a:ext cx="4145529" cy="5231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3439967" y="2795614"/>
                <a:ext cx="68380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−5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+6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−15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+12</m:t>
                      </m:r>
                    </m:oMath>
                  </m:oMathPara>
                </a14:m>
                <a:endParaRPr lang="en-US" altLang="ja-JP" sz="2400" b="0" dirty="0"/>
              </a:p>
            </p:txBody>
          </p:sp>
        </mc:Choice>
        <mc:Fallback xmlns=""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9967" y="2795614"/>
                <a:ext cx="6838067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4294365" y="3389511"/>
                <a:ext cx="46072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−5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+10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−15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+12</m:t>
                      </m:r>
                    </m:oMath>
                  </m:oMathPara>
                </a14:m>
                <a:endParaRPr lang="en-US" altLang="ja-JP" sz="2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4365" y="3389511"/>
                <a:ext cx="4607263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円/楕円 34"/>
          <p:cNvSpPr/>
          <p:nvPr/>
        </p:nvSpPr>
        <p:spPr>
          <a:xfrm>
            <a:off x="7197704" y="2795614"/>
            <a:ext cx="470263" cy="470263"/>
          </a:xfrm>
          <a:prstGeom prst="ellipse">
            <a:avLst/>
          </a:prstGeom>
          <a:noFill/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7" name="円/楕円 36"/>
          <p:cNvSpPr/>
          <p:nvPr/>
        </p:nvSpPr>
        <p:spPr>
          <a:xfrm>
            <a:off x="6536095" y="2795614"/>
            <a:ext cx="470263" cy="470263"/>
          </a:xfrm>
          <a:prstGeom prst="ellipse">
            <a:avLst/>
          </a:prstGeom>
          <a:noFill/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9" name="二方向矢印 38"/>
          <p:cNvSpPr/>
          <p:nvPr/>
        </p:nvSpPr>
        <p:spPr>
          <a:xfrm rot="13475189">
            <a:off x="6867493" y="2522587"/>
            <a:ext cx="407406" cy="377733"/>
          </a:xfrm>
          <a:prstGeom prst="leftUpArrow">
            <a:avLst>
              <a:gd name="adj1" fmla="val 11716"/>
              <a:gd name="adj2" fmla="val 13584"/>
              <a:gd name="adj3" fmla="val 18483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/>
              <p:cNvSpPr txBox="1"/>
              <p:nvPr/>
            </p:nvSpPr>
            <p:spPr>
              <a:xfrm>
                <a:off x="5358798" y="2091401"/>
                <a:ext cx="3677811" cy="36933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dirty="0"/>
                  <a:t>この</a:t>
                </a:r>
                <a14:m>
                  <m:oMath xmlns:m="http://schemas.openxmlformats.org/officeDocument/2006/math">
                    <m:r>
                      <a:rPr lang="en-US" altLang="ja-JP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2 </m:t>
                    </m:r>
                  </m:oMath>
                </a14:m>
                <a:r>
                  <a:rPr lang="ja-JP" altLang="en-US" dirty="0"/>
                  <a:t>つが同類項なのでまとめる！</a:t>
                </a:r>
              </a:p>
            </p:txBody>
          </p:sp>
        </mc:Choice>
        <mc:Fallback xmlns="">
          <p:sp>
            <p:nvSpPr>
              <p:cNvPr id="40" name="テキスト ボックス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798" y="2091401"/>
                <a:ext cx="3677811" cy="369332"/>
              </a:xfrm>
              <a:prstGeom prst="rect">
                <a:avLst/>
              </a:prstGeom>
              <a:blipFill>
                <a:blip r:embed="rId6"/>
                <a:stretch>
                  <a:fillRect l="-993" t="-12903" r="-828" b="-177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テキスト ボックス 37"/>
          <p:cNvSpPr txBox="1"/>
          <p:nvPr/>
        </p:nvSpPr>
        <p:spPr>
          <a:xfrm>
            <a:off x="540085" y="1577218"/>
            <a:ext cx="5104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問</a:t>
            </a:r>
            <a:r>
              <a:rPr lang="en-US" altLang="ja-JP" sz="2000" dirty="0"/>
              <a:t>.  </a:t>
            </a:r>
            <a:r>
              <a:rPr lang="ja-JP" altLang="en-US" sz="2000" dirty="0"/>
              <a:t>次の式を展開しよう！</a:t>
            </a:r>
            <a:endParaRPr kumimoji="1" lang="ja-JP" altLang="en-US" sz="2000" dirty="0"/>
          </a:p>
        </p:txBody>
      </p:sp>
      <p:sp>
        <p:nvSpPr>
          <p:cNvPr id="25" name="左カーブ矢印 69">
            <a:extLst>
              <a:ext uri="{FF2B5EF4-FFF2-40B4-BE49-F238E27FC236}">
                <a16:creationId xmlns:a16="http://schemas.microsoft.com/office/drawing/2014/main" id="{19049ECC-8D0C-4952-92C1-977B5DA8D933}"/>
              </a:ext>
            </a:extLst>
          </p:cNvPr>
          <p:cNvSpPr/>
          <p:nvPr/>
        </p:nvSpPr>
        <p:spPr>
          <a:xfrm rot="16200000">
            <a:off x="2603654" y="2509295"/>
            <a:ext cx="170603" cy="500181"/>
          </a:xfrm>
          <a:prstGeom prst="curvedLeftArrow">
            <a:avLst>
              <a:gd name="adj1" fmla="val 0"/>
              <a:gd name="adj2" fmla="val 31478"/>
              <a:gd name="adj3" fmla="val 2500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" name="左カーブ矢印 70">
            <a:extLst>
              <a:ext uri="{FF2B5EF4-FFF2-40B4-BE49-F238E27FC236}">
                <a16:creationId xmlns:a16="http://schemas.microsoft.com/office/drawing/2014/main" id="{FE8D02AA-4703-4FF2-B51B-140B6984D20E}"/>
              </a:ext>
            </a:extLst>
          </p:cNvPr>
          <p:cNvSpPr/>
          <p:nvPr/>
        </p:nvSpPr>
        <p:spPr>
          <a:xfrm rot="16200000">
            <a:off x="2870631" y="2010413"/>
            <a:ext cx="429511" cy="1276628"/>
          </a:xfrm>
          <a:prstGeom prst="curvedLeftArrow">
            <a:avLst>
              <a:gd name="adj1" fmla="val 0"/>
              <a:gd name="adj2" fmla="val 31478"/>
              <a:gd name="adj3" fmla="val 2500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7" name="左カーブ矢印 71">
            <a:extLst>
              <a:ext uri="{FF2B5EF4-FFF2-40B4-BE49-F238E27FC236}">
                <a16:creationId xmlns:a16="http://schemas.microsoft.com/office/drawing/2014/main" id="{F7911FA7-BE90-4ED1-BA45-414DABEB2EBC}"/>
              </a:ext>
            </a:extLst>
          </p:cNvPr>
          <p:cNvSpPr/>
          <p:nvPr/>
        </p:nvSpPr>
        <p:spPr>
          <a:xfrm rot="16200000">
            <a:off x="3120005" y="1591222"/>
            <a:ext cx="580532" cy="1926397"/>
          </a:xfrm>
          <a:prstGeom prst="curvedLeftArrow">
            <a:avLst>
              <a:gd name="adj1" fmla="val 0"/>
              <a:gd name="adj2" fmla="val 31478"/>
              <a:gd name="adj3" fmla="val 2500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1" name="右カーブ矢印 61">
            <a:extLst>
              <a:ext uri="{FF2B5EF4-FFF2-40B4-BE49-F238E27FC236}">
                <a16:creationId xmlns:a16="http://schemas.microsoft.com/office/drawing/2014/main" id="{2CA9C37B-EE8A-47FF-B948-CDB32E67F213}"/>
              </a:ext>
            </a:extLst>
          </p:cNvPr>
          <p:cNvSpPr/>
          <p:nvPr/>
        </p:nvSpPr>
        <p:spPr>
          <a:xfrm rot="16200000">
            <a:off x="2346519" y="2763087"/>
            <a:ext cx="205135" cy="1128805"/>
          </a:xfrm>
          <a:prstGeom prst="curvedRightArrow">
            <a:avLst>
              <a:gd name="adj1" fmla="val 0"/>
              <a:gd name="adj2" fmla="val 29949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2" name="右カーブ矢印 43">
            <a:extLst>
              <a:ext uri="{FF2B5EF4-FFF2-40B4-BE49-F238E27FC236}">
                <a16:creationId xmlns:a16="http://schemas.microsoft.com/office/drawing/2014/main" id="{83AF89C3-A9CC-4B12-AD04-83B684E6E5B1}"/>
              </a:ext>
            </a:extLst>
          </p:cNvPr>
          <p:cNvSpPr/>
          <p:nvPr/>
        </p:nvSpPr>
        <p:spPr>
          <a:xfrm rot="16200000">
            <a:off x="2531637" y="2577968"/>
            <a:ext cx="471241" cy="1765148"/>
          </a:xfrm>
          <a:prstGeom prst="curvedRightArrow">
            <a:avLst>
              <a:gd name="adj1" fmla="val 0"/>
              <a:gd name="adj2" fmla="val 29949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1" name="右カーブ矢印 68">
            <a:extLst>
              <a:ext uri="{FF2B5EF4-FFF2-40B4-BE49-F238E27FC236}">
                <a16:creationId xmlns:a16="http://schemas.microsoft.com/office/drawing/2014/main" id="{5348987A-6760-4829-97E3-7E1B7366B54D}"/>
              </a:ext>
            </a:extLst>
          </p:cNvPr>
          <p:cNvSpPr/>
          <p:nvPr/>
        </p:nvSpPr>
        <p:spPr>
          <a:xfrm rot="16200000">
            <a:off x="2833008" y="2313695"/>
            <a:ext cx="592136" cy="2488788"/>
          </a:xfrm>
          <a:prstGeom prst="curvedRightArrow">
            <a:avLst>
              <a:gd name="adj1" fmla="val 0"/>
              <a:gd name="adj2" fmla="val 29949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B69E0DBD-6123-4D30-8AB8-8E7B0FB6F5AA}"/>
                  </a:ext>
                </a:extLst>
              </p:cNvPr>
              <p:cNvSpPr txBox="1"/>
              <p:nvPr/>
            </p:nvSpPr>
            <p:spPr>
              <a:xfrm>
                <a:off x="702811" y="4854921"/>
                <a:ext cx="4145529" cy="523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(2)</m:t>
                      </m:r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　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−5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+6</m:t>
                          </m:r>
                        </m:e>
                      </m:d>
                      <m:d>
                        <m:dPr>
                          <m:begChr m:val="（"/>
                          <m:endChr m:val="）"/>
                          <m:ctrlPr>
                            <a:rPr lang="ja-JP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B69E0DBD-6123-4D30-8AB8-8E7B0FB6F5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811" y="4854921"/>
                <a:ext cx="4145529" cy="52315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2609F723-69A0-44C9-BAE2-EA2B4AF9064F}"/>
                  </a:ext>
                </a:extLst>
              </p:cNvPr>
              <p:cNvSpPr txBox="1"/>
              <p:nvPr/>
            </p:nvSpPr>
            <p:spPr>
              <a:xfrm>
                <a:off x="3521873" y="4911296"/>
                <a:ext cx="68380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−5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+5</m:t>
                      </m:r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+6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−6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altLang="ja-JP" sz="2400" b="0" dirty="0"/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2609F723-69A0-44C9-BAE2-EA2B4AF90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1873" y="4911296"/>
                <a:ext cx="6838067" cy="461665"/>
              </a:xfrm>
              <a:prstGeom prst="rect">
                <a:avLst/>
              </a:prstGeom>
              <a:blipFill>
                <a:blip r:embed="rId8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44D67167-0CAA-4D0A-99DF-FF0F758D95F4}"/>
                  </a:ext>
                </a:extLst>
              </p:cNvPr>
              <p:cNvSpPr txBox="1"/>
              <p:nvPr/>
            </p:nvSpPr>
            <p:spPr>
              <a:xfrm>
                <a:off x="4294365" y="5494176"/>
                <a:ext cx="44199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ja-JP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ja-JP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altLang="ja-JP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altLang="ja-JP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+5</m:t>
                      </m:r>
                      <m:sSup>
                        <m:sSupPr>
                          <m:ctrlPr>
                            <a:rPr lang="en-US" altLang="ja-JP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ja-JP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+6</m:t>
                      </m:r>
                      <m:r>
                        <a:rPr lang="en-US" altLang="ja-JP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−6</m:t>
                      </m:r>
                      <m:r>
                        <a:rPr lang="en-US" altLang="ja-JP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altLang="ja-JP" sz="2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44D67167-0CAA-4D0A-99DF-FF0F758D9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4365" y="5494176"/>
                <a:ext cx="4419977" cy="461665"/>
              </a:xfrm>
              <a:prstGeom prst="rect">
                <a:avLst/>
              </a:prstGeom>
              <a:blipFill>
                <a:blip r:embed="rId9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円/楕円 34">
            <a:extLst>
              <a:ext uri="{FF2B5EF4-FFF2-40B4-BE49-F238E27FC236}">
                <a16:creationId xmlns:a16="http://schemas.microsoft.com/office/drawing/2014/main" id="{F282A1E8-76DC-4DD6-97B7-75AF586E4665}"/>
              </a:ext>
            </a:extLst>
          </p:cNvPr>
          <p:cNvSpPr/>
          <p:nvPr/>
        </p:nvSpPr>
        <p:spPr>
          <a:xfrm>
            <a:off x="6656984" y="4900279"/>
            <a:ext cx="470263" cy="470263"/>
          </a:xfrm>
          <a:prstGeom prst="ellipse">
            <a:avLst/>
          </a:prstGeom>
          <a:noFill/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6" name="円/楕円 36">
            <a:extLst>
              <a:ext uri="{FF2B5EF4-FFF2-40B4-BE49-F238E27FC236}">
                <a16:creationId xmlns:a16="http://schemas.microsoft.com/office/drawing/2014/main" id="{98629D4D-4296-46EB-A121-0C62D9DA4DDB}"/>
              </a:ext>
            </a:extLst>
          </p:cNvPr>
          <p:cNvSpPr/>
          <p:nvPr/>
        </p:nvSpPr>
        <p:spPr>
          <a:xfrm>
            <a:off x="5785700" y="4900279"/>
            <a:ext cx="470263" cy="470263"/>
          </a:xfrm>
          <a:prstGeom prst="ellipse">
            <a:avLst/>
          </a:prstGeom>
          <a:noFill/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0" name="左カーブ矢印 70">
            <a:extLst>
              <a:ext uri="{FF2B5EF4-FFF2-40B4-BE49-F238E27FC236}">
                <a16:creationId xmlns:a16="http://schemas.microsoft.com/office/drawing/2014/main" id="{1A8D20A6-9757-426D-A71F-ADFDAFE3AAD5}"/>
              </a:ext>
            </a:extLst>
          </p:cNvPr>
          <p:cNvSpPr/>
          <p:nvPr/>
        </p:nvSpPr>
        <p:spPr>
          <a:xfrm rot="16200000">
            <a:off x="3021407" y="4178471"/>
            <a:ext cx="429511" cy="1149843"/>
          </a:xfrm>
          <a:prstGeom prst="curvedLeftArrow">
            <a:avLst>
              <a:gd name="adj1" fmla="val 0"/>
              <a:gd name="adj2" fmla="val 31478"/>
              <a:gd name="adj3" fmla="val 2500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1" name="左カーブ矢印 71">
            <a:extLst>
              <a:ext uri="{FF2B5EF4-FFF2-40B4-BE49-F238E27FC236}">
                <a16:creationId xmlns:a16="http://schemas.microsoft.com/office/drawing/2014/main" id="{1F3174BD-A53B-4986-B94C-7B812EF6B052}"/>
              </a:ext>
            </a:extLst>
          </p:cNvPr>
          <p:cNvSpPr/>
          <p:nvPr/>
        </p:nvSpPr>
        <p:spPr>
          <a:xfrm rot="16200000">
            <a:off x="3187539" y="3842524"/>
            <a:ext cx="580532" cy="1633126"/>
          </a:xfrm>
          <a:prstGeom prst="curvedLeftArrow">
            <a:avLst>
              <a:gd name="adj1" fmla="val 0"/>
              <a:gd name="adj2" fmla="val 31478"/>
              <a:gd name="adj3" fmla="val 2500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3" name="右カーブ矢印 43">
            <a:extLst>
              <a:ext uri="{FF2B5EF4-FFF2-40B4-BE49-F238E27FC236}">
                <a16:creationId xmlns:a16="http://schemas.microsoft.com/office/drawing/2014/main" id="{A2991C72-4088-4FF2-BFA8-7EFEC541DF05}"/>
              </a:ext>
            </a:extLst>
          </p:cNvPr>
          <p:cNvSpPr/>
          <p:nvPr/>
        </p:nvSpPr>
        <p:spPr>
          <a:xfrm rot="16200000">
            <a:off x="2568572" y="4645697"/>
            <a:ext cx="471241" cy="1839018"/>
          </a:xfrm>
          <a:prstGeom prst="curvedRightArrow">
            <a:avLst>
              <a:gd name="adj1" fmla="val 0"/>
              <a:gd name="adj2" fmla="val 29949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4" name="右カーブ矢印 68">
            <a:extLst>
              <a:ext uri="{FF2B5EF4-FFF2-40B4-BE49-F238E27FC236}">
                <a16:creationId xmlns:a16="http://schemas.microsoft.com/office/drawing/2014/main" id="{E360D46B-2C6F-407F-8F71-C2DD8D8B03CB}"/>
              </a:ext>
            </a:extLst>
          </p:cNvPr>
          <p:cNvSpPr/>
          <p:nvPr/>
        </p:nvSpPr>
        <p:spPr>
          <a:xfrm rot="16200000">
            <a:off x="2793456" y="4457912"/>
            <a:ext cx="592136" cy="2409683"/>
          </a:xfrm>
          <a:prstGeom prst="curvedRightArrow">
            <a:avLst>
              <a:gd name="adj1" fmla="val 0"/>
              <a:gd name="adj2" fmla="val 29949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5" name="右カーブ矢印 43">
            <a:extLst>
              <a:ext uri="{FF2B5EF4-FFF2-40B4-BE49-F238E27FC236}">
                <a16:creationId xmlns:a16="http://schemas.microsoft.com/office/drawing/2014/main" id="{48E2886E-1DDB-424B-9702-1827427B0AB8}"/>
              </a:ext>
            </a:extLst>
          </p:cNvPr>
          <p:cNvSpPr/>
          <p:nvPr/>
        </p:nvSpPr>
        <p:spPr>
          <a:xfrm rot="16200000">
            <a:off x="3356370" y="5313958"/>
            <a:ext cx="429510" cy="479917"/>
          </a:xfrm>
          <a:prstGeom prst="curvedRightArrow">
            <a:avLst>
              <a:gd name="adj1" fmla="val 0"/>
              <a:gd name="adj2" fmla="val 29949"/>
              <a:gd name="adj3" fmla="val 2500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6" name="右カーブ矢印 68">
            <a:extLst>
              <a:ext uri="{FF2B5EF4-FFF2-40B4-BE49-F238E27FC236}">
                <a16:creationId xmlns:a16="http://schemas.microsoft.com/office/drawing/2014/main" id="{E7D41EA9-7296-4B34-9434-EC250D9C905B}"/>
              </a:ext>
            </a:extLst>
          </p:cNvPr>
          <p:cNvSpPr/>
          <p:nvPr/>
        </p:nvSpPr>
        <p:spPr>
          <a:xfrm rot="16200000">
            <a:off x="3556249" y="5151178"/>
            <a:ext cx="592136" cy="1042306"/>
          </a:xfrm>
          <a:prstGeom prst="curvedRightArrow">
            <a:avLst>
              <a:gd name="adj1" fmla="val 0"/>
              <a:gd name="adj2" fmla="val 29949"/>
              <a:gd name="adj3" fmla="val 2500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87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35" grpId="0" animBg="1"/>
      <p:bldP spid="37" grpId="0" animBg="1"/>
      <p:bldP spid="39" grpId="0" animBg="1"/>
      <p:bldP spid="40" grpId="0" animBg="1"/>
      <p:bldP spid="25" grpId="0" animBg="1"/>
      <p:bldP spid="26" grpId="0" animBg="1"/>
      <p:bldP spid="27" grpId="0" animBg="1"/>
      <p:bldP spid="31" grpId="0" animBg="1"/>
      <p:bldP spid="32" grpId="0" animBg="1"/>
      <p:bldP spid="41" grpId="0" animBg="1"/>
      <p:bldP spid="43" grpId="0"/>
      <p:bldP spid="44" grpId="0"/>
      <p:bldP spid="45" grpId="0" animBg="1"/>
      <p:bldP spid="46" grpId="0" animBg="1"/>
      <p:bldP spid="50" grpId="0" animBg="1"/>
      <p:bldP spid="51" grpId="0" animBg="1"/>
      <p:bldP spid="53" grpId="0" animBg="1"/>
      <p:bldP spid="54" grpId="0" animBg="1"/>
      <p:bldP spid="55" grpId="0" animBg="1"/>
      <p:bldP spid="56" grpId="0" animBg="1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22722</TotalTime>
  <Words>224</Words>
  <Application>Microsoft Office PowerPoint</Application>
  <PresentationFormat>ワイド画面</PresentationFormat>
  <Paragraphs>27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0" baseType="lpstr">
      <vt:lpstr>ＭＳ Ｐゴシック</vt:lpstr>
      <vt:lpstr>ＭＳ ゴシック</vt:lpstr>
      <vt:lpstr>Arial</vt:lpstr>
      <vt:lpstr>Calibri</vt:lpstr>
      <vt:lpstr>Calibri Light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 Sonoda</dc:creator>
  <cp:lastModifiedBy>toshiya osikawa</cp:lastModifiedBy>
  <cp:revision>518</cp:revision>
  <dcterms:created xsi:type="dcterms:W3CDTF">2014-05-17T07:34:51Z</dcterms:created>
  <dcterms:modified xsi:type="dcterms:W3CDTF">2018-04-25T18:11:40Z</dcterms:modified>
</cp:coreProperties>
</file>