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325" r:id="rId3"/>
    <p:sldId id="32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000"/>
    <a:srgbClr val="5B9BD5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1500" y="9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16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43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93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82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10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93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15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45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441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21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66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DD5D6-EE21-4BBC-B8CE-EBB021E35E97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72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0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8188575" y="2681515"/>
                <a:ext cx="32094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en-US" altLang="ja-JP" sz="2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575" y="2681515"/>
                <a:ext cx="320945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横巻き 17"/>
              <p:cNvSpPr/>
              <p:nvPr/>
            </p:nvSpPr>
            <p:spPr>
              <a:xfrm>
                <a:off x="273259" y="247140"/>
                <a:ext cx="4466303" cy="1043617"/>
              </a:xfrm>
              <a:prstGeom prst="horizontalScroll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begChr m:val="（"/>
                        <m:endChr m:val="）"/>
                        <m:ctrlPr>
                          <a:rPr lang="ja-JP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ja-JP" altLang="en-US" sz="28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 の展開</a:t>
                </a:r>
                <a:endParaRPr lang="en-US" altLang="ja-JP" sz="28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8" name="横巻き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59" y="247140"/>
                <a:ext cx="4466303" cy="1043617"/>
              </a:xfrm>
              <a:prstGeom prst="horizontalScroll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正方形/長方形 99"/>
          <p:cNvSpPr/>
          <p:nvPr/>
        </p:nvSpPr>
        <p:spPr>
          <a:xfrm flipH="1">
            <a:off x="222718" y="1389607"/>
            <a:ext cx="11696021" cy="226252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7" name="コンテンツ プレースホルダ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3"/>
          <a:stretch/>
        </p:blipFill>
        <p:spPr>
          <a:xfrm>
            <a:off x="9317421" y="203858"/>
            <a:ext cx="2601320" cy="903883"/>
          </a:xfrm>
          <a:prstGeom prst="rect">
            <a:avLst/>
          </a:prstGeom>
        </p:spPr>
      </p:pic>
      <p:sp>
        <p:nvSpPr>
          <p:cNvPr id="67" name="テキスト ボックス 66"/>
          <p:cNvSpPr txBox="1"/>
          <p:nvPr/>
        </p:nvSpPr>
        <p:spPr>
          <a:xfrm>
            <a:off x="3602988" y="393020"/>
            <a:ext cx="985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てんかい</a:t>
            </a:r>
            <a:endParaRPr lang="en-US" altLang="ja-JP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-122562" y="2273066"/>
                <a:ext cx="32580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begChr m:val="（"/>
                          <m:endChr m:val="）"/>
                          <m:ctrlPr>
                            <a:rPr lang="ja-JP" alt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2562" y="2273066"/>
                <a:ext cx="3258041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967648" y="3950091"/>
            <a:ext cx="3709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（例）</a:t>
            </a:r>
            <a:r>
              <a:rPr lang="ja-JP" altLang="en-US" sz="2000" dirty="0"/>
              <a:t>次の式を展開しよう！</a:t>
            </a:r>
            <a:endParaRPr kumimoji="1" lang="ja-JP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1346899" y="4273896"/>
                <a:ext cx="2989457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(1)</m:t>
                      </m:r>
                      <m:r>
                        <a:rPr lang="ja-JP" altLang="en-US" sz="2400" b="0" i="1" smtClean="0">
                          <a:latin typeface="Cambria Math"/>
                        </a:rPr>
                        <m:t>　</m:t>
                      </m:r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d>
                        <m:dPr>
                          <m:begChr m:val="（"/>
                          <m:endChr m:val="）"/>
                          <m:ctrlPr>
                            <a:rPr lang="ja-JP" alt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d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99" y="4273896"/>
                <a:ext cx="2989457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1304695" y="5584947"/>
                <a:ext cx="3073863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(2)</m:t>
                      </m:r>
                      <m:r>
                        <a:rPr lang="ja-JP" altLang="en-US" sz="2400" b="0" i="1" smtClean="0">
                          <a:latin typeface="Cambria Math"/>
                        </a:rPr>
                        <m:t>　</m:t>
                      </m:r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d>
                        <m:dPr>
                          <m:begChr m:val="（"/>
                          <m:endChr m:val="）"/>
                          <m:ctrlPr>
                            <a:rPr lang="ja-JP" alt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695" y="5584947"/>
                <a:ext cx="3073863" cy="5231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2319499" y="2281587"/>
                <a:ext cx="32094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499" y="2281587"/>
                <a:ext cx="320945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4045345" y="4327276"/>
                <a:ext cx="35168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3+4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+3×4</m:t>
                      </m:r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345" y="4327276"/>
                <a:ext cx="351688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4006471" y="4947849"/>
                <a:ext cx="2473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altLang="ja-JP" sz="2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471" y="4947849"/>
                <a:ext cx="2473857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3942448" y="5645273"/>
                <a:ext cx="41919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2−5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+2×(−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5)</m:t>
                      </m:r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448" y="5645273"/>
                <a:ext cx="4191932" cy="461665"/>
              </a:xfrm>
              <a:prstGeom prst="rect">
                <a:avLst/>
              </a:prstGeom>
              <a:blipFill>
                <a:blip r:embed="rId11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4013472" y="6257062"/>
                <a:ext cx="2473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−10</m:t>
                      </m:r>
                    </m:oMath>
                  </m:oMathPara>
                </a14:m>
                <a:endParaRPr lang="en-US" altLang="ja-JP" sz="2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72" y="6257062"/>
                <a:ext cx="247385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コネクタ 47"/>
          <p:cNvCxnSpPr/>
          <p:nvPr/>
        </p:nvCxnSpPr>
        <p:spPr>
          <a:xfrm>
            <a:off x="5256132" y="4762201"/>
            <a:ext cx="86400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5471148" y="4711291"/>
            <a:ext cx="566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和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4" name="直線コネクタ 53"/>
          <p:cNvCxnSpPr/>
          <p:nvPr/>
        </p:nvCxnSpPr>
        <p:spPr>
          <a:xfrm flipV="1">
            <a:off x="6739466" y="4762201"/>
            <a:ext cx="6012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6826653" y="4717065"/>
            <a:ext cx="566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積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5" name="直線コネクタ 64"/>
          <p:cNvCxnSpPr/>
          <p:nvPr/>
        </p:nvCxnSpPr>
        <p:spPr>
          <a:xfrm>
            <a:off x="5222172" y="6085972"/>
            <a:ext cx="86400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5459222" y="6035062"/>
            <a:ext cx="566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和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8" name="直線コネクタ 67"/>
          <p:cNvCxnSpPr/>
          <p:nvPr/>
        </p:nvCxnSpPr>
        <p:spPr>
          <a:xfrm>
            <a:off x="6680852" y="6085972"/>
            <a:ext cx="11321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7007388" y="6042002"/>
            <a:ext cx="566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積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0" name="直線コネクタ 29"/>
          <p:cNvCxnSpPr>
            <a:cxnSpLocks/>
          </p:cNvCxnSpPr>
          <p:nvPr/>
        </p:nvCxnSpPr>
        <p:spPr>
          <a:xfrm>
            <a:off x="9460403" y="3088818"/>
            <a:ext cx="737174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cxnSpLocks/>
          </p:cNvCxnSpPr>
          <p:nvPr/>
        </p:nvCxnSpPr>
        <p:spPr>
          <a:xfrm>
            <a:off x="10868467" y="3081393"/>
            <a:ext cx="319058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9630654" y="3056237"/>
            <a:ext cx="566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和</a:t>
            </a:r>
            <a:endParaRPr kumimoji="1" lang="ja-JP" altLang="en-US" sz="2000" b="1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803635" y="3059834"/>
            <a:ext cx="566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積</a:t>
            </a:r>
            <a:endParaRPr kumimoji="1" lang="ja-JP" altLang="en-US" sz="2000" b="1" dirty="0"/>
          </a:p>
        </p:txBody>
      </p:sp>
      <p:sp>
        <p:nvSpPr>
          <p:cNvPr id="35" name="左カーブ矢印 34"/>
          <p:cNvSpPr/>
          <p:nvPr/>
        </p:nvSpPr>
        <p:spPr>
          <a:xfrm rot="16200000">
            <a:off x="1432365" y="2035502"/>
            <a:ext cx="133365" cy="388705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右カーブ矢印 35"/>
          <p:cNvSpPr/>
          <p:nvPr/>
        </p:nvSpPr>
        <p:spPr>
          <a:xfrm rot="16200000">
            <a:off x="1072227" y="2270282"/>
            <a:ext cx="261818" cy="1038723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左カーブ矢印 38"/>
          <p:cNvSpPr/>
          <p:nvPr/>
        </p:nvSpPr>
        <p:spPr>
          <a:xfrm rot="16200000">
            <a:off x="1590349" y="1684901"/>
            <a:ext cx="340726" cy="912030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右カーブ矢印 39"/>
          <p:cNvSpPr/>
          <p:nvPr/>
        </p:nvSpPr>
        <p:spPr>
          <a:xfrm rot="16200000">
            <a:off x="1306636" y="2049050"/>
            <a:ext cx="385126" cy="1640606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4390702" y="2428011"/>
            <a:ext cx="244678" cy="24467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円/楕円 45"/>
          <p:cNvSpPr/>
          <p:nvPr/>
        </p:nvSpPr>
        <p:spPr>
          <a:xfrm>
            <a:off x="3678331" y="2431572"/>
            <a:ext cx="235132" cy="2351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二方向矢印 48"/>
          <p:cNvSpPr/>
          <p:nvPr/>
        </p:nvSpPr>
        <p:spPr>
          <a:xfrm rot="13475189">
            <a:off x="3994026" y="2079129"/>
            <a:ext cx="407406" cy="377733"/>
          </a:xfrm>
          <a:prstGeom prst="leftUpArrow">
            <a:avLst>
              <a:gd name="adj1" fmla="val 11716"/>
              <a:gd name="adj2" fmla="val 13584"/>
              <a:gd name="adj3" fmla="val 1848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2520029" y="1577603"/>
                <a:ext cx="3725610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② この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2 </m:t>
                    </m:r>
                  </m:oMath>
                </a14:m>
                <a:r>
                  <a:rPr lang="ja-JP" altLang="en-US" dirty="0"/>
                  <a:t>つが同類項なのでまとめる</a:t>
                </a:r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29" y="1577603"/>
                <a:ext cx="3725610" cy="369332"/>
              </a:xfrm>
              <a:prstGeom prst="rect">
                <a:avLst/>
              </a:prstGeom>
              <a:blipFill>
                <a:blip r:embed="rId13"/>
                <a:stretch>
                  <a:fillRect l="-979" t="-14754" r="-653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2377079" y="2729165"/>
                <a:ext cx="32094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079" y="2729165"/>
                <a:ext cx="3209457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5950533" y="2609729"/>
                <a:ext cx="2596469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　</m:t>
                      </m:r>
                      <m:d>
                        <m:dPr>
                          <m:ctrlP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begChr m:val="（"/>
                          <m:endChr m:val="）"/>
                          <m:ctrlPr>
                            <a:rPr lang="ja-JP" altLang="en-US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ja-JP" sz="2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533" y="2609729"/>
                <a:ext cx="2596469" cy="52315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テキスト ボックス 40"/>
          <p:cNvSpPr txBox="1"/>
          <p:nvPr/>
        </p:nvSpPr>
        <p:spPr>
          <a:xfrm>
            <a:off x="351151" y="1568368"/>
            <a:ext cx="135700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① 展開する</a:t>
            </a:r>
          </a:p>
        </p:txBody>
      </p:sp>
      <p:sp>
        <p:nvSpPr>
          <p:cNvPr id="2" name="四角形吹き出し 1"/>
          <p:cNvSpPr/>
          <p:nvPr/>
        </p:nvSpPr>
        <p:spPr>
          <a:xfrm>
            <a:off x="9309828" y="1985194"/>
            <a:ext cx="2332210" cy="508564"/>
          </a:xfrm>
          <a:prstGeom prst="wedgeRect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公式を覚えちゃおう！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D0C6C4C3-6A35-4B84-BBFA-BCA6EF92DA54}"/>
                  </a:ext>
                </a:extLst>
              </p:cNvPr>
              <p:cNvSpPr txBox="1"/>
              <p:nvPr/>
            </p:nvSpPr>
            <p:spPr>
              <a:xfrm>
                <a:off x="5684951" y="2233034"/>
                <a:ext cx="1531315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【</m:t>
                      </m:r>
                      <m:r>
                        <a:rPr lang="ja-JP" alt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公式</m:t>
                      </m:r>
                      <m:r>
                        <a:rPr lang="en-US" altLang="ja-JP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】</m:t>
                      </m:r>
                      <m:r>
                        <a:rPr lang="ja-JP" alt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　</m:t>
                      </m:r>
                    </m:oMath>
                  </m:oMathPara>
                </a14:m>
                <a:endParaRPr lang="en-US" altLang="ja-JP" sz="2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D0C6C4C3-6A35-4B84-BBFA-BCA6EF92D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951" y="2233034"/>
                <a:ext cx="1531315" cy="52315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9D150DF9-9661-4052-9258-25BE032A6398}"/>
                  </a:ext>
                </a:extLst>
              </p:cNvPr>
              <p:cNvSpPr txBox="1"/>
              <p:nvPr/>
            </p:nvSpPr>
            <p:spPr>
              <a:xfrm>
                <a:off x="-142068" y="-78826"/>
                <a:ext cx="8349816" cy="2462213"/>
              </a:xfrm>
              <a:prstGeom prst="rect">
                <a:avLst/>
              </a:prstGeom>
              <a:noFill/>
            </p:spPr>
            <p:txBody>
              <a:bodyPr wrap="square" spcCol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5400" b="1" i="1" smtClean="0">
                          <a:ln w="57150">
                            <a:solidFill>
                              <a:srgbClr val="0070C0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中</m:t>
                      </m:r>
                      <m:r>
                        <a:rPr lang="en-US" altLang="ja-JP" sz="15400" b="1" i="1">
                          <a:ln w="57150">
                            <a:solidFill>
                              <a:srgbClr val="0070C0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𝟑</m:t>
                      </m:r>
                      <m:r>
                        <a:rPr lang="ja-JP" altLang="en-US" sz="15400" b="1" i="1">
                          <a:ln w="57150">
                            <a:solidFill>
                              <a:srgbClr val="0070C0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数学</m:t>
                      </m:r>
                    </m:oMath>
                  </m:oMathPara>
                </a14:m>
                <a:endParaRPr lang="en-US" altLang="ja-JP" sz="15400" b="1" dirty="0">
                  <a:ln w="57150">
                    <a:solidFill>
                      <a:srgbClr val="0070C0"/>
                    </a:solidFill>
                  </a:ln>
                  <a:solidFill>
                    <a:schemeClr val="bg1"/>
                  </a:soli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9D150DF9-9661-4052-9258-25BE032A6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068" y="-78826"/>
                <a:ext cx="8349816" cy="2462213"/>
              </a:xfrm>
              <a:prstGeom prst="rect">
                <a:avLst/>
              </a:prstGeom>
              <a:blipFill>
                <a:blip r:embed="rId17"/>
                <a:stretch>
                  <a:fillRect t="-495" b="-51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BEBD9D5-B7AC-4C12-8398-540C958A19D7}"/>
              </a:ext>
            </a:extLst>
          </p:cNvPr>
          <p:cNvSpPr txBox="1"/>
          <p:nvPr/>
        </p:nvSpPr>
        <p:spPr>
          <a:xfrm>
            <a:off x="-2239561" y="1816494"/>
            <a:ext cx="10982414" cy="1569660"/>
          </a:xfrm>
          <a:prstGeom prst="rect">
            <a:avLst/>
          </a:prstGeom>
          <a:noFill/>
        </p:spPr>
        <p:txBody>
          <a:bodyPr wrap="square" spcCol="0" rtlCol="0" anchor="ctr">
            <a:spAutoFit/>
          </a:bodyPr>
          <a:lstStyle/>
          <a:p>
            <a:pPr algn="ctr"/>
            <a:r>
              <a:rPr lang="ja-JP" altLang="en-US" sz="4800" b="1" dirty="0">
                <a:ln w="57150">
                  <a:solidFill>
                    <a:srgbClr val="0070C0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～</a:t>
            </a:r>
            <a:r>
              <a:rPr lang="ja-JP" altLang="en-US" sz="9600" b="1" dirty="0">
                <a:ln w="57150">
                  <a:solidFill>
                    <a:srgbClr val="0070C0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式の展開</a:t>
            </a:r>
            <a:r>
              <a:rPr lang="ja-JP" altLang="en-US" sz="4800" b="1" dirty="0">
                <a:ln w="57150">
                  <a:solidFill>
                    <a:srgbClr val="0070C0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～</a:t>
            </a:r>
            <a:endParaRPr lang="en-US" altLang="ja-JP" sz="12800" b="1" dirty="0">
              <a:ln w="57150">
                <a:solidFill>
                  <a:srgbClr val="0070C0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E3E0C7B-5FC8-4207-A87E-45781A34A273}"/>
              </a:ext>
            </a:extLst>
          </p:cNvPr>
          <p:cNvSpPr txBox="1"/>
          <p:nvPr/>
        </p:nvSpPr>
        <p:spPr>
          <a:xfrm>
            <a:off x="2886075" y="4395787"/>
            <a:ext cx="11713556" cy="2462213"/>
          </a:xfrm>
          <a:prstGeom prst="rect">
            <a:avLst/>
          </a:prstGeom>
          <a:noFill/>
        </p:spPr>
        <p:txBody>
          <a:bodyPr wrap="square" spcCol="0" rtlCol="0" anchor="ctr">
            <a:spAutoFit/>
          </a:bodyPr>
          <a:lstStyle/>
          <a:p>
            <a:pPr algn="ctr"/>
            <a:r>
              <a:rPr lang="ja-JP" altLang="en-US" sz="107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の</a:t>
            </a:r>
            <a:r>
              <a:rPr lang="ja-JP" altLang="en-US" sz="154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展開</a:t>
            </a:r>
            <a:r>
              <a:rPr lang="en-US" altLang="ja-JP" sz="154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!!!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25A6A343-AC0F-40A4-BAC9-6D158AAF64D0}"/>
                  </a:ext>
                </a:extLst>
              </p:cNvPr>
              <p:cNvSpPr txBox="1"/>
              <p:nvPr/>
            </p:nvSpPr>
            <p:spPr>
              <a:xfrm>
                <a:off x="-685560" y="3109661"/>
                <a:ext cx="11713556" cy="1862048"/>
              </a:xfrm>
              <a:prstGeom prst="rect">
                <a:avLst/>
              </a:prstGeom>
              <a:noFill/>
            </p:spPr>
            <p:txBody>
              <a:bodyPr wrap="square" spcCol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1500" b="1" i="1" smtClean="0">
                          <a:ln w="38100">
                            <a:solidFill>
                              <a:schemeClr val="bg1"/>
                            </a:solidFill>
                          </a:ln>
                          <a:gradFill flip="none" rotWithShape="1">
                            <a:gsLst>
                              <a:gs pos="0">
                                <a:srgbClr val="FF00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00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00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8100000" scaled="1"/>
                            <a:tileRect/>
                          </a:gra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en-US" altLang="ja-JP" sz="11500" b="1" i="1" smtClean="0">
                          <a:ln w="38100">
                            <a:solidFill>
                              <a:schemeClr val="bg1"/>
                            </a:solidFill>
                          </a:ln>
                          <a:gradFill flip="none" rotWithShape="1">
                            <a:gsLst>
                              <a:gs pos="0">
                                <a:srgbClr val="FF00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00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00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8100000" scaled="1"/>
                            <a:tileRect/>
                          </a:gra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en-US" altLang="ja-JP" sz="11500" b="1" i="1" smtClean="0">
                          <a:ln w="38100">
                            <a:solidFill>
                              <a:schemeClr val="bg1"/>
                            </a:solidFill>
                          </a:ln>
                          <a:gradFill flip="none" rotWithShape="1">
                            <a:gsLst>
                              <a:gs pos="0">
                                <a:srgbClr val="FF00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00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00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8100000" scaled="1"/>
                            <a:tileRect/>
                          </a:gra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en-US" altLang="ja-JP" sz="11500" b="1" i="1" smtClean="0">
                          <a:ln w="38100">
                            <a:solidFill>
                              <a:schemeClr val="bg1"/>
                            </a:solidFill>
                          </a:ln>
                          <a:gradFill flip="none" rotWithShape="1">
                            <a:gsLst>
                              <a:gs pos="0">
                                <a:srgbClr val="FF00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00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00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8100000" scaled="1"/>
                            <a:tileRect/>
                          </a:gra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𝒂</m:t>
                      </m:r>
                      <m:r>
                        <a:rPr lang="en-US" altLang="ja-JP" sz="11500" b="1" i="1" smtClean="0">
                          <a:ln w="38100">
                            <a:solidFill>
                              <a:schemeClr val="bg1"/>
                            </a:solidFill>
                          </a:ln>
                          <a:gradFill flip="none" rotWithShape="1">
                            <a:gsLst>
                              <a:gs pos="0">
                                <a:srgbClr val="FF00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00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00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8100000" scaled="1"/>
                            <a:tileRect/>
                          </a:gra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)(</m:t>
                      </m:r>
                      <m:r>
                        <a:rPr lang="en-US" altLang="ja-JP" sz="11500" b="1" i="1" smtClean="0">
                          <a:ln w="38100">
                            <a:solidFill>
                              <a:schemeClr val="bg1"/>
                            </a:solidFill>
                          </a:ln>
                          <a:gradFill flip="none" rotWithShape="1">
                            <a:gsLst>
                              <a:gs pos="0">
                                <a:srgbClr val="FF00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00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00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8100000" scaled="1"/>
                            <a:tileRect/>
                          </a:gra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en-US" altLang="ja-JP" sz="11500" b="1" i="1" smtClean="0">
                          <a:ln w="38100">
                            <a:solidFill>
                              <a:schemeClr val="bg1"/>
                            </a:solidFill>
                          </a:ln>
                          <a:gradFill flip="none" rotWithShape="1">
                            <a:gsLst>
                              <a:gs pos="0">
                                <a:srgbClr val="FF00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00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00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8100000" scaled="1"/>
                            <a:tileRect/>
                          </a:gra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en-US" altLang="ja-JP" sz="11500" b="1" i="1" smtClean="0">
                          <a:ln w="38100">
                            <a:solidFill>
                              <a:schemeClr val="bg1"/>
                            </a:solidFill>
                          </a:ln>
                          <a:gradFill flip="none" rotWithShape="1">
                            <a:gsLst>
                              <a:gs pos="0">
                                <a:srgbClr val="FF00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00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00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8100000" scaled="1"/>
                            <a:tileRect/>
                          </a:gra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𝒃</m:t>
                      </m:r>
                      <m:r>
                        <a:rPr lang="en-US" altLang="ja-JP" sz="11500" b="1" i="1" smtClean="0">
                          <a:ln w="38100">
                            <a:solidFill>
                              <a:schemeClr val="bg1"/>
                            </a:solidFill>
                          </a:ln>
                          <a:gradFill flip="none" rotWithShape="1">
                            <a:gsLst>
                              <a:gs pos="0">
                                <a:srgbClr val="FF00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00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00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8100000" scaled="1"/>
                            <a:tileRect/>
                          </a:gra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en-US" altLang="ja-JP" sz="26600" b="1" dirty="0">
                  <a:ln w="38100">
                    <a:solidFill>
                      <a:schemeClr val="bg1"/>
                    </a:solidFill>
                  </a:ln>
                  <a:gradFill flip="none" rotWithShape="1">
                    <a:gsLst>
                      <a:gs pos="0">
                        <a:srgbClr val="FF0000">
                          <a:shade val="30000"/>
                          <a:satMod val="115000"/>
                        </a:srgbClr>
                      </a:gs>
                      <a:gs pos="50000">
                        <a:srgbClr val="FF0000">
                          <a:shade val="67500"/>
                          <a:satMod val="115000"/>
                        </a:srgbClr>
                      </a:gs>
                      <a:gs pos="100000">
                        <a:srgbClr val="FF0000">
                          <a:shade val="100000"/>
                          <a:satMod val="115000"/>
                        </a:srgbClr>
                      </a:gs>
                    </a:gsLst>
                    <a:lin ang="8100000" scaled="1"/>
                    <a:tileRect/>
                  </a:gra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25A6A343-AC0F-40A4-BAC9-6D158AAF6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5560" y="3109661"/>
                <a:ext cx="11713556" cy="1862048"/>
              </a:xfrm>
              <a:prstGeom prst="rect">
                <a:avLst/>
              </a:prstGeom>
              <a:blipFill>
                <a:blip r:embed="rId18"/>
                <a:stretch>
                  <a:fillRect b="-153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30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00" grpId="0" animBg="1"/>
      <p:bldP spid="29" grpId="0"/>
      <p:bldP spid="6" grpId="0"/>
      <p:bldP spid="37" grpId="0"/>
      <p:bldP spid="52" grpId="0"/>
      <p:bldP spid="63" grpId="0"/>
      <p:bldP spid="43" grpId="0"/>
      <p:bldP spid="44" grpId="0"/>
      <p:bldP spid="45" grpId="0"/>
      <p:bldP spid="47" grpId="0"/>
      <p:bldP spid="50" grpId="0"/>
      <p:bldP spid="64" grpId="0"/>
      <p:bldP spid="66" grpId="0"/>
      <p:bldP spid="69" grpId="0"/>
      <p:bldP spid="32" grpId="0"/>
      <p:bldP spid="34" grpId="0"/>
      <p:bldP spid="35" grpId="0" animBg="1"/>
      <p:bldP spid="36" grpId="0" animBg="1"/>
      <p:bldP spid="39" grpId="0" animBg="1"/>
      <p:bldP spid="40" grpId="0" animBg="1"/>
      <p:bldP spid="42" grpId="0" animBg="1"/>
      <p:bldP spid="46" grpId="0" animBg="1"/>
      <p:bldP spid="49" grpId="0" animBg="1"/>
      <p:bldP spid="51" grpId="0" animBg="1"/>
      <p:bldP spid="55" grpId="0"/>
      <p:bldP spid="56" grpId="0"/>
      <p:bldP spid="41" grpId="0" animBg="1"/>
      <p:bldP spid="2" grpId="0" animBg="1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3"/>
          <a:stretch/>
        </p:blipFill>
        <p:spPr>
          <a:xfrm>
            <a:off x="9317421" y="203858"/>
            <a:ext cx="2601320" cy="903883"/>
          </a:xfrm>
          <a:prstGeom prst="rect">
            <a:avLst/>
          </a:prstGeom>
        </p:spPr>
      </p:pic>
      <p:sp>
        <p:nvSpPr>
          <p:cNvPr id="36" name="横巻き 35"/>
          <p:cNvSpPr/>
          <p:nvPr/>
        </p:nvSpPr>
        <p:spPr>
          <a:xfrm>
            <a:off x="248802" y="244125"/>
            <a:ext cx="1955136" cy="940905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練習問題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692134" y="1948625"/>
                <a:ext cx="2747335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(1)</m:t>
                      </m:r>
                      <m:r>
                        <a:rPr lang="ja-JP" altLang="en-US" sz="2400" i="1" smtClean="0">
                          <a:latin typeface="Cambria Math" panose="02040503050406030204" pitchFamily="18" charset="0"/>
                        </a:rPr>
                        <m:t>　</m:t>
                      </m:r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d>
                        <m:dPr>
                          <m:begChr m:val="（"/>
                          <m:endChr m:val="）"/>
                          <m:ctrlPr>
                            <a:rPr lang="ja-JP" alt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34" y="1948625"/>
                <a:ext cx="2747335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692133" y="3492377"/>
                <a:ext cx="2747335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ja-JP" altLang="en-US" sz="2400" i="1" smtClean="0">
                          <a:latin typeface="Cambria Math" panose="02040503050406030204" pitchFamily="18" charset="0"/>
                        </a:rPr>
                        <m:t>　</m:t>
                      </m:r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d>
                        <m:dPr>
                          <m:begChr m:val="（"/>
                          <m:endChr m:val="）"/>
                          <m:ctrlPr>
                            <a:rPr lang="ja-JP" alt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33" y="3492377"/>
                <a:ext cx="2747335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692132" y="5036129"/>
                <a:ext cx="2747335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ja-JP" altLang="en-US" sz="2400" i="1" smtClean="0">
                          <a:latin typeface="Cambria Math" panose="02040503050406030204" pitchFamily="18" charset="0"/>
                        </a:rPr>
                        <m:t>　</m:t>
                      </m:r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d>
                        <m:dPr>
                          <m:begChr m:val="（"/>
                          <m:endChr m:val="）"/>
                          <m:ctrlPr>
                            <a:rPr lang="ja-JP" alt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</m:e>
                      </m:d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32" y="5036129"/>
                <a:ext cx="2747335" cy="5231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77ACDA-5409-4CB3-9AE2-B2EB467FA351}"/>
              </a:ext>
            </a:extLst>
          </p:cNvPr>
          <p:cNvSpPr txBox="1"/>
          <p:nvPr/>
        </p:nvSpPr>
        <p:spPr>
          <a:xfrm>
            <a:off x="425511" y="1453650"/>
            <a:ext cx="5104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問</a:t>
            </a:r>
            <a:r>
              <a:rPr lang="en-US" altLang="ja-JP" sz="2000" dirty="0"/>
              <a:t>.  </a:t>
            </a:r>
            <a:r>
              <a:rPr lang="ja-JP" altLang="en-US" sz="2000" dirty="0"/>
              <a:t>次の式を展開しよう！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305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3"/>
          <a:stretch/>
        </p:blipFill>
        <p:spPr>
          <a:xfrm>
            <a:off x="9317421" y="203858"/>
            <a:ext cx="2601320" cy="9038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692134" y="1948625"/>
                <a:ext cx="2747335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(1)</m:t>
                      </m:r>
                      <m:r>
                        <a:rPr lang="ja-JP" altLang="en-US" sz="2400" i="1" smtClean="0">
                          <a:latin typeface="Cambria Math" panose="02040503050406030204" pitchFamily="18" charset="0"/>
                        </a:rPr>
                        <m:t>　</m:t>
                      </m:r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d>
                        <m:dPr>
                          <m:begChr m:val="（"/>
                          <m:endChr m:val="）"/>
                          <m:ctrlPr>
                            <a:rPr lang="ja-JP" alt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34" y="1948625"/>
                <a:ext cx="2747335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692133" y="3492377"/>
                <a:ext cx="2747335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ja-JP" altLang="en-US" sz="2400" i="1" smtClean="0">
                          <a:latin typeface="Cambria Math" panose="02040503050406030204" pitchFamily="18" charset="0"/>
                        </a:rPr>
                        <m:t>　</m:t>
                      </m:r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d>
                        <m:dPr>
                          <m:begChr m:val="（"/>
                          <m:endChr m:val="）"/>
                          <m:ctrlPr>
                            <a:rPr lang="ja-JP" alt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33" y="3492377"/>
                <a:ext cx="2747335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692132" y="5036129"/>
                <a:ext cx="2747335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ja-JP" altLang="en-US" sz="2400" i="1" smtClean="0">
                          <a:latin typeface="Cambria Math" panose="02040503050406030204" pitchFamily="18" charset="0"/>
                        </a:rPr>
                        <m:t>　</m:t>
                      </m:r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d>
                        <m:dPr>
                          <m:begChr m:val="（"/>
                          <m:endChr m:val="）"/>
                          <m:ctrlPr>
                            <a:rPr lang="ja-JP" alt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</m:e>
                      </m:d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32" y="5036129"/>
                <a:ext cx="2747335" cy="5231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77ACDA-5409-4CB3-9AE2-B2EB467FA351}"/>
              </a:ext>
            </a:extLst>
          </p:cNvPr>
          <p:cNvSpPr txBox="1"/>
          <p:nvPr/>
        </p:nvSpPr>
        <p:spPr>
          <a:xfrm>
            <a:off x="425511" y="1453650"/>
            <a:ext cx="5104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問</a:t>
            </a:r>
            <a:r>
              <a:rPr lang="en-US" altLang="ja-JP" sz="2000" dirty="0"/>
              <a:t>.  </a:t>
            </a:r>
            <a:r>
              <a:rPr lang="ja-JP" altLang="en-US" sz="2000" dirty="0"/>
              <a:t>次の式を展開しよう！</a:t>
            </a:r>
            <a:endParaRPr kumimoji="1" lang="ja-JP" altLang="en-US" sz="2000" dirty="0"/>
          </a:p>
        </p:txBody>
      </p:sp>
      <p:sp>
        <p:nvSpPr>
          <p:cNvPr id="8" name="横巻き 35">
            <a:extLst>
              <a:ext uri="{FF2B5EF4-FFF2-40B4-BE49-F238E27FC236}">
                <a16:creationId xmlns:a16="http://schemas.microsoft.com/office/drawing/2014/main" id="{EA1F26C5-CC05-400F-97EC-D951E6D25DF3}"/>
              </a:ext>
            </a:extLst>
          </p:cNvPr>
          <p:cNvSpPr/>
          <p:nvPr/>
        </p:nvSpPr>
        <p:spPr>
          <a:xfrm>
            <a:off x="248802" y="244125"/>
            <a:ext cx="1955136" cy="940905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解　説</a:t>
            </a:r>
            <a:endParaRPr lang="en-US" altLang="ja-JP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AEA3A83-7AA8-4F75-92A0-CF2AE7922959}"/>
                  </a:ext>
                </a:extLst>
              </p:cNvPr>
              <p:cNvSpPr txBox="1"/>
              <p:nvPr/>
            </p:nvSpPr>
            <p:spPr>
              <a:xfrm>
                <a:off x="3203625" y="2025744"/>
                <a:ext cx="35168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2+3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+2×3</m:t>
                      </m:r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AEA3A83-7AA8-4F75-92A0-CF2AE7922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625" y="2025744"/>
                <a:ext cx="351688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728C0C-E1E5-4641-9470-B5331EC7EB2F}"/>
                  </a:ext>
                </a:extLst>
              </p:cNvPr>
              <p:cNvSpPr txBox="1"/>
              <p:nvPr/>
            </p:nvSpPr>
            <p:spPr>
              <a:xfrm>
                <a:off x="3067330" y="2839081"/>
                <a:ext cx="2473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ja-JP" sz="2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728C0C-E1E5-4641-9470-B5331EC7E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330" y="2839081"/>
                <a:ext cx="247385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5734E17-855A-4BF8-9E63-24DA985E48DA}"/>
              </a:ext>
            </a:extLst>
          </p:cNvPr>
          <p:cNvCxnSpPr/>
          <p:nvPr/>
        </p:nvCxnSpPr>
        <p:spPr>
          <a:xfrm>
            <a:off x="4367520" y="2497892"/>
            <a:ext cx="86400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4C6B9E-0570-4917-A436-712B6CD161EB}"/>
              </a:ext>
            </a:extLst>
          </p:cNvPr>
          <p:cNvSpPr txBox="1"/>
          <p:nvPr/>
        </p:nvSpPr>
        <p:spPr>
          <a:xfrm>
            <a:off x="4582536" y="2513084"/>
            <a:ext cx="566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和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10F30BE-1C83-4B4D-9DC0-510C3DA7BBCA}"/>
              </a:ext>
            </a:extLst>
          </p:cNvPr>
          <p:cNvCxnSpPr/>
          <p:nvPr/>
        </p:nvCxnSpPr>
        <p:spPr>
          <a:xfrm flipV="1">
            <a:off x="5850854" y="2497892"/>
            <a:ext cx="6012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5DC26C1-5CD7-41A7-AB0A-C2750F8B35C6}"/>
              </a:ext>
            </a:extLst>
          </p:cNvPr>
          <p:cNvSpPr txBox="1"/>
          <p:nvPr/>
        </p:nvSpPr>
        <p:spPr>
          <a:xfrm>
            <a:off x="5938041" y="2518858"/>
            <a:ext cx="566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積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D518E03-1E2B-4BAE-A19C-4DC10FFA8400}"/>
                  </a:ext>
                </a:extLst>
              </p:cNvPr>
              <p:cNvSpPr txBox="1"/>
              <p:nvPr/>
            </p:nvSpPr>
            <p:spPr>
              <a:xfrm>
                <a:off x="3215300" y="3581720"/>
                <a:ext cx="42213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−4+3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(−4)×3</m:t>
                      </m:r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D518E03-1E2B-4BAE-A19C-4DC10FFA8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300" y="3581720"/>
                <a:ext cx="4221329" cy="461665"/>
              </a:xfrm>
              <a:prstGeom prst="rect">
                <a:avLst/>
              </a:prstGeom>
              <a:blipFill>
                <a:blip r:embed="rId8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F969594-0992-4F41-B915-68AB5C2C4669}"/>
              </a:ext>
            </a:extLst>
          </p:cNvPr>
          <p:cNvCxnSpPr/>
          <p:nvPr/>
        </p:nvCxnSpPr>
        <p:spPr>
          <a:xfrm flipV="1">
            <a:off x="4379195" y="4039553"/>
            <a:ext cx="11795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F2D6366-473C-4A99-9EAF-327EE3984D24}"/>
              </a:ext>
            </a:extLst>
          </p:cNvPr>
          <p:cNvSpPr txBox="1"/>
          <p:nvPr/>
        </p:nvSpPr>
        <p:spPr>
          <a:xfrm>
            <a:off x="4728719" y="4048022"/>
            <a:ext cx="566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和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225FD9C-9277-46A3-8DBA-6930E7B7B1BD}"/>
              </a:ext>
            </a:extLst>
          </p:cNvPr>
          <p:cNvCxnSpPr/>
          <p:nvPr/>
        </p:nvCxnSpPr>
        <p:spPr>
          <a:xfrm flipV="1">
            <a:off x="6128830" y="4039553"/>
            <a:ext cx="116712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F777C10-D8CB-4924-8BA3-FE75FEC44182}"/>
              </a:ext>
            </a:extLst>
          </p:cNvPr>
          <p:cNvSpPr txBox="1"/>
          <p:nvPr/>
        </p:nvSpPr>
        <p:spPr>
          <a:xfrm>
            <a:off x="6428929" y="4069060"/>
            <a:ext cx="566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積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59D3EFCA-3B12-4EFF-8FA1-78AD95F357B3}"/>
                  </a:ext>
                </a:extLst>
              </p:cNvPr>
              <p:cNvSpPr txBox="1"/>
              <p:nvPr/>
            </p:nvSpPr>
            <p:spPr>
              <a:xfrm>
                <a:off x="3084892" y="4384606"/>
                <a:ext cx="2473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−12</m:t>
                      </m:r>
                    </m:oMath>
                  </m:oMathPara>
                </a14:m>
                <a:endParaRPr lang="en-US" altLang="ja-JP" sz="2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59D3EFCA-3B12-4EFF-8FA1-78AD95F35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892" y="4384606"/>
                <a:ext cx="247385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27CDC65-1654-4BE2-A80A-C4A72F1A3865}"/>
                  </a:ext>
                </a:extLst>
              </p:cNvPr>
              <p:cNvSpPr txBox="1"/>
              <p:nvPr/>
            </p:nvSpPr>
            <p:spPr>
              <a:xfrm>
                <a:off x="3222209" y="5099361"/>
                <a:ext cx="42213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−2+6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(−2)×6</m:t>
                      </m:r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27CDC65-1654-4BE2-A80A-C4A72F1A3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209" y="5099361"/>
                <a:ext cx="4221329" cy="461665"/>
              </a:xfrm>
              <a:prstGeom prst="rect">
                <a:avLst/>
              </a:prstGeom>
              <a:blipFill>
                <a:blip r:embed="rId10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763FAFC4-8DFB-4C00-A69D-BC76FE7DEB56}"/>
              </a:ext>
            </a:extLst>
          </p:cNvPr>
          <p:cNvCxnSpPr/>
          <p:nvPr/>
        </p:nvCxnSpPr>
        <p:spPr>
          <a:xfrm flipV="1">
            <a:off x="4386104" y="5557194"/>
            <a:ext cx="11795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FB13D84-4871-4E5D-9698-C9A3BBE0CA74}"/>
              </a:ext>
            </a:extLst>
          </p:cNvPr>
          <p:cNvSpPr txBox="1"/>
          <p:nvPr/>
        </p:nvSpPr>
        <p:spPr>
          <a:xfrm>
            <a:off x="4735628" y="5565663"/>
            <a:ext cx="566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和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570B013-9D4C-4183-A4E1-EDD145A99EE8}"/>
              </a:ext>
            </a:extLst>
          </p:cNvPr>
          <p:cNvCxnSpPr/>
          <p:nvPr/>
        </p:nvCxnSpPr>
        <p:spPr>
          <a:xfrm flipV="1">
            <a:off x="6135739" y="5557194"/>
            <a:ext cx="116712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EED7F4E-9F0D-48CE-AA0A-1A2087D3303E}"/>
              </a:ext>
            </a:extLst>
          </p:cNvPr>
          <p:cNvSpPr txBox="1"/>
          <p:nvPr/>
        </p:nvSpPr>
        <p:spPr>
          <a:xfrm>
            <a:off x="6435838" y="5586701"/>
            <a:ext cx="566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積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728D7C4-3B30-489D-ACD6-D047B7ABEA87}"/>
                  </a:ext>
                </a:extLst>
              </p:cNvPr>
              <p:cNvSpPr txBox="1"/>
              <p:nvPr/>
            </p:nvSpPr>
            <p:spPr>
              <a:xfrm>
                <a:off x="3175317" y="5950960"/>
                <a:ext cx="2473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−12</m:t>
                      </m:r>
                    </m:oMath>
                  </m:oMathPara>
                </a14:m>
                <a:endParaRPr lang="en-US" altLang="ja-JP" sz="2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728D7C4-3B30-489D-ACD6-D047B7ABE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317" y="5950960"/>
                <a:ext cx="247385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552D80E0-4BEF-443A-9CE6-54FE482A1A05}"/>
              </a:ext>
            </a:extLst>
          </p:cNvPr>
          <p:cNvSpPr/>
          <p:nvPr/>
        </p:nvSpPr>
        <p:spPr>
          <a:xfrm flipH="1">
            <a:off x="7813396" y="1314661"/>
            <a:ext cx="4188896" cy="164638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E7D0035-EFC4-4F5F-A43B-22C06390AF27}"/>
                  </a:ext>
                </a:extLst>
              </p:cNvPr>
              <p:cNvSpPr txBox="1"/>
              <p:nvPr/>
            </p:nvSpPr>
            <p:spPr>
              <a:xfrm>
                <a:off x="7440692" y="1468394"/>
                <a:ext cx="32580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begChr m:val="（"/>
                          <m:endChr m:val="）"/>
                          <m:ctrlPr>
                            <a:rPr lang="ja-JP" alt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E7D0035-EFC4-4F5F-A43B-22C06390A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692" y="1468394"/>
                <a:ext cx="3258041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0A56EA2-2525-462B-AAC2-37E33FC0E467}"/>
                  </a:ext>
                </a:extLst>
              </p:cNvPr>
              <p:cNvSpPr txBox="1"/>
              <p:nvPr/>
            </p:nvSpPr>
            <p:spPr>
              <a:xfrm>
                <a:off x="8450798" y="1977699"/>
                <a:ext cx="32094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0A56EA2-2525-462B-AAC2-37E33FC0E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798" y="1977699"/>
                <a:ext cx="3209457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7F287D3-DC85-4989-A138-3C5CF0346EF9}"/>
              </a:ext>
            </a:extLst>
          </p:cNvPr>
          <p:cNvCxnSpPr/>
          <p:nvPr/>
        </p:nvCxnSpPr>
        <p:spPr>
          <a:xfrm>
            <a:off x="9572051" y="2434198"/>
            <a:ext cx="10444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A87EC5C-9F51-4D4A-8D4B-663EE8303E95}"/>
              </a:ext>
            </a:extLst>
          </p:cNvPr>
          <p:cNvCxnSpPr/>
          <p:nvPr/>
        </p:nvCxnSpPr>
        <p:spPr>
          <a:xfrm>
            <a:off x="11020520" y="2443679"/>
            <a:ext cx="5407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9D576EA-1B51-446B-8F7F-DF2AF0CB394F}"/>
              </a:ext>
            </a:extLst>
          </p:cNvPr>
          <p:cNvSpPr txBox="1"/>
          <p:nvPr/>
        </p:nvSpPr>
        <p:spPr>
          <a:xfrm>
            <a:off x="9892877" y="2479773"/>
            <a:ext cx="566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和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7229B3A-145E-4C03-9FAD-1C0B93270E87}"/>
              </a:ext>
            </a:extLst>
          </p:cNvPr>
          <p:cNvSpPr txBox="1"/>
          <p:nvPr/>
        </p:nvSpPr>
        <p:spPr>
          <a:xfrm>
            <a:off x="11054841" y="2488222"/>
            <a:ext cx="566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積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13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5" grpId="0"/>
      <p:bldP spid="18" grpId="0"/>
      <p:bldP spid="19" grpId="0"/>
      <p:bldP spid="21" grpId="0"/>
      <p:bldP spid="23" grpId="0"/>
      <p:bldP spid="24" grpId="0"/>
      <p:bldP spid="25" grpId="0"/>
      <p:bldP spid="27" grpId="0"/>
      <p:bldP spid="29" grpId="0"/>
      <p:bldP spid="30" grpId="0"/>
      <p:bldP spid="31" grpId="0" animBg="1"/>
      <p:bldP spid="32" grpId="0"/>
      <p:bldP spid="33" grpId="0"/>
      <p:bldP spid="37" grpId="0"/>
      <p:bldP spid="38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22225</TotalTime>
  <Words>222</Words>
  <Application>Microsoft Office PowerPoint</Application>
  <PresentationFormat>ワイド画面</PresentationFormat>
  <Paragraphs>54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ＭＳ Ｐゴシック</vt:lpstr>
      <vt:lpstr>ＭＳ 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 Sonoda</dc:creator>
  <cp:lastModifiedBy>toshiya osikawa</cp:lastModifiedBy>
  <cp:revision>509</cp:revision>
  <dcterms:created xsi:type="dcterms:W3CDTF">2014-05-17T07:34:51Z</dcterms:created>
  <dcterms:modified xsi:type="dcterms:W3CDTF">2018-04-26T12:03:21Z</dcterms:modified>
</cp:coreProperties>
</file>