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p:cViewPr varScale="1">
        <p:scale>
          <a:sx n="83" d="100"/>
          <a:sy n="83" d="100"/>
        </p:scale>
        <p:origin x="69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Dell\Downloads\EXCELLL%20NAAN%20MUDHALVAN%20TOWHEETHA%20ANJU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[EXCELLL NAAN MUDHALVAN TOWHEETHA ANJUM.xlsx]EXCELLL NAAN MUDHALVAN!PivotTable2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1258092738407699"/>
          <c:y val="0.31740303295421407"/>
          <c:w val="0.57603018372703407"/>
          <c:h val="0.56695902595508896"/>
        </c:manualLayout>
      </c:layout>
      <c:barChart>
        <c:barDir val="col"/>
        <c:grouping val="clustered"/>
        <c:varyColors val="0"/>
        <c:ser>
          <c:idx val="0"/>
          <c:order val="0"/>
          <c:tx>
            <c:strRef>
              <c:f>'EXCELLL NAAN MUDHALVAN'!$B$3:$B$4</c:f>
              <c:strCache>
                <c:ptCount val="1"/>
                <c:pt idx="0">
                  <c:v>1</c:v>
                </c:pt>
              </c:strCache>
            </c:strRef>
          </c:tx>
          <c:spPr>
            <a:solidFill>
              <a:schemeClr val="accent1"/>
            </a:solidFill>
            <a:ln>
              <a:noFill/>
            </a:ln>
            <a:effectLst/>
          </c:spPr>
          <c:invertIfNegative val="0"/>
          <c:cat>
            <c:strRef>
              <c:f>'EXCELLL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'EXCELLL NAAN MUDHALVAN'!$B$5:$B$15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00-529E-4C94-8617-90E7B6108F08}"/>
            </c:ext>
          </c:extLst>
        </c:ser>
        <c:ser>
          <c:idx val="1"/>
          <c:order val="1"/>
          <c:tx>
            <c:strRef>
              <c:f>'EXCELLL NAAN MUDHALVAN'!$C$3:$C$4</c:f>
              <c:strCache>
                <c:ptCount val="1"/>
                <c:pt idx="0">
                  <c:v>2</c:v>
                </c:pt>
              </c:strCache>
            </c:strRef>
          </c:tx>
          <c:spPr>
            <a:solidFill>
              <a:schemeClr val="accent2"/>
            </a:solidFill>
            <a:ln>
              <a:noFill/>
            </a:ln>
            <a:effectLst/>
          </c:spPr>
          <c:invertIfNegative val="0"/>
          <c:cat>
            <c:strRef>
              <c:f>'EXCELLL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'EXCELLL NAAN MUDHALVAN'!$C$5:$C$15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01-529E-4C94-8617-90E7B6108F08}"/>
            </c:ext>
          </c:extLst>
        </c:ser>
        <c:ser>
          <c:idx val="2"/>
          <c:order val="2"/>
          <c:tx>
            <c:strRef>
              <c:f>'EXCELLL NAAN MUDHALVAN'!$D$3:$D$4</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'EXCELLL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'EXCELLL NAAN MUDHALVAN'!$D$5:$D$15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529E-4C94-8617-90E7B6108F08}"/>
            </c:ext>
          </c:extLst>
        </c:ser>
        <c:ser>
          <c:idx val="3"/>
          <c:order val="3"/>
          <c:tx>
            <c:strRef>
              <c:f>'EXCELLL NAAN MUDHALVAN'!$E$3:$E$4</c:f>
              <c:strCache>
                <c:ptCount val="1"/>
                <c:pt idx="0">
                  <c:v>4</c:v>
                </c:pt>
              </c:strCache>
            </c:strRef>
          </c:tx>
          <c:spPr>
            <a:solidFill>
              <a:schemeClr val="accent4"/>
            </a:solidFill>
            <a:ln>
              <a:noFill/>
            </a:ln>
            <a:effectLst/>
          </c:spPr>
          <c:invertIfNegative val="0"/>
          <c:cat>
            <c:strRef>
              <c:f>'EXCELLL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'EXCELLL NAAN MUDHALVAN'!$E$5:$E$15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3-529E-4C94-8617-90E7B6108F08}"/>
            </c:ext>
          </c:extLst>
        </c:ser>
        <c:ser>
          <c:idx val="4"/>
          <c:order val="4"/>
          <c:tx>
            <c:strRef>
              <c:f>'EXCELLL NAAN MUDHALVAN'!$F$3:$F$4</c:f>
              <c:strCache>
                <c:ptCount val="1"/>
                <c:pt idx="0">
                  <c:v>5</c:v>
                </c:pt>
              </c:strCache>
            </c:strRef>
          </c:tx>
          <c:spPr>
            <a:solidFill>
              <a:schemeClr val="accent5"/>
            </a:solidFill>
            <a:ln>
              <a:noFill/>
            </a:ln>
            <a:effectLst/>
          </c:spPr>
          <c:invertIfNegative val="0"/>
          <c:trendline>
            <c:spPr>
              <a:ln w="19050" cap="rnd">
                <a:solidFill>
                  <a:schemeClr val="accent5"/>
                </a:solidFill>
                <a:prstDash val="sysDot"/>
              </a:ln>
              <a:effectLst/>
            </c:spPr>
            <c:trendlineType val="exp"/>
            <c:dispRSqr val="0"/>
            <c:dispEq val="0"/>
          </c:trendline>
          <c:cat>
            <c:strRef>
              <c:f>'EXCELLL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'EXCELLL NAAN MUDHALVAN'!$F$5:$F$15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529E-4C94-8617-90E7B6108F08}"/>
            </c:ext>
          </c:extLst>
        </c:ser>
        <c:dLbls>
          <c:showLegendKey val="0"/>
          <c:showVal val="0"/>
          <c:showCatName val="0"/>
          <c:showSerName val="0"/>
          <c:showPercent val="0"/>
          <c:showBubbleSize val="0"/>
        </c:dLbls>
        <c:gapWidth val="219"/>
        <c:overlap val="-27"/>
        <c:axId val="1679047712"/>
        <c:axId val="1679048128"/>
      </c:barChart>
      <c:catAx>
        <c:axId val="1679047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9048128"/>
        <c:crosses val="autoZero"/>
        <c:auto val="1"/>
        <c:lblAlgn val="ctr"/>
        <c:lblOffset val="100"/>
        <c:noMultiLvlLbl val="0"/>
      </c:catAx>
      <c:valAx>
        <c:axId val="1679048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90477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TOWHEETHA ANJUM. M</a:t>
            </a:r>
            <a:endParaRPr lang="en-US" sz="2400" dirty="0"/>
          </a:p>
          <a:p>
            <a:r>
              <a:rPr lang="en-US" sz="2400" dirty="0"/>
              <a:t>REGISTER </a:t>
            </a:r>
            <a:r>
              <a:rPr lang="en-US" sz="2400" dirty="0" smtClean="0"/>
              <a:t>NO:312209453</a:t>
            </a:r>
            <a:endParaRPr lang="en-US" sz="2400" dirty="0"/>
          </a:p>
          <a:p>
            <a:r>
              <a:rPr lang="en-US" sz="2400" dirty="0" smtClean="0"/>
              <a:t>DEPARTMENT:B.COM(Accounting and Finance)</a:t>
            </a:r>
            <a:endParaRPr lang="en-US" sz="2400" dirty="0"/>
          </a:p>
          <a:p>
            <a:r>
              <a:rPr lang="en-US" sz="2400" dirty="0" smtClean="0"/>
              <a:t>COLLEGE : Anna </a:t>
            </a:r>
            <a:r>
              <a:rPr lang="en-US" sz="2400" dirty="0" err="1" smtClean="0"/>
              <a:t>Adharsh</a:t>
            </a:r>
            <a:r>
              <a:rPr lang="en-US" sz="2400" dirty="0" smtClean="0"/>
              <a:t> College For Women</a:t>
            </a:r>
          </a:p>
          <a:p>
            <a:r>
              <a:rPr lang="en-US" sz="2400" dirty="0" smtClean="0"/>
              <a:t>Nm </a:t>
            </a:r>
            <a:r>
              <a:rPr lang="en-US" sz="2400" dirty="0" smtClean="0"/>
              <a:t>ID: asunm1353312209453</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971800" y="2019300"/>
            <a:ext cx="5791200" cy="1754326"/>
          </a:xfrm>
          <a:prstGeom prst="rect">
            <a:avLst/>
          </a:prstGeom>
          <a:noFill/>
        </p:spPr>
        <p:txBody>
          <a:bodyPr wrap="square" rtlCol="0">
            <a:spAutoFit/>
          </a:bodyPr>
          <a:lstStyle/>
          <a:p>
            <a:r>
              <a:rPr lang="en-US" dirty="0" smtClean="0"/>
              <a:t>1.Interactive </a:t>
            </a:r>
            <a:r>
              <a:rPr lang="en-US" dirty="0"/>
              <a:t>Data </a:t>
            </a:r>
            <a:r>
              <a:rPr lang="en-US" dirty="0" smtClean="0"/>
              <a:t>Filtering:</a:t>
            </a:r>
          </a:p>
          <a:p>
            <a:r>
              <a:rPr lang="en-US" dirty="0" smtClean="0"/>
              <a:t> </a:t>
            </a:r>
            <a:r>
              <a:rPr lang="en-US" dirty="0"/>
              <a:t>Real time </a:t>
            </a:r>
            <a:r>
              <a:rPr lang="en-US" dirty="0" smtClean="0"/>
              <a:t>filtering</a:t>
            </a:r>
          </a:p>
          <a:p>
            <a:r>
              <a:rPr lang="en-US" dirty="0" smtClean="0"/>
              <a:t>2</a:t>
            </a:r>
            <a:r>
              <a:rPr lang="en-US" dirty="0"/>
              <a:t>. Multiple Slicers for Comparative </a:t>
            </a:r>
            <a:r>
              <a:rPr lang="en-US" dirty="0" smtClean="0"/>
              <a:t>Analysis:</a:t>
            </a:r>
          </a:p>
          <a:p>
            <a:r>
              <a:rPr lang="en-US" dirty="0" smtClean="0"/>
              <a:t> </a:t>
            </a:r>
            <a:r>
              <a:rPr lang="en-US" dirty="0"/>
              <a:t>Side by side </a:t>
            </a:r>
            <a:r>
              <a:rPr lang="en-US" dirty="0" smtClean="0"/>
              <a:t>comparison</a:t>
            </a:r>
          </a:p>
          <a:p>
            <a:r>
              <a:rPr lang="en-US" dirty="0"/>
              <a:t>3</a:t>
            </a:r>
            <a:r>
              <a:rPr lang="en-US" dirty="0" smtClean="0"/>
              <a:t>.Accessibility </a:t>
            </a:r>
            <a:r>
              <a:rPr lang="en-US" dirty="0"/>
              <a:t>and Ease of Use</a:t>
            </a:r>
            <a:r>
              <a:rPr lang="en-US" dirty="0" smtClean="0"/>
              <a:t>:</a:t>
            </a:r>
          </a:p>
          <a:p>
            <a:r>
              <a:rPr lang="en-US" dirty="0" smtClean="0"/>
              <a:t> </a:t>
            </a:r>
            <a:r>
              <a:rPr lang="en-US" dirty="0"/>
              <a:t>User friendly </a:t>
            </a:r>
            <a:r>
              <a:rPr lang="en-US" dirty="0" smtClean="0"/>
              <a:t>reaction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1295400" y="1447800"/>
            <a:ext cx="7848600" cy="4801314"/>
          </a:xfrm>
          <a:prstGeom prst="rect">
            <a:avLst/>
          </a:prstGeom>
          <a:noFill/>
        </p:spPr>
        <p:txBody>
          <a:bodyPr wrap="square" rtlCol="0">
            <a:spAutoFit/>
          </a:bodyPr>
          <a:lstStyle/>
          <a:p>
            <a:r>
              <a:rPr lang="en-US" u="sng" dirty="0" smtClean="0"/>
              <a:t>DATA </a:t>
            </a:r>
            <a:r>
              <a:rPr lang="en-US" u="sng" dirty="0"/>
              <a:t>COLLECTION: </a:t>
            </a:r>
            <a:endParaRPr lang="en-US" u="sng" dirty="0" smtClean="0"/>
          </a:p>
          <a:p>
            <a:pPr>
              <a:lnSpc>
                <a:spcPct val="150000"/>
              </a:lnSpc>
            </a:pPr>
            <a:r>
              <a:rPr lang="en-US" dirty="0" smtClean="0"/>
              <a:t>THE </a:t>
            </a:r>
            <a:r>
              <a:rPr lang="en-US" dirty="0"/>
              <a:t>DATA COLLECTION WAS DOWNLOAD IN “KAGGLE”. </a:t>
            </a:r>
            <a:endParaRPr lang="en-US" dirty="0" smtClean="0"/>
          </a:p>
          <a:p>
            <a:pPr>
              <a:lnSpc>
                <a:spcPct val="150000"/>
              </a:lnSpc>
            </a:pPr>
            <a:r>
              <a:rPr lang="en-US" u="sng" dirty="0" smtClean="0"/>
              <a:t>FEATURE COLLECTION</a:t>
            </a:r>
          </a:p>
          <a:p>
            <a:pPr>
              <a:lnSpc>
                <a:spcPct val="150000"/>
              </a:lnSpc>
            </a:pPr>
            <a:r>
              <a:rPr lang="en-US" dirty="0" smtClean="0"/>
              <a:t> </a:t>
            </a:r>
            <a:r>
              <a:rPr lang="en-US" dirty="0"/>
              <a:t>IN THIS DATA BASE IT HAS 26 FEATURES I HAD USE 4 FEATURS OF MY PROJECTS</a:t>
            </a:r>
            <a:r>
              <a:rPr lang="en-US" dirty="0" smtClean="0"/>
              <a:t>.</a:t>
            </a:r>
          </a:p>
          <a:p>
            <a:pPr>
              <a:lnSpc>
                <a:spcPct val="150000"/>
              </a:lnSpc>
            </a:pPr>
            <a:r>
              <a:rPr lang="en-US" dirty="0" smtClean="0"/>
              <a:t> </a:t>
            </a:r>
            <a:r>
              <a:rPr lang="en-US" u="sng" dirty="0"/>
              <a:t>DATA CLEANING</a:t>
            </a:r>
            <a:r>
              <a:rPr lang="en-US" u="sng" dirty="0" smtClean="0"/>
              <a:t>:</a:t>
            </a:r>
          </a:p>
          <a:p>
            <a:pPr>
              <a:lnSpc>
                <a:spcPct val="150000"/>
              </a:lnSpc>
            </a:pPr>
            <a:r>
              <a:rPr lang="en-US" dirty="0" smtClean="0"/>
              <a:t> </a:t>
            </a:r>
            <a:r>
              <a:rPr lang="en-US" dirty="0"/>
              <a:t>IN THIS STEP I HAD IDENTIFY THE MISSING VALUE AND REMOVE THE BLANK</a:t>
            </a:r>
            <a:r>
              <a:rPr lang="en-US" dirty="0" smtClean="0"/>
              <a:t>.</a:t>
            </a:r>
          </a:p>
          <a:p>
            <a:pPr>
              <a:lnSpc>
                <a:spcPct val="150000"/>
              </a:lnSpc>
            </a:pPr>
            <a:r>
              <a:rPr lang="en-US" dirty="0" smtClean="0"/>
              <a:t> </a:t>
            </a:r>
            <a:r>
              <a:rPr lang="en-US" u="sng" dirty="0"/>
              <a:t>SUMMARY</a:t>
            </a:r>
            <a:r>
              <a:rPr lang="en-US" u="sng" dirty="0" smtClean="0"/>
              <a:t>:</a:t>
            </a:r>
          </a:p>
          <a:p>
            <a:r>
              <a:rPr lang="en-US" dirty="0" smtClean="0"/>
              <a:t> </a:t>
            </a:r>
            <a:r>
              <a:rPr lang="en-US" dirty="0"/>
              <a:t>FOR MY PROJECT I USED PIVOT TABLES FOR EMPLOYEE DATA ANALYSIS AND ALSO USED SCLICER TOOL FOR CLASSIFY EMPLOYEES ON BASIS OF CONTRACT, FULL TIME, PART TIME. </a:t>
            </a:r>
            <a:endParaRPr lang="en-US" dirty="0" smtClean="0"/>
          </a:p>
          <a:p>
            <a:pPr>
              <a:lnSpc>
                <a:spcPct val="200000"/>
              </a:lnSpc>
            </a:pPr>
            <a:r>
              <a:rPr lang="en-US" u="sng" dirty="0" smtClean="0"/>
              <a:t>VISUALIZATION:</a:t>
            </a:r>
          </a:p>
          <a:p>
            <a:r>
              <a:rPr lang="en-US" dirty="0" smtClean="0"/>
              <a:t> </a:t>
            </a:r>
            <a:r>
              <a:rPr lang="en-US" dirty="0"/>
              <a:t>FOR MY PROJECT I HAD USE TO VISULIZED MY EMPLOYEE DATA ANALYSIS AS “PIE CHART</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1625941019"/>
              </p:ext>
            </p:extLst>
          </p:nvPr>
        </p:nvGraphicFramePr>
        <p:xfrm>
          <a:off x="718386" y="1843520"/>
          <a:ext cx="7054014" cy="34142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95400" y="1600200"/>
            <a:ext cx="7924800" cy="2031325"/>
          </a:xfrm>
          <a:prstGeom prst="rect">
            <a:avLst/>
          </a:prstGeom>
          <a:noFill/>
        </p:spPr>
        <p:txBody>
          <a:bodyPr wrap="square" rtlCol="0">
            <a:spAutoFit/>
          </a:bodyPr>
          <a:lstStyle/>
          <a:p>
            <a:r>
              <a:rPr lang="en-US" dirty="0"/>
              <a:t>This project has successfully analyzed Employee dataset. The employee performance analysis conducted using Excel provides valuable insights into the distribution and evaluation of employee performance across various dimensions, such as gender, department, and job level. By leveraging Excel's powerful tools, such as pivot tables, slicers, and conditional formatting, we were able to transform raw data into meaningful summaries, uncovering trends and disparities that may otherwise have gone unnoticed</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914400" y="1857375"/>
            <a:ext cx="6858000" cy="2308324"/>
          </a:xfrm>
          <a:prstGeom prst="rect">
            <a:avLst/>
          </a:prstGeom>
          <a:noFill/>
        </p:spPr>
        <p:txBody>
          <a:bodyPr wrap="square" rtlCol="0">
            <a:spAutoFit/>
          </a:bodyPr>
          <a:lstStyle/>
          <a:p>
            <a:r>
              <a:rPr lang="en-US" dirty="0" smtClean="0"/>
              <a:t>The objective is to create a pivot table</a:t>
            </a:r>
            <a:r>
              <a:rPr lang="en-US" dirty="0"/>
              <a:t> </a:t>
            </a:r>
            <a:r>
              <a:rPr lang="en-US" dirty="0" smtClean="0"/>
              <a:t>that categorizes employees by gender and evaluates the current performance ratings. This analysis will allow the organization</a:t>
            </a:r>
            <a:r>
              <a:rPr lang="en-US" dirty="0"/>
              <a:t> </a:t>
            </a:r>
            <a:r>
              <a:rPr lang="en-US" dirty="0" smtClean="0"/>
              <a:t>to visualize the distribution of performance ratings</a:t>
            </a:r>
            <a:r>
              <a:rPr lang="en-US" dirty="0"/>
              <a:t> </a:t>
            </a:r>
            <a:r>
              <a:rPr lang="en-US" dirty="0" smtClean="0"/>
              <a:t>across different genders, providing insights into potential disparities</a:t>
            </a:r>
            <a:r>
              <a:rPr lang="en-US" dirty="0"/>
              <a:t> </a:t>
            </a:r>
            <a:r>
              <a:rPr lang="en-US" dirty="0" smtClean="0"/>
              <a:t>or trends in employee performance. The findings will inform strategic decision in human resource management and contribute to efforts towards ensuring equity</a:t>
            </a:r>
            <a:r>
              <a:rPr lang="en-US" dirty="0"/>
              <a:t> </a:t>
            </a:r>
            <a:r>
              <a:rPr lang="en-US" dirty="0" smtClean="0"/>
              <a:t>and fairness in performance</a:t>
            </a:r>
            <a:r>
              <a:rPr lang="en-US" dirty="0"/>
              <a:t> </a:t>
            </a:r>
            <a:r>
              <a:rPr lang="en-US" dirty="0" smtClean="0"/>
              <a:t>evaluation across the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739775" y="6465082"/>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862322"/>
          </a:xfrm>
          <a:prstGeom prst="rect">
            <a:avLst/>
          </a:prstGeom>
          <a:noFill/>
        </p:spPr>
        <p:txBody>
          <a:bodyPr wrap="square" rtlCol="0">
            <a:spAutoFit/>
          </a:bodyPr>
          <a:lstStyle/>
          <a:p>
            <a:r>
              <a:rPr lang="en-US" dirty="0">
                <a:solidFill>
                  <a:srgbClr val="0D0D0D"/>
                </a:solidFill>
                <a:latin typeface="Times New Roman" panose="02020603050405020304" pitchFamily="18" charset="0"/>
                <a:cs typeface="Times New Roman" panose="02020603050405020304" pitchFamily="18" charset="0"/>
              </a:rPr>
              <a:t>This project focuses on analyzing employee performance using Excel by considering key factors such as gender, performance scores, ratings, and achievements. </a:t>
            </a:r>
            <a:endParaRPr lang="en-US" dirty="0" smtClean="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a:p>
            <a:r>
              <a:rPr lang="en-US" dirty="0" smtClean="0">
                <a:solidFill>
                  <a:srgbClr val="0D0D0D"/>
                </a:solidFill>
                <a:latin typeface="Times New Roman" panose="02020603050405020304" pitchFamily="18" charset="0"/>
                <a:cs typeface="Times New Roman" panose="02020603050405020304" pitchFamily="18" charset="0"/>
              </a:rPr>
              <a:t>The </a:t>
            </a:r>
            <a:r>
              <a:rPr lang="en-US" dirty="0">
                <a:solidFill>
                  <a:srgbClr val="0D0D0D"/>
                </a:solidFill>
                <a:latin typeface="Times New Roman" panose="02020603050405020304" pitchFamily="18" charset="0"/>
                <a:cs typeface="Times New Roman" panose="02020603050405020304" pitchFamily="18" charset="0"/>
              </a:rPr>
              <a:t>objective is to identify strengths and patterns across different categories of employees—high, medium, and low performers</a:t>
            </a:r>
            <a:r>
              <a:rPr lang="en-US" dirty="0" smtClean="0">
                <a:solidFill>
                  <a:srgbClr val="0D0D0D"/>
                </a:solidFill>
                <a:latin typeface="Times New Roman" panose="02020603050405020304" pitchFamily="18" charset="0"/>
                <a:cs typeface="Times New Roman" panose="02020603050405020304" pitchFamily="18" charset="0"/>
              </a:rPr>
              <a:t>.</a:t>
            </a:r>
          </a:p>
          <a:p>
            <a:endParaRPr lang="en-US" dirty="0">
              <a:solidFill>
                <a:srgbClr val="0D0D0D"/>
              </a:solidFill>
              <a:latin typeface="Times New Roman" panose="02020603050405020304" pitchFamily="18" charset="0"/>
              <a:cs typeface="Times New Roman" panose="02020603050405020304" pitchFamily="18" charset="0"/>
            </a:endParaRPr>
          </a:p>
          <a:p>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Through this analysis, we aim to uncover insights that will help optimize workforce potential, improve productivity, and support data-driven decision-making for promotions, rewards, and training needs.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143000" y="1905000"/>
            <a:ext cx="4953000" cy="2585323"/>
          </a:xfrm>
          <a:prstGeom prst="rect">
            <a:avLst/>
          </a:prstGeom>
          <a:noFill/>
        </p:spPr>
        <p:txBody>
          <a:bodyPr wrap="square" rtlCol="0">
            <a:spAutoFit/>
          </a:bodyPr>
          <a:lstStyle/>
          <a:p>
            <a:pPr marL="342900" indent="-342900">
              <a:buAutoNum type="arabicPeriod"/>
            </a:pPr>
            <a:r>
              <a:rPr lang="en-US" dirty="0" smtClean="0"/>
              <a:t>Human Resources department (HR)</a:t>
            </a:r>
          </a:p>
          <a:p>
            <a:pPr marL="342900" indent="-342900">
              <a:buAutoNum type="arabicPeriod"/>
            </a:pPr>
            <a:r>
              <a:rPr lang="en-US" dirty="0" smtClean="0"/>
              <a:t>Managers and Team Leaders</a:t>
            </a:r>
          </a:p>
          <a:p>
            <a:pPr marL="342900" indent="-342900">
              <a:buAutoNum type="arabicPeriod"/>
            </a:pPr>
            <a:r>
              <a:rPr lang="en-US" dirty="0" smtClean="0"/>
              <a:t>IT and Data Analytics Team</a:t>
            </a:r>
          </a:p>
          <a:p>
            <a:pPr marL="342900" indent="-342900">
              <a:buAutoNum type="arabicPeriod"/>
            </a:pPr>
            <a:r>
              <a:rPr lang="en-US" dirty="0" smtClean="0"/>
              <a:t>Finance department</a:t>
            </a:r>
          </a:p>
          <a:p>
            <a:pPr marL="342900" indent="-342900">
              <a:buAutoNum type="arabicPeriod"/>
            </a:pPr>
            <a:r>
              <a:rPr lang="en-US" dirty="0" smtClean="0"/>
              <a:t>Compliance and legal team</a:t>
            </a:r>
          </a:p>
          <a:p>
            <a:pPr marL="342900" indent="-342900">
              <a:buAutoNum type="arabicPeriod"/>
            </a:pPr>
            <a:r>
              <a:rPr lang="en-US" dirty="0" err="1" smtClean="0"/>
              <a:t>Emplyer,employee</a:t>
            </a:r>
            <a:endParaRPr lang="en-US" dirty="0" smtClean="0"/>
          </a:p>
          <a:p>
            <a:pPr marL="342900" indent="-342900">
              <a:buAutoNum type="arabicPeriod"/>
            </a:pPr>
            <a:r>
              <a:rPr lang="en-US" dirty="0" smtClean="0"/>
              <a:t>Compliance and </a:t>
            </a:r>
            <a:r>
              <a:rPr lang="en-US" dirty="0" err="1" smtClean="0"/>
              <a:t>leagal</a:t>
            </a:r>
            <a:r>
              <a:rPr lang="en-US" dirty="0" smtClean="0"/>
              <a:t> team</a:t>
            </a:r>
          </a:p>
          <a:p>
            <a:pPr marL="342900" indent="-342900">
              <a:buAutoNum type="arabicPeriod"/>
            </a:pPr>
            <a:endParaRPr lang="en-US" dirty="0" smtClean="0"/>
          </a:p>
          <a:p>
            <a:pPr marL="342900" indent="-342900">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733408" y="1857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1219200" y="1695450"/>
            <a:ext cx="5638799" cy="1200329"/>
          </a:xfrm>
          <a:prstGeom prst="rect">
            <a:avLst/>
          </a:prstGeom>
          <a:noFill/>
        </p:spPr>
        <p:txBody>
          <a:bodyPr wrap="square" rtlCol="0">
            <a:spAutoFit/>
          </a:bodyPr>
          <a:lstStyle/>
          <a:p>
            <a:r>
              <a:rPr lang="en-US" dirty="0"/>
              <a:t>CONDITIONAL FORMATING: MISSING VALUES</a:t>
            </a:r>
          </a:p>
          <a:p>
            <a:r>
              <a:rPr lang="en-US" dirty="0"/>
              <a:t>FILTERING: REMOVE BLANK CELLS</a:t>
            </a:r>
          </a:p>
          <a:p>
            <a:r>
              <a:rPr lang="en-US" dirty="0"/>
              <a:t>PIVOT TABLE: SUMMY OF EMPLOYEE DATA ANALYSIS</a:t>
            </a:r>
          </a:p>
          <a:p>
            <a:r>
              <a:rPr lang="en-US" dirty="0"/>
              <a:t>GRAPH: VISUALIZATION OF EMPLOYEE DATA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295400" y="1524000"/>
            <a:ext cx="9296400" cy="4801314"/>
          </a:xfrm>
          <a:prstGeom prst="rect">
            <a:avLst/>
          </a:prstGeom>
          <a:noFill/>
        </p:spPr>
        <p:txBody>
          <a:bodyPr wrap="square" rtlCol="0">
            <a:spAutoFit/>
          </a:bodyPr>
          <a:lstStyle/>
          <a:p>
            <a:r>
              <a:rPr lang="en-US" dirty="0"/>
              <a:t>Descriptions for each of the columns in the dataset</a:t>
            </a:r>
            <a:r>
              <a:rPr lang="en-US" dirty="0" smtClean="0"/>
              <a:t>:</a:t>
            </a:r>
          </a:p>
          <a:p>
            <a:r>
              <a:rPr lang="en-US" dirty="0" smtClean="0"/>
              <a:t> </a:t>
            </a:r>
            <a:r>
              <a:rPr lang="en-US" dirty="0"/>
              <a:t>1.Employee ID: Unique identifier for each employee in the organization. </a:t>
            </a:r>
            <a:endParaRPr lang="en-US" dirty="0" smtClean="0"/>
          </a:p>
          <a:p>
            <a:r>
              <a:rPr lang="en-US" dirty="0" smtClean="0"/>
              <a:t>2.First </a:t>
            </a:r>
            <a:r>
              <a:rPr lang="en-US" dirty="0"/>
              <a:t>Name: The first name of the </a:t>
            </a:r>
            <a:r>
              <a:rPr lang="en-US" dirty="0" smtClean="0"/>
              <a:t>employee.</a:t>
            </a:r>
          </a:p>
          <a:p>
            <a:r>
              <a:rPr lang="en-US" dirty="0" smtClean="0"/>
              <a:t>3.Last </a:t>
            </a:r>
            <a:r>
              <a:rPr lang="en-US" dirty="0"/>
              <a:t>Name: The last name of the employee</a:t>
            </a:r>
            <a:r>
              <a:rPr lang="en-US" dirty="0" smtClean="0"/>
              <a:t>.</a:t>
            </a:r>
          </a:p>
          <a:p>
            <a:r>
              <a:rPr lang="en-US" dirty="0" smtClean="0"/>
              <a:t>4.Start </a:t>
            </a:r>
            <a:r>
              <a:rPr lang="en-US" dirty="0"/>
              <a:t>Date: The date when the employee started working for the </a:t>
            </a:r>
            <a:r>
              <a:rPr lang="en-US" dirty="0" smtClean="0"/>
              <a:t>organization.</a:t>
            </a:r>
          </a:p>
          <a:p>
            <a:r>
              <a:rPr lang="en-US" dirty="0" smtClean="0"/>
              <a:t>5.Exit </a:t>
            </a:r>
            <a:r>
              <a:rPr lang="en-US" dirty="0"/>
              <a:t>Date: The date when the employee left or exited the organization (if applicable). </a:t>
            </a:r>
            <a:endParaRPr lang="en-US" dirty="0" smtClean="0"/>
          </a:p>
          <a:p>
            <a:r>
              <a:rPr lang="en-US" dirty="0" smtClean="0"/>
              <a:t>6.Title</a:t>
            </a:r>
            <a:r>
              <a:rPr lang="en-US" dirty="0"/>
              <a:t>: The job title or position of the employee within the organization. 7.Supervisor: The name of the employee's immediate supervisor or manager. </a:t>
            </a:r>
            <a:endParaRPr lang="en-US" dirty="0" smtClean="0"/>
          </a:p>
          <a:p>
            <a:r>
              <a:rPr lang="en-US" dirty="0" smtClean="0"/>
              <a:t>8.Email</a:t>
            </a:r>
            <a:r>
              <a:rPr lang="en-US" dirty="0"/>
              <a:t>: The email address associated with the employee's communication within the organization. </a:t>
            </a:r>
            <a:endParaRPr lang="en-US" dirty="0" smtClean="0"/>
          </a:p>
          <a:p>
            <a:r>
              <a:rPr lang="en-US" dirty="0" smtClean="0"/>
              <a:t>9.Business </a:t>
            </a:r>
            <a:r>
              <a:rPr lang="en-US" dirty="0"/>
              <a:t>Unit: The specific business unit or department to which the employee belongs. </a:t>
            </a:r>
            <a:endParaRPr lang="en-US" dirty="0" smtClean="0"/>
          </a:p>
          <a:p>
            <a:r>
              <a:rPr lang="en-US" dirty="0" smtClean="0"/>
              <a:t>10.Employee </a:t>
            </a:r>
            <a:r>
              <a:rPr lang="en-US" dirty="0"/>
              <a:t>Status: The current employment status of the employee (e.g., Active, On Leave, Terminated). 11.Employee Type: The type of employment the employee has (e.g., Full-time, Part-time, Contract). 12.Pay Zone: The pay zone or salary band to which the employee's compensation falls. associated </a:t>
            </a:r>
            <a:r>
              <a:rPr lang="en-US" dirty="0" smtClean="0"/>
              <a:t>with</a:t>
            </a:r>
          </a:p>
          <a:p>
            <a:r>
              <a:rPr lang="en-US" dirty="0"/>
              <a:t>12.Pay Zone: The pay zone or salary band to which the employee's compensation falls. associated with.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9906000" cy="5078313"/>
          </a:xfrm>
          <a:prstGeom prst="rect">
            <a:avLst/>
          </a:prstGeom>
          <a:noFill/>
        </p:spPr>
        <p:txBody>
          <a:bodyPr wrap="square" rtlCol="0">
            <a:spAutoFit/>
          </a:bodyPr>
          <a:lstStyle/>
          <a:p>
            <a:r>
              <a:rPr lang="en-US" dirty="0"/>
              <a:t>13.Employee Classification Type: The classification type of the employee (e.g., Exempt, Non-exempt).4 14.Termination Type: The type of termination if the employee has left the organization (e.g., Resignation, Layoff, Retirement). </a:t>
            </a:r>
            <a:endParaRPr lang="en-US" dirty="0" smtClean="0"/>
          </a:p>
          <a:p>
            <a:r>
              <a:rPr lang="en-US" dirty="0" smtClean="0"/>
              <a:t>15.Termination </a:t>
            </a:r>
            <a:r>
              <a:rPr lang="en-US" dirty="0"/>
              <a:t>Description: Additional details or reasons for the employee's termination (if applicable). 16.Department Type: The broader category or type of department the employee's work is associated with. </a:t>
            </a:r>
            <a:endParaRPr lang="en-US" dirty="0" smtClean="0"/>
          </a:p>
          <a:p>
            <a:r>
              <a:rPr lang="en-US" dirty="0" smtClean="0"/>
              <a:t>17.Division </a:t>
            </a:r>
            <a:r>
              <a:rPr lang="en-US" dirty="0"/>
              <a:t>Description: The division or branch of the organization where the employee works. </a:t>
            </a:r>
            <a:endParaRPr lang="en-US" dirty="0" smtClean="0"/>
          </a:p>
          <a:p>
            <a:r>
              <a:rPr lang="en-US" dirty="0" smtClean="0"/>
              <a:t>18.DOB </a:t>
            </a:r>
            <a:r>
              <a:rPr lang="en-US" dirty="0"/>
              <a:t>(Date of Birth): The date of birth of the employee. </a:t>
            </a:r>
            <a:endParaRPr lang="en-US" dirty="0" smtClean="0"/>
          </a:p>
          <a:p>
            <a:r>
              <a:rPr lang="en-US" dirty="0" smtClean="0"/>
              <a:t>19.State</a:t>
            </a:r>
            <a:r>
              <a:rPr lang="en-US" dirty="0"/>
              <a:t>: The state or region where the employee is located. </a:t>
            </a:r>
            <a:endParaRPr lang="en-US" dirty="0" smtClean="0"/>
          </a:p>
          <a:p>
            <a:r>
              <a:rPr lang="en-US" dirty="0" smtClean="0"/>
              <a:t>20.Job </a:t>
            </a:r>
            <a:r>
              <a:rPr lang="en-US" dirty="0"/>
              <a:t>Function: A brief description of the employee's primary job function or role. </a:t>
            </a:r>
            <a:endParaRPr lang="en-US" dirty="0" smtClean="0"/>
          </a:p>
          <a:p>
            <a:r>
              <a:rPr lang="en-US" dirty="0" smtClean="0"/>
              <a:t>21.Gender</a:t>
            </a:r>
            <a:r>
              <a:rPr lang="en-US" dirty="0"/>
              <a:t>: A code representing the gender of the employee (e.g., M for Male, F for Female, N for Non-binary). </a:t>
            </a:r>
            <a:endParaRPr lang="en-US" dirty="0" smtClean="0"/>
          </a:p>
          <a:p>
            <a:r>
              <a:rPr lang="en-US" dirty="0" smtClean="0"/>
              <a:t>22.Location</a:t>
            </a:r>
            <a:r>
              <a:rPr lang="en-US" dirty="0"/>
              <a:t>: A code representing the physical location or office where the employee is based. </a:t>
            </a:r>
            <a:endParaRPr lang="en-US" dirty="0" smtClean="0"/>
          </a:p>
          <a:p>
            <a:r>
              <a:rPr lang="en-US" dirty="0" smtClean="0"/>
              <a:t>23.Race </a:t>
            </a:r>
            <a:r>
              <a:rPr lang="en-US" dirty="0"/>
              <a:t>(or) Ethnicity: A description of the employee's racial or ethnic background (if provided). 24.Marital Status: The marital status of the employee (e.g., Single, Married, Divorced). </a:t>
            </a:r>
            <a:endParaRPr lang="en-US" dirty="0" smtClean="0"/>
          </a:p>
          <a:p>
            <a:r>
              <a:rPr lang="en-US" dirty="0" smtClean="0"/>
              <a:t>25.Performance </a:t>
            </a:r>
            <a:r>
              <a:rPr lang="en-US" dirty="0"/>
              <a:t>Score: A score indicating the employee's performance level (e.g., Excellent, Satisfactory, Needs Improvement). 26.Current Employee Rating: The current rating or evaluation of the employee's overall performance</a:t>
            </a:r>
          </a:p>
        </p:txBody>
      </p:sp>
    </p:spTree>
    <p:extLst>
      <p:ext uri="{BB962C8B-B14F-4D97-AF65-F5344CB8AC3E}">
        <p14:creationId xmlns:p14="http://schemas.microsoft.com/office/powerpoint/2010/main" val="2250621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TotalTime>
  <Words>965</Words>
  <Application>Microsoft Office PowerPoint</Application>
  <PresentationFormat>Widescreen</PresentationFormat>
  <Paragraphs>97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Towheetha Anjum</cp:lastModifiedBy>
  <cp:revision>23</cp:revision>
  <dcterms:created xsi:type="dcterms:W3CDTF">2024-03-29T15:07:22Z</dcterms:created>
  <dcterms:modified xsi:type="dcterms:W3CDTF">2024-09-11T19:24:46Z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