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1945600" cx="329184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0">
          <p15:clr>
            <a:srgbClr val="A4A3A4"/>
          </p15:clr>
        </p15:guide>
        <p15:guide id="2" pos="720">
          <p15:clr>
            <a:srgbClr val="A4A3A4"/>
          </p15:clr>
        </p15:guide>
        <p15:guide id="3" pos="20016">
          <p15:clr>
            <a:srgbClr val="A4A3A4"/>
          </p15:clr>
        </p15:guide>
        <p15:guide id="4" orient="horz" pos="13104">
          <p15:clr>
            <a:srgbClr val="A4A3A4"/>
          </p15:clr>
        </p15:guide>
        <p15:guide id="5" pos="5112">
          <p15:clr>
            <a:srgbClr val="A4A3A4"/>
          </p15:clr>
        </p15:guide>
        <p15:guide id="6" pos="5688">
          <p15:clr>
            <a:srgbClr val="A4A3A4"/>
          </p15:clr>
        </p15:guide>
        <p15:guide id="7" pos="10080">
          <p15:clr>
            <a:srgbClr val="A4A3A4"/>
          </p15:clr>
        </p15:guide>
        <p15:guide id="8" pos="10656">
          <p15:clr>
            <a:srgbClr val="A4A3A4"/>
          </p15:clr>
        </p15:guide>
        <p15:guide id="9" pos="15048">
          <p15:clr>
            <a:srgbClr val="A4A3A4"/>
          </p15:clr>
        </p15:guide>
        <p15:guide id="10" pos="156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0" orient="horz"/>
        <p:guide pos="720"/>
        <p:guide pos="20016"/>
        <p:guide pos="13104" orient="horz"/>
        <p:guide pos="5112"/>
        <p:guide pos="5688"/>
        <p:guide pos="10080"/>
        <p:guide pos="10656"/>
        <p:guide pos="15048"/>
        <p:guide pos="156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14425" y="1143000"/>
            <a:ext cx="462915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14425" y="1143000"/>
            <a:ext cx="462915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 template to be used for your PRI project poster to insure the same look and feel for all posters.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category titles for the sections of text are fixed. The amount of text for each section could vary based on your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Methodology would include applicable programming languages that will be used.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charts and image boxes are provided as placeholders. You do not have to use the sample charts provided and may prefer others.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charts and two images are not required, but you should use graphics to illustrate key points and to make your poster attractive.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final version will be printed either A1 or A0 size.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468880" y="3591562"/>
            <a:ext cx="27980641" cy="764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4114800" y="11526522"/>
            <a:ext cx="24688800" cy="52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9497058" y="-1391918"/>
            <a:ext cx="13924283" cy="28392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17807306" y="6918326"/>
            <a:ext cx="18597882" cy="7098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405506" y="26036"/>
            <a:ext cx="18597882" cy="20882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263140" y="5842000"/>
            <a:ext cx="28392119" cy="13924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2245997" y="5471167"/>
            <a:ext cx="28392119" cy="91287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0"/>
              <a:buFont typeface="Calibri"/>
              <a:buNone/>
              <a:defRPr sz="19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245997" y="14686288"/>
            <a:ext cx="28392119" cy="4800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D88A2"/>
              </a:buClr>
              <a:buSzPts val="6400"/>
              <a:buNone/>
              <a:defRPr sz="6400">
                <a:solidFill>
                  <a:srgbClr val="8D88A2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D88A2"/>
              </a:buClr>
              <a:buSzPts val="5760"/>
              <a:buNone/>
              <a:defRPr sz="5760">
                <a:solidFill>
                  <a:srgbClr val="8D88A2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D88A2"/>
              </a:buClr>
              <a:buSzPts val="5120"/>
              <a:buNone/>
              <a:defRPr sz="5120">
                <a:solidFill>
                  <a:srgbClr val="8D88A2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D88A2"/>
              </a:buClr>
              <a:buSzPts val="5120"/>
              <a:buNone/>
              <a:defRPr sz="5120">
                <a:solidFill>
                  <a:srgbClr val="8D88A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D88A2"/>
              </a:buClr>
              <a:buSzPts val="5120"/>
              <a:buNone/>
              <a:defRPr sz="5120">
                <a:solidFill>
                  <a:srgbClr val="8D88A2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D88A2"/>
              </a:buClr>
              <a:buSzPts val="5120"/>
              <a:buNone/>
              <a:defRPr sz="5120">
                <a:solidFill>
                  <a:srgbClr val="8D88A2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D88A2"/>
              </a:buClr>
              <a:buSzPts val="5120"/>
              <a:buNone/>
              <a:defRPr sz="5120">
                <a:solidFill>
                  <a:srgbClr val="8D88A2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D88A2"/>
              </a:buClr>
              <a:buSzPts val="5120"/>
              <a:buNone/>
              <a:defRPr sz="5120">
                <a:solidFill>
                  <a:srgbClr val="8D88A2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263140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16664941" y="5842000"/>
            <a:ext cx="13990321" cy="13924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2267428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2267431" y="5379722"/>
            <a:ext cx="13926023" cy="2636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2267431" y="8016240"/>
            <a:ext cx="13926023" cy="1179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16664942" y="5379722"/>
            <a:ext cx="13994608" cy="2636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b="1" sz="768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b="1" sz="640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b="1" sz="576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b="1" sz="512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16664942" y="8016240"/>
            <a:ext cx="13994608" cy="11790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878839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Char char="•"/>
              <a:defRPr sz="10240"/>
            </a:lvl1pPr>
            <a:lvl2pPr indent="-79756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Char char="•"/>
              <a:defRPr sz="8960"/>
            </a:lvl2pPr>
            <a:lvl3pPr indent="-71628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Char char="•"/>
              <a:defRPr sz="7680"/>
            </a:lvl3pPr>
            <a:lvl4pPr indent="-6350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4pPr>
            <a:lvl5pPr indent="-6350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5pPr>
            <a:lvl6pPr indent="-6350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6pPr>
            <a:lvl7pPr indent="-6350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7pPr>
            <a:lvl8pPr indent="-6350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8pPr>
            <a:lvl9pPr indent="-6350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64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267428" y="1463040"/>
            <a:ext cx="10617041" cy="5120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Calibri"/>
              <a:buNone/>
              <a:defRPr sz="102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3994608" y="3159765"/>
            <a:ext cx="16664939" cy="15595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0240"/>
              <a:buFont typeface="Arial"/>
              <a:buNone/>
              <a:defRPr b="0" i="0" sz="1024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None/>
              <a:defRPr b="0" i="0" sz="8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None/>
              <a:defRPr b="0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267428" y="6583680"/>
            <a:ext cx="10617041" cy="1219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5120"/>
              <a:buNone/>
              <a:defRPr sz="5120"/>
            </a:lvl1pPr>
            <a:lvl2pPr indent="-2286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4480"/>
              <a:buNone/>
              <a:defRPr sz="4480"/>
            </a:lvl2pPr>
            <a:lvl3pPr indent="-2286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840"/>
              <a:buNone/>
              <a:defRPr sz="3840"/>
            </a:lvl3pPr>
            <a:lvl4pPr indent="-2286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indent="-2286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indent="-2286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indent="-2286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indent="-2286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indent="-228600" lvl="8" marL="4114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263140" y="1168405"/>
            <a:ext cx="28392119" cy="4241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80"/>
              <a:buFont typeface="Calibri"/>
              <a:buNone/>
              <a:defRPr b="0" i="0" sz="14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263140" y="5842000"/>
            <a:ext cx="28392119" cy="13924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797560" lvl="0" marL="4572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8960"/>
              <a:buFont typeface="Arial"/>
              <a:buChar char="•"/>
              <a:defRPr b="0" i="0" sz="8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1628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7680"/>
              <a:buFont typeface="Arial"/>
              <a:buChar char="•"/>
              <a:defRPr b="0" i="0" sz="76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9436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9436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9436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9436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9436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94359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5760"/>
              <a:buFont typeface="Arial"/>
              <a:buChar char="•"/>
              <a:defRPr b="0" i="0" sz="57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40" u="none" cap="none" strike="noStrik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40" u="none" cap="none" strike="noStrik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1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840" u="none" cap="none" strike="noStrik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840" u="none" cap="none" strike="noStrik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840" u="none" cap="none" strike="noStrik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840" u="none" cap="none" strike="noStrik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840" u="none" cap="none" strike="noStrik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840" u="none" cap="none" strike="noStrik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840" u="none" cap="none" strike="noStrik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840" u="none" cap="none" strike="noStrik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840" u="none" cap="none" strike="noStrike">
                <a:solidFill>
                  <a:srgbClr val="8D88A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urple Header Bar" id="89" name="Google Shape;89;p13"/>
          <p:cNvSpPr/>
          <p:nvPr/>
        </p:nvSpPr>
        <p:spPr>
          <a:xfrm>
            <a:off x="0" y="0"/>
            <a:ext cx="32918401" cy="4800600"/>
          </a:xfrm>
          <a:prstGeom prst="rect">
            <a:avLst/>
          </a:prstGeom>
          <a:solidFill>
            <a:srgbClr val="D0E0E3"/>
          </a:solidFill>
          <a:ln>
            <a:noFill/>
          </a:ln>
          <a:effectLst>
            <a:reflection blurRad="0" dir="0" dist="0" endA="0" endPos="14000" fadeDir="5400012" kx="0" rotWithShape="0" algn="bl" stA="52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8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Purple box for quick facts" id="90" name="Google Shape;90;p13"/>
          <p:cNvSpPr/>
          <p:nvPr/>
        </p:nvSpPr>
        <p:spPr>
          <a:xfrm>
            <a:off x="1168400" y="14808200"/>
            <a:ext cx="6967728" cy="5994400"/>
          </a:xfrm>
          <a:prstGeom prst="rect">
            <a:avLst/>
          </a:prstGeom>
          <a:solidFill>
            <a:srgbClr val="0070C0"/>
          </a:solidFill>
          <a:ln cap="flat" cmpd="sng" w="12700">
            <a:solidFill>
              <a:srgbClr val="25005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84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9029699" y="11970196"/>
            <a:ext cx="69723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As the research has demonstrated, datacenter automated drawing is a needed tool for every IT department. </a:t>
            </a:r>
            <a:endParaRPr sz="2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It helps in the organization of the servers location, and shows its information and specifications. </a:t>
            </a:r>
            <a:endParaRPr sz="2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The IT infrastructure will be organized, visible and well managed from the application</a:t>
            </a:r>
            <a:endParaRPr sz="2500"/>
          </a:p>
        </p:txBody>
      </p:sp>
      <p:sp>
        <p:nvSpPr>
          <p:cNvPr descr="Section Header and gold boundless bar" id="92" name="Google Shape;92;p13"/>
          <p:cNvSpPr txBox="1"/>
          <p:nvPr/>
        </p:nvSpPr>
        <p:spPr>
          <a:xfrm>
            <a:off x="8919188" y="10891230"/>
            <a:ext cx="697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latin typeface="Courier New"/>
                <a:ea typeface="Courier New"/>
                <a:cs typeface="Courier New"/>
                <a:sym typeface="Courier New"/>
              </a:rPr>
              <a:t>RESEARCH CONCLUSIONS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descr="Section Header placeholder" id="93" name="Google Shape;93;p13"/>
          <p:cNvSpPr txBox="1"/>
          <p:nvPr/>
        </p:nvSpPr>
        <p:spPr>
          <a:xfrm>
            <a:off x="16916400" y="5465122"/>
            <a:ext cx="697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TOOLS AND METHODOLOGY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6989552" y="6471084"/>
            <a:ext cx="6972301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The application can be edited and managed using visual basic code on Excel or a Visio file containing all the visual details about the application.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Unity is used for the 2D and 3D visuals.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The software is a Windows application. It visualizes the data in 2D and 3D, and allows the user to manage effectively the data center infrastructure physically and virtually.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The application provides an interface for the user to select the file needed, then the 2D or 3D visualisation of the servers and racks.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descr="Section Header " id="95" name="Google Shape;95;p13"/>
          <p:cNvSpPr txBox="1"/>
          <p:nvPr/>
        </p:nvSpPr>
        <p:spPr>
          <a:xfrm>
            <a:off x="24766523" y="10692637"/>
            <a:ext cx="697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SUMMARY / COMMENTS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descr="Section Header " id="96" name="Google Shape;96;p13"/>
          <p:cNvSpPr txBox="1"/>
          <p:nvPr/>
        </p:nvSpPr>
        <p:spPr>
          <a:xfrm>
            <a:off x="16916735" y="15304765"/>
            <a:ext cx="697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ourier New"/>
                <a:ea typeface="Courier New"/>
                <a:cs typeface="Courier New"/>
                <a:sym typeface="Courier New"/>
              </a:rPr>
              <a:t>DEVELOPMENT PLANS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ring chart place holder" id="97" name="Google Shape;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5556" y="11630522"/>
            <a:ext cx="2920211" cy="3219244"/>
          </a:xfrm>
          <a:prstGeom prst="rect">
            <a:avLst/>
          </a:prstGeom>
          <a:noFill/>
          <a:ln>
            <a:noFill/>
          </a:ln>
        </p:spPr>
      </p:pic>
      <p:cxnSp>
        <p:nvCxnSpPr>
          <p:cNvPr descr="Gold rule line divider" id="98" name="Google Shape;98;p13"/>
          <p:cNvCxnSpPr/>
          <p:nvPr/>
        </p:nvCxnSpPr>
        <p:spPr>
          <a:xfrm>
            <a:off x="8598568" y="5458380"/>
            <a:ext cx="0" cy="1534422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descr="Gold rule line divider" id="99" name="Google Shape;99;p13"/>
          <p:cNvCxnSpPr/>
          <p:nvPr/>
        </p:nvCxnSpPr>
        <p:spPr>
          <a:xfrm>
            <a:off x="16459200" y="5466535"/>
            <a:ext cx="0" cy="1534422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descr="Gold rule line divider" id="100" name="Google Shape;100;p13"/>
          <p:cNvCxnSpPr/>
          <p:nvPr/>
        </p:nvCxnSpPr>
        <p:spPr>
          <a:xfrm>
            <a:off x="24346569" y="5458380"/>
            <a:ext cx="0" cy="15344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ogo d'EPITA" id="101" name="Google Shape;10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91831" y="866107"/>
            <a:ext cx="4699934" cy="3274287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24955500" y="21018469"/>
            <a:ext cx="69723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Semester 2, Date: 05/04/2019</a:t>
            </a:r>
            <a:endParaRPr/>
          </a:p>
        </p:txBody>
      </p:sp>
      <p:sp>
        <p:nvSpPr>
          <p:cNvPr id="103" name="Google Shape;103;p13"/>
          <p:cNvSpPr txBox="1"/>
          <p:nvPr>
            <p:ph type="ctrTitle"/>
          </p:nvPr>
        </p:nvSpPr>
        <p:spPr>
          <a:xfrm>
            <a:off x="274650" y="585718"/>
            <a:ext cx="27980700" cy="170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0"/>
              <a:buFont typeface="Encode Sans Black"/>
              <a:buNone/>
            </a:pPr>
            <a:r>
              <a:rPr b="1" lang="en-US" sz="14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CENTER AUTOMATION</a:t>
            </a:r>
            <a:endParaRPr b="1" sz="14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274650" y="3065300"/>
            <a:ext cx="13767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Open Sans"/>
                <a:ea typeface="Open Sans"/>
                <a:cs typeface="Open Sans"/>
                <a:sym typeface="Open Sans"/>
              </a:rPr>
              <a:t>By Team-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Open Sans"/>
                <a:ea typeface="Open Sans"/>
                <a:cs typeface="Open Sans"/>
                <a:sym typeface="Open Sans"/>
              </a:rPr>
              <a:t>Serge EL ARAMOUNY, </a:t>
            </a:r>
            <a:r>
              <a:rPr b="1" lang="en-US" sz="3000">
                <a:latin typeface="Open Sans"/>
                <a:ea typeface="Open Sans"/>
                <a:cs typeface="Open Sans"/>
                <a:sym typeface="Open Sans"/>
              </a:rPr>
              <a:t>Venkatesh JEYARAJ, </a:t>
            </a:r>
            <a:r>
              <a:rPr b="1" lang="en-US" sz="3000">
                <a:latin typeface="Open Sans"/>
                <a:ea typeface="Open Sans"/>
                <a:cs typeface="Open Sans"/>
                <a:sym typeface="Open Sans"/>
              </a:rPr>
              <a:t>Vijaya Srikar PORALLA, Mohammed Zaid SYED, and Thaiveena PARTHASARTHY.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926494" y="5433112"/>
            <a:ext cx="6967800" cy="87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latin typeface="Courier New"/>
                <a:ea typeface="Courier New"/>
                <a:cs typeface="Courier New"/>
                <a:sym typeface="Courier New"/>
              </a:rPr>
              <a:t>PROJECT DESCRIPTION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A data center is a facility used to keep computers, telecommunications and storage systems. It includes redundant or backup power supplies, data communication connections, environmental controls and security devices. </a:t>
            </a:r>
            <a:r>
              <a:rPr lang="en-US" sz="2200"/>
              <a:t>It maintains thousands of machines carrying out the business and its customers.</a:t>
            </a:r>
            <a:endParaRPr sz="2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The automation drawing module of a data center uses the CMDB information in a graphical manner, which  makes it even simpler and flexible for the organizations who find it difficult to keep a track of their physical data centers on a daily basis.</a:t>
            </a:r>
            <a:endParaRPr sz="2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This project will provide us with the path to develop our knowledge on automated drawing modules and thereby utilizing it in designing the module successfully.</a:t>
            </a:r>
            <a:endParaRPr sz="2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200"/>
              <a:t>In this project, environmental health and safety, sustainability and carbon offsets will be needed in crucial part to maintain the data center.</a:t>
            </a:r>
            <a:endParaRPr sz="2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6" name="Google Shape;106;p13"/>
          <p:cNvSpPr txBox="1"/>
          <p:nvPr/>
        </p:nvSpPr>
        <p:spPr>
          <a:xfrm>
            <a:off x="1515365" y="15207928"/>
            <a:ext cx="6273900" cy="57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8D3A2"/>
                </a:solidFill>
              </a:rPr>
              <a:t>QUICK FACTS</a:t>
            </a:r>
            <a:endParaRPr b="1" sz="2800">
              <a:solidFill>
                <a:srgbClr val="E8D3A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&gt; 5.75 million new servers are installed every year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&gt; Data centers can be broken down into servers and racks where information is stored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&gt; The largest data center in the world is in Langfang, China, 6.3 million square feet—nearly the size of the Pentagon</a:t>
            </a:r>
            <a:endParaRPr sz="2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&gt; The power density of a data center is equivalent to 9 small-sized shopping malls of Wal Mart size</a:t>
            </a:r>
            <a:endParaRPr b="1" sz="3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32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4877598" y="11927174"/>
            <a:ext cx="6972300" cy="4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Data centers help make IT more centralized, maintain high level of information security, and protect customers data.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They provide visibility to daily operations and occurrences through comprehensive audit logging and reporting tools.</a:t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When the data center is well prepared and visible, company’s data is easier to manage, safe and secure, and IT work is simpler and organized. </a:t>
            </a:r>
            <a:endParaRPr sz="2200"/>
          </a:p>
        </p:txBody>
      </p:sp>
      <p:sp>
        <p:nvSpPr>
          <p:cNvPr id="108" name="Google Shape;108;p13"/>
          <p:cNvSpPr txBox="1"/>
          <p:nvPr/>
        </p:nvSpPr>
        <p:spPr>
          <a:xfrm>
            <a:off x="16916738" y="16058875"/>
            <a:ext cx="6972300" cy="53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22222"/>
                </a:solidFill>
              </a:rPr>
              <a:t>Our plan phase is divided into 3 major tasks</a:t>
            </a:r>
            <a:endParaRPr sz="2200">
              <a:solidFill>
                <a:srgbClr val="22222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2222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22222"/>
                </a:solidFill>
              </a:rPr>
              <a:t>1-Key project parameters- Project criticality through the help of VISIO plans, capacity to work, efficiency and budget for the project.</a:t>
            </a:r>
            <a:endParaRPr sz="2200">
              <a:solidFill>
                <a:srgbClr val="22222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2222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22222"/>
                </a:solidFill>
              </a:rPr>
              <a:t>2-Preferences and constraints- It involves technical design requirements to determine that to reduce cost or avoid problems.</a:t>
            </a:r>
            <a:endParaRPr sz="2200">
              <a:solidFill>
                <a:srgbClr val="22222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2222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22222"/>
                </a:solidFill>
              </a:rPr>
              <a:t>3-Implementation requirements- It define the specific details regarding execution of the project. These include reports, assignments deadlines.</a:t>
            </a:r>
            <a:endParaRPr sz="2200">
              <a:solidFill>
                <a:srgbClr val="222222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  <p:pic>
        <p:nvPicPr>
          <p:cNvPr id="109" name="Google Shape;10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33625" y="1547675"/>
            <a:ext cx="5165545" cy="361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88100" y="16010975"/>
            <a:ext cx="4681575" cy="496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26723" y="10837079"/>
            <a:ext cx="6972300" cy="42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23710" y="6057516"/>
            <a:ext cx="6810375" cy="39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129125" y="15816101"/>
            <a:ext cx="6645500" cy="496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871027" y="5824550"/>
            <a:ext cx="7324725" cy="353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1">
      <a:dk1>
        <a:srgbClr val="33006F"/>
      </a:dk1>
      <a:lt1>
        <a:srgbClr val="E8D3A2"/>
      </a:lt1>
      <a:dk2>
        <a:srgbClr val="797979"/>
      </a:dk2>
      <a:lt2>
        <a:srgbClr val="917B4C"/>
      </a:lt2>
      <a:accent1>
        <a:srgbClr val="33016F"/>
      </a:accent1>
      <a:accent2>
        <a:srgbClr val="E8D3A2"/>
      </a:accent2>
      <a:accent3>
        <a:srgbClr val="797979"/>
      </a:accent3>
      <a:accent4>
        <a:srgbClr val="917B43"/>
      </a:accent4>
      <a:accent5>
        <a:srgbClr val="424242"/>
      </a:accent5>
      <a:accent6>
        <a:srgbClr val="797979"/>
      </a:accent6>
      <a:hlink>
        <a:srgbClr val="A9A9A9"/>
      </a:hlink>
      <a:folHlink>
        <a:srgbClr val="D5D5D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