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6"/>
  </p:notesMasterIdLst>
  <p:handoutMasterIdLst>
    <p:handoutMasterId r:id="rId57"/>
  </p:handoutMasterIdLst>
  <p:sldIdLst>
    <p:sldId id="607" r:id="rId2"/>
    <p:sldId id="608" r:id="rId3"/>
    <p:sldId id="609" r:id="rId4"/>
    <p:sldId id="610" r:id="rId5"/>
    <p:sldId id="611" r:id="rId6"/>
    <p:sldId id="612" r:id="rId7"/>
    <p:sldId id="687" r:id="rId8"/>
    <p:sldId id="688" r:id="rId9"/>
    <p:sldId id="613" r:id="rId10"/>
    <p:sldId id="614" r:id="rId11"/>
    <p:sldId id="615" r:id="rId12"/>
    <p:sldId id="628" r:id="rId13"/>
    <p:sldId id="629" r:id="rId14"/>
    <p:sldId id="630" r:id="rId15"/>
    <p:sldId id="631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680" r:id="rId49"/>
    <p:sldId id="681" r:id="rId50"/>
    <p:sldId id="682" r:id="rId51"/>
    <p:sldId id="683" r:id="rId52"/>
    <p:sldId id="684" r:id="rId53"/>
    <p:sldId id="685" r:id="rId54"/>
    <p:sldId id="686" r:id="rId5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87"/>
            <p14:sldId id="688"/>
            <p14:sldId id="613"/>
            <p14:sldId id="614"/>
            <p14:sldId id="615"/>
            <p14:sldId id="628"/>
            <p14:sldId id="629"/>
            <p14:sldId id="630"/>
            <p14:sldId id="631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 autoAdjust="0"/>
    <p:restoredTop sz="74766" autoAdjust="0"/>
  </p:normalViewPr>
  <p:slideViewPr>
    <p:cSldViewPr>
      <p:cViewPr varScale="1">
        <p:scale>
          <a:sx n="101" d="100"/>
          <a:sy n="101" d="100"/>
        </p:scale>
        <p:origin x="-27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E58EF-681D-5542-9613-EC42E773A78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4D2823-DCE9-0A46-A092-C18D557CFE8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27598-40A1-7942-9151-619076AAC77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934FA-BF9D-1F4A-BC7F-9BE83196864F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F355B-33E6-0447-A609-74CF9576AF1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F6685-9198-ED4E-97FB-4B527391B34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92F4D-D6D4-244D-994B-B7ACE363239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8E1A1-F542-144F-945A-F07920E3A21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B071B-804D-B84E-9D5D-626B2A5314E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48589-35BC-6F4D-A8F6-EA285AAE3F4C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12441-541C-8049-9EB6-B7944644D433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11E387A-761F-6A49-BCBC-FEFB84592E4B}" type="slidenum">
              <a:rPr lang="en-US" sz="1200">
                <a:latin typeface="Times New Roman" charset="0"/>
              </a:rPr>
              <a:pPr algn="r" eaLnBrk="0" hangingPunct="0"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6813E-37C0-834A-AF27-7ABCF25B10C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28C83-352A-FF40-B6D5-E2BB7314DA0D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F7C16-8703-1C4A-BB28-F5D04EB27B3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6E522-5F39-1342-A257-1581E811C55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A98EB-7A1C-6546-A5D4-46ED957FA0CF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D28DB-85D5-4246-A0BE-B4F45BD69D6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74E64-AF15-6240-884D-485F82728AD7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73A1E-6814-D147-BBE7-F084445C02C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033A7-7302-FD49-BEC8-55C420CBEEC1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4F37E-F368-9B46-A747-0C52F6322D2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3758" y="8946168"/>
            <a:ext cx="2985311" cy="46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4928"/>
            <a:ext cx="5019887" cy="4226754"/>
          </a:xfrm>
        </p:spPr>
        <p:txBody>
          <a:bodyPr lIns="92821" tIns="46410" rIns="92821" bIns="46410"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CB80F-6548-8441-982A-FB68F4834CAB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4E7-872F-C849-AAD7-C159EA18D312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79350-A0AF-AB44-9509-9F936A94745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E06EC-DF56-3C49-8130-0E195471F06A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F3658-34EA-B842-A4A0-6AE18B3A39BB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C193-A1B0-AB4F-9C03-69849FBB2737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D0563-A5F3-944F-B891-1D8AA7DF7A0B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8C5A1-B2B7-7B4D-9808-A5E02013A486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27F7D-6137-A542-BB06-2E5C43280F41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AFC35-A928-5D46-890C-6792B595FFAF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51F29-2051-0444-B11B-3767414F1550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11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Doing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FE65B-44B8-1C4B-A9A9-E9D897E8BDE6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p.stanford.edu/software/tagger.s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Part-of-speech tagging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24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on the correct part of speech can be difficult even for people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Mrs</a:t>
            </a:r>
            <a:r>
              <a:rPr lang="en-US" dirty="0" smtClean="0"/>
              <a:t>/NNP </a:t>
            </a:r>
            <a:r>
              <a:rPr lang="en-US" dirty="0" err="1" smtClean="0"/>
              <a:t>Shaefer</a:t>
            </a:r>
            <a:r>
              <a:rPr lang="en-US" dirty="0" smtClean="0"/>
              <a:t>/NNP never/RB got/VBD </a:t>
            </a:r>
            <a:r>
              <a:rPr lang="en-US" dirty="0" smtClean="0">
                <a:solidFill>
                  <a:schemeClr val="accent2"/>
                </a:solidFill>
              </a:rPr>
              <a:t>around/RP</a:t>
            </a:r>
            <a:r>
              <a:rPr lang="en-US" dirty="0" smtClean="0"/>
              <a:t> to/TO joining/VBG</a:t>
            </a:r>
          </a:p>
          <a:p>
            <a:endParaRPr lang="en-US" dirty="0" smtClean="0"/>
          </a:p>
          <a:p>
            <a:r>
              <a:rPr lang="en-US" dirty="0" smtClean="0"/>
              <a:t>All/DT we/PRP </a:t>
            </a:r>
            <a:r>
              <a:rPr lang="en-US" dirty="0" err="1" smtClean="0"/>
              <a:t>gotta</a:t>
            </a:r>
            <a:r>
              <a:rPr lang="en-US" dirty="0" smtClean="0"/>
              <a:t>/VBN do/VB is/VBZ go/VB </a:t>
            </a:r>
            <a:r>
              <a:rPr lang="en-US" dirty="0" smtClean="0">
                <a:solidFill>
                  <a:srgbClr val="2584BB"/>
                </a:solidFill>
              </a:rPr>
              <a:t>around/IN </a:t>
            </a:r>
            <a:r>
              <a:rPr lang="en-US" dirty="0" smtClean="0"/>
              <a:t>the/DT corner/NN</a:t>
            </a:r>
          </a:p>
          <a:p>
            <a:endParaRPr lang="en-US" dirty="0" smtClean="0"/>
          </a:p>
          <a:p>
            <a:r>
              <a:rPr lang="en-US" dirty="0" smtClean="0"/>
              <a:t>Chateau/NNP </a:t>
            </a:r>
            <a:r>
              <a:rPr lang="en-US" dirty="0" err="1" smtClean="0"/>
              <a:t>Petrus</a:t>
            </a:r>
            <a:r>
              <a:rPr lang="en-US" dirty="0" smtClean="0"/>
              <a:t>/NNP costs/VBZ </a:t>
            </a:r>
            <a:r>
              <a:rPr lang="en-US" dirty="0" smtClean="0">
                <a:solidFill>
                  <a:srgbClr val="2584BB"/>
                </a:solidFill>
              </a:rPr>
              <a:t>around/RB </a:t>
            </a:r>
            <a:r>
              <a:rPr lang="en-US" dirty="0" smtClean="0"/>
              <a:t>250/CD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11% of the word types in the Brown corpus </a:t>
            </a:r>
            <a:r>
              <a:rPr lang="en-US" dirty="0" smtClean="0"/>
              <a:t>are </a:t>
            </a:r>
            <a:r>
              <a:rPr lang="en-US" dirty="0"/>
              <a:t>ambiguous with regard to part of </a:t>
            </a:r>
            <a:r>
              <a:rPr lang="en-US" dirty="0" smtClean="0"/>
              <a:t>speech</a:t>
            </a:r>
            <a:endParaRPr lang="en-US" dirty="0"/>
          </a:p>
          <a:p>
            <a:r>
              <a:rPr lang="en-US" dirty="0"/>
              <a:t>But they tend to be very common </a:t>
            </a:r>
            <a:r>
              <a:rPr lang="en-US" dirty="0" smtClean="0"/>
              <a:t>words. E.g., </a:t>
            </a:r>
            <a:r>
              <a:rPr lang="en-US" i="1" dirty="0" smtClean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2400" dirty="0" smtClean="0"/>
              <a:t>I know </a:t>
            </a:r>
            <a:r>
              <a:rPr lang="en-US" sz="2400" i="1" dirty="0" smtClean="0">
                <a:solidFill>
                  <a:schemeClr val="accent2"/>
                </a:solidFill>
              </a:rPr>
              <a:t>that</a:t>
            </a:r>
            <a:r>
              <a:rPr lang="en-US" sz="2400" dirty="0" smtClean="0"/>
              <a:t> he is honest </a:t>
            </a:r>
            <a:r>
              <a:rPr lang="en-US" sz="2400" dirty="0"/>
              <a:t>= </a:t>
            </a:r>
            <a:r>
              <a:rPr lang="en-US" sz="2400" dirty="0" smtClean="0"/>
              <a:t>IN</a:t>
            </a:r>
            <a:endParaRPr lang="en-US" sz="2400" dirty="0"/>
          </a:p>
          <a:p>
            <a:pPr lvl="1"/>
            <a:r>
              <a:rPr lang="en-US" sz="2400" dirty="0" smtClean="0"/>
              <a:t>Yes, </a:t>
            </a:r>
            <a:r>
              <a:rPr lang="en-US" sz="2400" i="1" dirty="0" smtClean="0">
                <a:solidFill>
                  <a:srgbClr val="2584BB"/>
                </a:solidFill>
              </a:rPr>
              <a:t>that</a:t>
            </a:r>
            <a:r>
              <a:rPr lang="en-US" sz="2400" dirty="0" smtClean="0"/>
              <a:t> play was </a:t>
            </a:r>
            <a:r>
              <a:rPr lang="en-US" sz="2400" dirty="0"/>
              <a:t>nice = DT</a:t>
            </a:r>
          </a:p>
          <a:p>
            <a:pPr lvl="1"/>
            <a:r>
              <a:rPr lang="en-US" sz="2400" dirty="0"/>
              <a:t>You </a:t>
            </a:r>
            <a:r>
              <a:rPr lang="en-US" sz="2400" dirty="0" smtClean="0"/>
              <a:t>can’t </a:t>
            </a:r>
            <a:r>
              <a:rPr lang="en-US" sz="2400" dirty="0"/>
              <a:t>go </a:t>
            </a:r>
            <a:r>
              <a:rPr lang="en-US" sz="2400" i="1" dirty="0" smtClean="0">
                <a:solidFill>
                  <a:srgbClr val="2584BB"/>
                </a:solidFill>
              </a:rPr>
              <a:t>that</a:t>
            </a:r>
            <a:r>
              <a:rPr lang="en-US" sz="2400" dirty="0" smtClean="0"/>
              <a:t> </a:t>
            </a:r>
            <a:r>
              <a:rPr lang="en-US" sz="2400" dirty="0"/>
              <a:t>far = </a:t>
            </a:r>
            <a:r>
              <a:rPr lang="en-US" sz="2400" dirty="0" smtClean="0"/>
              <a:t>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20256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main sources of information for POS tagging?</a:t>
            </a:r>
          </a:p>
          <a:p>
            <a:pPr lvl="1"/>
            <a:r>
              <a:rPr lang="en-US" dirty="0" smtClean="0"/>
              <a:t>Knowledge of neighboring words</a:t>
            </a:r>
          </a:p>
          <a:p>
            <a:pPr lvl="2"/>
            <a:r>
              <a:rPr lang="en-US" dirty="0" smtClean="0"/>
              <a:t>Bill    saw     that  man yesterday</a:t>
            </a:r>
          </a:p>
          <a:p>
            <a:pPr lvl="2"/>
            <a:r>
              <a:rPr lang="en-US" dirty="0" smtClean="0"/>
              <a:t>NNP NN        DT    NN   NN</a:t>
            </a:r>
          </a:p>
          <a:p>
            <a:pPr lvl="2"/>
            <a:r>
              <a:rPr lang="en-US" dirty="0" smtClean="0"/>
              <a:t>VB     VB(D)  IN      VB    NN</a:t>
            </a:r>
          </a:p>
          <a:p>
            <a:pPr lvl="1"/>
            <a:r>
              <a:rPr lang="en-US" dirty="0" smtClean="0"/>
              <a:t>Knowledge of word probabilities</a:t>
            </a:r>
          </a:p>
          <a:p>
            <a:pPr lvl="2"/>
            <a:r>
              <a:rPr lang="en-US" i="1" dirty="0" smtClean="0"/>
              <a:t>man</a:t>
            </a:r>
            <a:r>
              <a:rPr lang="en-US" dirty="0" smtClean="0"/>
              <a:t> is rarely used as a verb….</a:t>
            </a:r>
          </a:p>
          <a:p>
            <a:r>
              <a:rPr lang="en-US" dirty="0" smtClean="0"/>
              <a:t>The latter proves the most useful, but the former also 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and Better Features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Feature-based tagger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do surprisingly well just looking at a word by itself:</a:t>
            </a:r>
          </a:p>
          <a:p>
            <a:pPr lvl="1"/>
            <a:r>
              <a:rPr lang="en-US" dirty="0" smtClean="0"/>
              <a:t>Word		the: the </a:t>
            </a:r>
            <a:r>
              <a:rPr lang="en-US" dirty="0" smtClean="0">
                <a:sym typeface="Symbol" charset="0"/>
              </a:rPr>
              <a:t> DT</a:t>
            </a:r>
          </a:p>
          <a:p>
            <a:pPr lvl="1"/>
            <a:r>
              <a:rPr lang="en-US" dirty="0" smtClean="0"/>
              <a:t>Lowercased word	Importantly: importantly </a:t>
            </a:r>
            <a:r>
              <a:rPr lang="en-US" dirty="0" smtClean="0">
                <a:sym typeface="Symbol" charset="0"/>
              </a:rPr>
              <a:t> RB</a:t>
            </a:r>
            <a:endParaRPr lang="en-US" dirty="0" smtClean="0"/>
          </a:p>
          <a:p>
            <a:pPr lvl="1"/>
            <a:r>
              <a:rPr lang="en-US" dirty="0" smtClean="0"/>
              <a:t>Prefixes		unfathomable: un- </a:t>
            </a:r>
            <a:r>
              <a:rPr lang="en-US" dirty="0" smtClean="0">
                <a:sym typeface="Symbol" charset="0"/>
              </a:rPr>
              <a:t> JJ</a:t>
            </a:r>
            <a:endParaRPr lang="en-US" dirty="0" smtClean="0"/>
          </a:p>
          <a:p>
            <a:pPr lvl="1"/>
            <a:r>
              <a:rPr lang="en-US" dirty="0" smtClean="0"/>
              <a:t>Suffixes		Importantly: -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smtClean="0">
                <a:sym typeface="Symbol" charset="0"/>
              </a:rPr>
              <a:t> RB</a:t>
            </a:r>
            <a:endParaRPr lang="en-US" dirty="0" smtClean="0"/>
          </a:p>
          <a:p>
            <a:pPr lvl="1"/>
            <a:r>
              <a:rPr lang="en-US" dirty="0" smtClean="0"/>
              <a:t>Capitalization	Meridian: CAP </a:t>
            </a:r>
            <a:r>
              <a:rPr lang="en-US" dirty="0" smtClean="0">
                <a:sym typeface="Symbol" charset="0"/>
              </a:rPr>
              <a:t> NNP</a:t>
            </a:r>
            <a:endParaRPr lang="en-US" dirty="0" smtClean="0"/>
          </a:p>
          <a:p>
            <a:pPr lvl="1"/>
            <a:r>
              <a:rPr lang="en-US" dirty="0" smtClean="0"/>
              <a:t>Word shapes	35-year: d-x </a:t>
            </a:r>
            <a:r>
              <a:rPr lang="en-US" dirty="0" smtClean="0">
                <a:sym typeface="Symbol" charset="0"/>
              </a:rPr>
              <a:t> JJ</a:t>
            </a:r>
            <a:endParaRPr lang="en-US" dirty="0" smtClean="0"/>
          </a:p>
          <a:p>
            <a:r>
              <a:rPr lang="en-US" dirty="0" smtClean="0"/>
              <a:t>Then build a classifier to predict tag</a:t>
            </a:r>
          </a:p>
          <a:p>
            <a:pPr lvl="1"/>
            <a:r>
              <a:rPr lang="en-US" dirty="0" err="1" smtClean="0"/>
              <a:t>Maxent</a:t>
            </a:r>
            <a:r>
              <a:rPr lang="en-US" dirty="0" smtClean="0"/>
              <a:t> P(</a:t>
            </a:r>
            <a:r>
              <a:rPr lang="en-US" dirty="0" err="1" smtClean="0"/>
              <a:t>t|w</a:t>
            </a:r>
            <a:r>
              <a:rPr lang="en-US" dirty="0" smtClean="0"/>
              <a:t>): 	93.7% overall / 82.6%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POS Tagging Accuracies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Rough accuracies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err="1">
                <a:latin typeface="Arial" charset="0"/>
                <a:ea typeface="ＭＳ Ｐゴシック" charset="0"/>
              </a:rPr>
              <a:t>freq</a:t>
            </a:r>
            <a:r>
              <a:rPr lang="en-US" dirty="0">
                <a:latin typeface="Arial" charset="0"/>
                <a:ea typeface="ＭＳ Ｐゴシック" charset="0"/>
              </a:rPr>
              <a:t> tag: 			~90% / ~50%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Trigram HMM: 			~95% / ~55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%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Maxent</a:t>
            </a:r>
            <a:r>
              <a:rPr lang="en-US" dirty="0">
                <a:latin typeface="Arial" charset="0"/>
                <a:ea typeface="ＭＳ Ｐゴシック" charset="0"/>
              </a:rPr>
              <a:t> P(</a:t>
            </a:r>
            <a:r>
              <a:rPr lang="en-US" dirty="0" err="1">
                <a:latin typeface="Arial" charset="0"/>
                <a:ea typeface="ＭＳ Ｐゴシック" charset="0"/>
              </a:rPr>
              <a:t>t|w</a:t>
            </a:r>
            <a:r>
              <a:rPr lang="en-US" dirty="0">
                <a:latin typeface="Arial" charset="0"/>
                <a:ea typeface="ＭＳ Ｐゴシック" charset="0"/>
              </a:rPr>
              <a:t>): 			93.7% / 82.6%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TnT</a:t>
            </a:r>
            <a:r>
              <a:rPr lang="en-US" dirty="0">
                <a:latin typeface="Arial" charset="0"/>
                <a:ea typeface="ＭＳ Ｐゴシック" charset="0"/>
              </a:rPr>
              <a:t> (HMM++): 		</a:t>
            </a:r>
            <a:r>
              <a:rPr lang="en-US" dirty="0" smtClean="0">
                <a:latin typeface="Arial" charset="0"/>
                <a:ea typeface="ＭＳ Ｐゴシック" charset="0"/>
              </a:rPr>
              <a:t>	96.2</a:t>
            </a:r>
            <a:r>
              <a:rPr lang="en-US" dirty="0">
                <a:latin typeface="Arial" charset="0"/>
                <a:ea typeface="ＭＳ Ｐゴシック" charset="0"/>
              </a:rPr>
              <a:t>% / 86.0%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MEMM tagger: 		</a:t>
            </a:r>
            <a:r>
              <a:rPr lang="en-US" dirty="0" smtClean="0">
                <a:latin typeface="Arial" charset="0"/>
                <a:ea typeface="ＭＳ Ｐゴシック" charset="0"/>
              </a:rPr>
              <a:t>	96.9</a:t>
            </a:r>
            <a:r>
              <a:rPr lang="en-US" dirty="0">
                <a:latin typeface="Arial" charset="0"/>
                <a:ea typeface="ＭＳ Ｐゴシック" charset="0"/>
              </a:rPr>
              <a:t>% / 86.9%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Bidirectional dependencies:	97.2% / </a:t>
            </a:r>
            <a:r>
              <a:rPr lang="en-US" dirty="0" smtClean="0">
                <a:latin typeface="Arial" charset="0"/>
                <a:ea typeface="ＭＳ Ｐゴシック" charset="0"/>
              </a:rPr>
              <a:t>90.0</a:t>
            </a:r>
            <a:r>
              <a:rPr lang="en-US" dirty="0">
                <a:latin typeface="Arial" charset="0"/>
                <a:ea typeface="ＭＳ Ｐゴシック" charset="0"/>
              </a:rPr>
              <a:t>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Upper bound: 			~98% (human agreement)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876800" y="1809750"/>
            <a:ext cx="1600200" cy="5334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7162800" y="2428875"/>
            <a:ext cx="1676400" cy="981075"/>
          </a:xfrm>
          <a:prstGeom prst="borderCallout2">
            <a:avLst>
              <a:gd name="adj1" fmla="val 12000"/>
              <a:gd name="adj2" fmla="val -4764"/>
              <a:gd name="adj3" fmla="val 12000"/>
              <a:gd name="adj4" fmla="val -28273"/>
              <a:gd name="adj5" fmla="val -21588"/>
              <a:gd name="adj6" fmla="val -448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Most errors on unknown words</a:t>
            </a:r>
          </a:p>
        </p:txBody>
      </p:sp>
    </p:spTree>
    <p:extLst>
      <p:ext uri="{BB962C8B-B14F-4D97-AF65-F5344CB8AC3E}">
        <p14:creationId xmlns:p14="http://schemas.microsoft.com/office/powerpoint/2010/main" val="260370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POS tagging as a sequence classification task</a:t>
            </a:r>
            <a:endParaRPr 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are given a sentence (an “observation” or “sequence of observations”)</a:t>
            </a:r>
          </a:p>
          <a:p>
            <a:pPr lvl="1" eaLnBrk="1" hangingPunct="1"/>
            <a:r>
              <a:rPr lang="en-US" dirty="0" smtClean="0"/>
              <a:t>Secretariat is expected to race tomorrow</a:t>
            </a:r>
          </a:p>
          <a:p>
            <a:pPr lvl="1" eaLnBrk="1" hangingPunct="1"/>
            <a:r>
              <a:rPr lang="en-US" dirty="0" smtClean="0"/>
              <a:t>She promised to back the bill</a:t>
            </a:r>
          </a:p>
          <a:p>
            <a:pPr eaLnBrk="1" hangingPunct="1"/>
            <a:r>
              <a:rPr lang="en-US" dirty="0" smtClean="0"/>
              <a:t>What is the best sequence of tags which corresponds to this sequence of observations?</a:t>
            </a:r>
          </a:p>
          <a:p>
            <a:pPr eaLnBrk="1" hangingPunct="1"/>
            <a:r>
              <a:rPr lang="en-US" dirty="0" smtClean="0"/>
              <a:t>Probabilistic view:</a:t>
            </a:r>
          </a:p>
          <a:p>
            <a:pPr lvl="1" eaLnBrk="1" hangingPunct="1"/>
            <a:r>
              <a:rPr lang="en-US" dirty="0" smtClean="0"/>
              <a:t>Consider all possible sequences of tags</a:t>
            </a:r>
          </a:p>
          <a:p>
            <a:pPr lvl="1" eaLnBrk="1" hangingPunct="1"/>
            <a:r>
              <a:rPr lang="en-US" dirty="0" smtClean="0"/>
              <a:t>Out of this universe of sequences, choose the tag sequence which is most probable given the observation sequence of n words w1…</a:t>
            </a:r>
            <a:r>
              <a:rPr lang="en-US" dirty="0" err="1" smtClean="0"/>
              <a:t>wn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72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apply classification to sequences?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5428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56847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67922" y="265271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1256936" y="264318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8600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956898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963248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05012" y="3713560"/>
            <a:ext cx="810135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NNP</a:t>
            </a:r>
          </a:p>
        </p:txBody>
      </p:sp>
    </p:spTree>
    <p:extLst>
      <p:ext uri="{BB962C8B-B14F-4D97-AF65-F5344CB8AC3E}">
        <p14:creationId xmlns:p14="http://schemas.microsoft.com/office/powerpoint/2010/main" val="171043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5633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6200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454024" y="265271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1443038" y="264318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14702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1143000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149350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800908" y="3713560"/>
            <a:ext cx="79054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VBD</a:t>
            </a:r>
          </a:p>
        </p:txBody>
      </p:sp>
    </p:spTree>
    <p:extLst>
      <p:ext uri="{BB962C8B-B14F-4D97-AF65-F5344CB8AC3E}">
        <p14:creationId xmlns:p14="http://schemas.microsoft.com/office/powerpoint/2010/main" val="122682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58379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6200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977899" y="265271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H="1">
            <a:off x="1966913" y="264318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38577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666875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673225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415810" y="3713560"/>
            <a:ext cx="606904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190476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Parts of Speech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Perhaps starting with Aristotle in the West (384–322 BCE) the idea of having parts of speech</a:t>
            </a:r>
          </a:p>
          <a:p>
            <a:pPr lvl="1"/>
            <a:r>
              <a:rPr lang="en-US" dirty="0" smtClean="0"/>
              <a:t>lexical categories, word classes, “tags”, POS</a:t>
            </a:r>
          </a:p>
          <a:p>
            <a:r>
              <a:rPr lang="en-US" dirty="0" smtClean="0"/>
              <a:t>Dionysius </a:t>
            </a:r>
            <a:r>
              <a:rPr lang="en-US" dirty="0" err="1"/>
              <a:t>Thrax</a:t>
            </a:r>
            <a:r>
              <a:rPr lang="en-US" dirty="0"/>
              <a:t> of Alexandria (c. 100 </a:t>
            </a:r>
            <a:r>
              <a:rPr lang="en-US" dirty="0" smtClean="0"/>
              <a:t>BCE): 8 parts of speech</a:t>
            </a:r>
          </a:p>
          <a:p>
            <a:pPr lvl="1"/>
            <a:r>
              <a:rPr lang="en-US" dirty="0" smtClean="0"/>
              <a:t>Still with us! But his 8 aren’t exactly the ones we are taught today</a:t>
            </a:r>
          </a:p>
          <a:p>
            <a:pPr lvl="2"/>
            <a:r>
              <a:rPr lang="en-US" i="1" dirty="0" err="1" smtClean="0"/>
              <a:t>Thrax</a:t>
            </a:r>
            <a:r>
              <a:rPr lang="en-US" dirty="0" smtClean="0"/>
              <a:t>: noun, verb, article, adverb, preposition, conjunction</a:t>
            </a:r>
            <a:r>
              <a:rPr lang="en-US" dirty="0"/>
              <a:t>, </a:t>
            </a:r>
            <a:r>
              <a:rPr lang="en-US" dirty="0" smtClean="0"/>
              <a:t>participle, pronoun</a:t>
            </a:r>
          </a:p>
          <a:p>
            <a:pPr lvl="2"/>
            <a:r>
              <a:rPr lang="en-US" i="1" dirty="0" smtClean="0"/>
              <a:t>School grammar</a:t>
            </a:r>
            <a:r>
              <a:rPr lang="en-US" dirty="0" smtClean="0"/>
              <a:t>: noun, verb, adjective, adverb, preposition, conjunction, pronoun, interjection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0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6042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563688" y="2652713"/>
            <a:ext cx="388937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H="1">
            <a:off x="2552699" y="2643188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524365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2252663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2259012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986796" y="3713560"/>
            <a:ext cx="63651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146282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6247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0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2158999" y="267176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3148013" y="266223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119677" y="297324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2847975" y="263961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2854325" y="335637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598121" y="3732610"/>
            <a:ext cx="607656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46348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64523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Ray Mooney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0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2951163" y="2652713"/>
            <a:ext cx="388937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H="1">
            <a:off x="3940175" y="2643188"/>
            <a:ext cx="392113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2911841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3640138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3646488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298044" y="3713560"/>
            <a:ext cx="79054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VBD</a:t>
            </a:r>
          </a:p>
        </p:txBody>
      </p:sp>
    </p:spTree>
    <p:extLst>
      <p:ext uri="{BB962C8B-B14F-4D97-AF65-F5344CB8AC3E}">
        <p14:creationId xmlns:p14="http://schemas.microsoft.com/office/powerpoint/2010/main" val="301575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6657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9803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761216" y="2680098"/>
            <a:ext cx="388937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H="1">
            <a:off x="4750227" y="2670573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721894" y="2981575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450191" y="264795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4456541" y="336470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194842" y="3740944"/>
            <a:ext cx="61547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8779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68619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54076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229226" y="2625329"/>
            <a:ext cx="23177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 flipH="1">
            <a:off x="6061076" y="2662238"/>
            <a:ext cx="195263" cy="3821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032742" y="2981575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5761039" y="264795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5767389" y="336470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530980" y="3740944"/>
            <a:ext cx="566479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</a:t>
            </a:r>
          </a:p>
        </p:txBody>
      </p:sp>
    </p:spTree>
    <p:extLst>
      <p:ext uri="{BB962C8B-B14F-4D97-AF65-F5344CB8AC3E}">
        <p14:creationId xmlns:p14="http://schemas.microsoft.com/office/powerpoint/2010/main" val="21047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7066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54076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729289" y="2607469"/>
            <a:ext cx="23177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6561138" y="2644379"/>
            <a:ext cx="195262" cy="382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532803" y="2963716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6261100" y="263009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6267451" y="3346847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955686" y="3723085"/>
            <a:ext cx="720367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PRP</a:t>
            </a:r>
          </a:p>
        </p:txBody>
      </p:sp>
    </p:spTree>
    <p:extLst>
      <p:ext uri="{BB962C8B-B14F-4D97-AF65-F5344CB8AC3E}">
        <p14:creationId xmlns:p14="http://schemas.microsoft.com/office/powerpoint/2010/main" val="331790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7271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54076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6230938" y="2626519"/>
            <a:ext cx="303212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H="1">
            <a:off x="7134225" y="2662238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105892" y="297324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834189" y="263961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6840539" y="335637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6638469" y="3732610"/>
            <a:ext cx="49780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7355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7476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54076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 </a:t>
            </a:r>
            <a:r>
              <a:rPr lang="en-US" sz="2000" dirty="0" smtClean="0">
                <a:solidFill>
                  <a:srgbClr val="3333CC"/>
                </a:solidFill>
              </a:rPr>
              <a:t>to   </a:t>
            </a:r>
            <a:r>
              <a:rPr lang="en-US" sz="2000" dirty="0">
                <a:solidFill>
                  <a:srgbClr val="3333CC"/>
                </a:solidFill>
              </a:rPr>
              <a:t>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6853239" y="2643188"/>
            <a:ext cx="206375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7659689" y="2633663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631353" y="2944666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7359651" y="261104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366001" y="3327797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7108586" y="3704035"/>
            <a:ext cx="606904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302236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Sequence Labeling as Classification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Classify each token independently but use as input features, information about the surrounding tokens (sliding window).</a:t>
            </a:r>
          </a:p>
        </p:txBody>
      </p:sp>
      <p:sp>
        <p:nvSpPr>
          <p:cNvPr id="7681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54076" y="2389585"/>
            <a:ext cx="7870261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 to   </a:t>
            </a:r>
            <a:r>
              <a:rPr lang="en-US" sz="2000" dirty="0">
                <a:solidFill>
                  <a:srgbClr val="3333CC"/>
                </a:solidFill>
              </a:rPr>
              <a:t>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7353300" y="2643188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8342314" y="2633663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313978" y="2944666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8042276" y="261104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8048626" y="3327797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776409" y="3704035"/>
            <a:ext cx="63651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24898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Sequence Labeling as Classification</a:t>
            </a:r>
            <a:br>
              <a:rPr lang="en-US" sz="3200"/>
            </a:br>
            <a:r>
              <a:rPr lang="en-US" sz="3200"/>
              <a:t>Using Outputs as Inputs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Better input features are usually the </a:t>
            </a:r>
            <a:r>
              <a:rPr lang="en-US">
                <a:solidFill>
                  <a:srgbClr val="FF0000"/>
                </a:solidFill>
              </a:rPr>
              <a:t>categories</a:t>
            </a:r>
            <a:r>
              <a:rPr lang="en-US"/>
              <a:t> of the surrounding tokens, but these are not available yet.</a:t>
            </a:r>
          </a:p>
          <a:p>
            <a:pPr eaLnBrk="1" hangingPunct="1"/>
            <a:r>
              <a:rPr lang="en-US"/>
              <a:t>Can use category of either the preceding or succeeding tokens by going forward or back and using previous output.</a:t>
            </a:r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73874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2724150"/>
            <a:ext cx="84582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285750"/>
            <a:ext cx="84582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28575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Open class </a:t>
            </a:r>
            <a:r>
              <a:rPr lang="en-US" sz="1800" dirty="0"/>
              <a:t>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27241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Closed class </a:t>
            </a:r>
            <a:r>
              <a:rPr lang="en-US" sz="1800" dirty="0"/>
              <a:t>(functional)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1000" y="66675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681038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24200" y="666750"/>
            <a:ext cx="16002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242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752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113823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28765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28908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1123950"/>
            <a:ext cx="1219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76600" y="113823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76800" y="6667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876800" y="6810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76800" y="1200150"/>
            <a:ext cx="3124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76800" y="12144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8768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8768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8768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8768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57200" y="32575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57200" y="32718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7200" y="37909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57200" y="3805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572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7200" y="43386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781800" y="19621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467600" y="3790950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334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828800" y="1560513"/>
            <a:ext cx="10668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352800" y="1581150"/>
            <a:ext cx="1143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352800" y="33131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172200" y="711200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smtClean="0">
                <a:solidFill>
                  <a:schemeClr val="accent2"/>
                </a:solidFill>
              </a:rPr>
              <a:t>old   older   oldest</a:t>
            </a:r>
            <a:endParaRPr lang="en-US" sz="1600" i="1" dirty="0">
              <a:solidFill>
                <a:schemeClr val="accent2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172200" y="12446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324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246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smtClean="0">
                <a:solidFill>
                  <a:schemeClr val="accent2"/>
                </a:solidFill>
              </a:rPr>
              <a:t>off   </a:t>
            </a:r>
            <a:r>
              <a:rPr lang="en-US" sz="1600" i="1" dirty="0">
                <a:solidFill>
                  <a:schemeClr val="accent2"/>
                </a:solidFill>
              </a:rPr>
              <a:t>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52600" y="33020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905000" y="3835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905000" y="4368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876800" y="1885950"/>
            <a:ext cx="1219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19002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953000" y="2322513"/>
            <a:ext cx="1143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876800" y="4324350"/>
            <a:ext cx="2362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latin typeface="Arial"/>
                <a:cs typeface="Arial"/>
              </a:rPr>
              <a:t>Interjections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324600" y="44005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err="1" smtClean="0">
                <a:solidFill>
                  <a:schemeClr val="accent2"/>
                </a:solidFill>
              </a:rPr>
              <a:t>Ow</a:t>
            </a:r>
            <a:r>
              <a:rPr lang="en-US" sz="1600" i="1" dirty="0" smtClean="0">
                <a:solidFill>
                  <a:schemeClr val="accent2"/>
                </a:solidFill>
              </a:rPr>
              <a:t>  Eh</a:t>
            </a:r>
            <a:endParaRPr lang="en-US" sz="1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8090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828676" y="1733550"/>
            <a:ext cx="7870261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3333CC"/>
              </a:solidFill>
            </a:endParaRP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598489" y="2288382"/>
            <a:ext cx="511175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flipH="1">
            <a:off x="1514475" y="2580085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81000" y="2891087"/>
            <a:ext cx="16764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214438" y="2557463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1220789" y="3274219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762000" y="3650457"/>
            <a:ext cx="919163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NNP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0" y="2301478"/>
            <a:ext cx="858838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8295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28676" y="1800127"/>
            <a:ext cx="7870261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NNP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1208089" y="2296716"/>
            <a:ext cx="511175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2124075" y="2588419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09600" y="2899422"/>
            <a:ext cx="20574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824039" y="2565797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1830389" y="3282554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462088" y="3658792"/>
            <a:ext cx="755650" cy="8331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609600" y="2309813"/>
            <a:ext cx="858838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8500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828676" y="1937883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NNP  VBD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1830389" y="2288382"/>
            <a:ext cx="511175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H="1">
            <a:off x="2746375" y="2580085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752600" y="2891087"/>
            <a:ext cx="16002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2446339" y="2557463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2452689" y="3274219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120900" y="3650457"/>
            <a:ext cx="92710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DT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1231900" y="2301478"/>
            <a:ext cx="858838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87051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28676" y="1885950"/>
            <a:ext cx="7870261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NNP VBD DT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 </a:t>
            </a:r>
            <a:r>
              <a:rPr lang="en-US" sz="2000" dirty="0" smtClean="0">
                <a:solidFill>
                  <a:srgbClr val="3333CC"/>
                </a:solidFill>
              </a:rPr>
              <a:t>to   </a:t>
            </a:r>
            <a:r>
              <a:rPr lang="en-US" sz="2000" dirty="0">
                <a:solidFill>
                  <a:srgbClr val="3333CC"/>
                </a:solidFill>
              </a:rPr>
              <a:t>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2416176" y="2297906"/>
            <a:ext cx="511175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>
            <a:off x="3332163" y="2589610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905000" y="2900612"/>
            <a:ext cx="20574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3032126" y="2566988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038476" y="3283744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2667000" y="3659982"/>
            <a:ext cx="91440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NN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817689" y="2311004"/>
            <a:ext cx="858837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89099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62000" y="1885950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NNP VBD DT  NN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2965451" y="2297906"/>
            <a:ext cx="511175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H="1">
            <a:off x="3881439" y="2589610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819400" y="2900612"/>
            <a:ext cx="16002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3581401" y="2566988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3587751" y="3283744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241675" y="3659982"/>
            <a:ext cx="70643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CC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2366964" y="2311004"/>
            <a:ext cx="858837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91147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828676" y="1809750"/>
            <a:ext cx="7870261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NNP VBD DT NN  CC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3843339" y="2288382"/>
            <a:ext cx="511175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4759325" y="2580085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733800" y="2891087"/>
            <a:ext cx="16764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459289" y="2557463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4465639" y="3274219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4119564" y="3650457"/>
            <a:ext cx="828675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VBD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3073400" y="2291954"/>
            <a:ext cx="1030288" cy="6750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9319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85800" y="1809750"/>
            <a:ext cx="7870261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NNP VBD DT NN  CC    VBD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573589" y="2270522"/>
            <a:ext cx="511175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5489575" y="2562226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4419600" y="2873228"/>
            <a:ext cx="15240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5189539" y="2539604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5195889" y="325636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4849814" y="3632598"/>
            <a:ext cx="706437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3803650" y="2274094"/>
            <a:ext cx="1030288" cy="6750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Forward Classification</a:t>
            </a:r>
          </a:p>
        </p:txBody>
      </p:sp>
      <p:sp>
        <p:nvSpPr>
          <p:cNvPr id="95243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828676" y="1809750"/>
            <a:ext cx="7870261" cy="77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NNP VBD DT NN  CC    VBD   TO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 </a:t>
            </a:r>
            <a:r>
              <a:rPr lang="en-US" sz="2000" dirty="0" smtClean="0">
                <a:solidFill>
                  <a:srgbClr val="3333CC"/>
                </a:solidFill>
              </a:rPr>
              <a:t>to   </a:t>
            </a:r>
            <a:r>
              <a:rPr lang="en-US" sz="2000" dirty="0">
                <a:solidFill>
                  <a:srgbClr val="3333CC"/>
                </a:solidFill>
              </a:rPr>
              <a:t>the   table.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46676" y="2260997"/>
            <a:ext cx="511175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6062663" y="2552701"/>
            <a:ext cx="171450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029200" y="2863703"/>
            <a:ext cx="15240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classifier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762626" y="2530079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5768976" y="3246835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422900" y="3623073"/>
            <a:ext cx="70643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4524375" y="2264569"/>
            <a:ext cx="882650" cy="6750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09580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828676" y="1885950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                                            </a:t>
            </a:r>
            <a:r>
              <a:rPr lang="en-US" sz="2000" dirty="0" smtClean="0">
                <a:solidFill>
                  <a:srgbClr val="3333CC"/>
                </a:solidFill>
              </a:rPr>
              <a:t>DT   </a:t>
            </a:r>
            <a:r>
              <a:rPr lang="en-US" sz="2000" dirty="0">
                <a:solidFill>
                  <a:srgbClr val="3333CC"/>
                </a:solidFill>
              </a:rPr>
              <a:t>NN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6157914" y="2518172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H="1">
            <a:off x="7073900" y="2260997"/>
            <a:ext cx="3556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6019800" y="2855369"/>
            <a:ext cx="1676399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6773864" y="2521744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6780214" y="323850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6434139" y="3614738"/>
            <a:ext cx="706437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H="1">
            <a:off x="7272339" y="2282429"/>
            <a:ext cx="712787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1162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828676" y="1885950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                                      </a:t>
            </a:r>
            <a:r>
              <a:rPr lang="en-US" sz="2000" dirty="0" smtClean="0">
                <a:solidFill>
                  <a:srgbClr val="3333CC"/>
                </a:solidFill>
              </a:rPr>
              <a:t>IN   </a:t>
            </a:r>
            <a:r>
              <a:rPr lang="en-US" sz="2000" dirty="0">
                <a:solidFill>
                  <a:srgbClr val="3333CC"/>
                </a:solidFill>
              </a:rPr>
              <a:t>DT     NN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5572126" y="2518172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6488114" y="2260997"/>
            <a:ext cx="149225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5486400" y="2855369"/>
            <a:ext cx="15240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6188076" y="2521744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6194426" y="323850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5848350" y="3614738"/>
            <a:ext cx="70643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PRP</a:t>
            </a:r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 flipH="1">
            <a:off x="6686550" y="2282429"/>
            <a:ext cx="712788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 smtClean="0"/>
              <a:t>Open vs. Closed classes</a:t>
            </a:r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Open vs. Closed classes</a:t>
            </a:r>
          </a:p>
          <a:p>
            <a:pPr lvl="1"/>
            <a:r>
              <a:rPr lang="en-US" sz="2400" dirty="0" smtClean="0"/>
              <a:t>Closed: </a:t>
            </a:r>
          </a:p>
          <a:p>
            <a:pPr lvl="2"/>
            <a:r>
              <a:rPr lang="en-US" sz="2400" dirty="0" smtClean="0"/>
              <a:t>determiners: </a:t>
            </a:r>
            <a:r>
              <a:rPr lang="en-US" sz="2400" b="1" i="1" dirty="0" smtClean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2400" dirty="0" smtClean="0"/>
              <a:t>pronouns: </a:t>
            </a:r>
            <a:r>
              <a:rPr lang="en-US" sz="2400" b="1" i="1" dirty="0" smtClean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2400" dirty="0" smtClean="0"/>
              <a:t>prepositions: </a:t>
            </a:r>
            <a:r>
              <a:rPr lang="en-US" sz="2400" b="1" i="1" dirty="0" smtClean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Why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closed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 smtClean="0"/>
          </a:p>
          <a:p>
            <a:pPr lvl="1"/>
            <a:r>
              <a:rPr lang="en-US" sz="2400" dirty="0" smtClean="0"/>
              <a:t>Open: </a:t>
            </a:r>
          </a:p>
          <a:p>
            <a:pPr lvl="2"/>
            <a:r>
              <a:rPr lang="en-US" sz="2400" dirty="0" smtClean="0"/>
              <a:t>Nouns, Verbs, Adjectives, Adverbs. 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6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Backward Classification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954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/>
              <a:t>Disambiguating “to” in this case would be even easier backward.</a:t>
            </a:r>
          </a:p>
        </p:txBody>
      </p:sp>
      <p:sp>
        <p:nvSpPr>
          <p:cNvPr id="11367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48000" y="5048250"/>
            <a:ext cx="2895600" cy="342900"/>
          </a:xfrm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828676" y="2152650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                            </a:t>
            </a:r>
            <a:r>
              <a:rPr lang="en-US" sz="2000" dirty="0" smtClean="0">
                <a:solidFill>
                  <a:srgbClr val="3333CC"/>
                </a:solidFill>
              </a:rPr>
              <a:t>   </a:t>
            </a:r>
            <a:r>
              <a:rPr lang="en-US" sz="2000" dirty="0">
                <a:solidFill>
                  <a:srgbClr val="3333CC"/>
                </a:solidFill>
              </a:rPr>
              <a:t>PRP IN  DT   NN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  <a:endParaRPr lang="en-US" sz="2000" dirty="0">
              <a:solidFill>
                <a:srgbClr val="CC0099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5059364" y="2852738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5975351" y="2595563"/>
            <a:ext cx="149225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4876800" y="3189935"/>
            <a:ext cx="16764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5675314" y="285631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5681664" y="35730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5335589" y="3949304"/>
            <a:ext cx="706437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</a:t>
            </a:r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flipH="1">
            <a:off x="6173789" y="2616994"/>
            <a:ext cx="712787" cy="6655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15724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762000" y="1885950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                       </a:t>
            </a:r>
            <a:r>
              <a:rPr lang="en-US" sz="2000" dirty="0" smtClean="0">
                <a:solidFill>
                  <a:srgbClr val="3333CC"/>
                </a:solidFill>
              </a:rPr>
              <a:t>VB  </a:t>
            </a:r>
            <a:r>
              <a:rPr lang="en-US" sz="2000" dirty="0">
                <a:solidFill>
                  <a:srgbClr val="3333CC"/>
                </a:solidFill>
              </a:rPr>
              <a:t>PRP IN  DT   NN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4570413" y="2520554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5486400" y="2263379"/>
            <a:ext cx="24765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191000" y="2857750"/>
            <a:ext cx="1828799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5186364" y="2524125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5192714" y="324088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4846639" y="3617119"/>
            <a:ext cx="706437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</a:t>
            </a:r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>
            <a:off x="5684839" y="2284810"/>
            <a:ext cx="554037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1777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8676" y="1885950"/>
            <a:ext cx="7870261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                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VB  PRP IN  DT   NN 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3851276" y="2538413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H="1">
            <a:off x="4767264" y="2281238"/>
            <a:ext cx="50323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733800" y="2875609"/>
            <a:ext cx="16002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4467226" y="2541985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4473576" y="325874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127501" y="3634979"/>
            <a:ext cx="963613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VBD</a:t>
            </a:r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 flipH="1">
            <a:off x="4965700" y="2265760"/>
            <a:ext cx="736600" cy="7024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Backward Classification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/>
              <a:t>Disambiguating “to” in this case would be even easier backward.</a:t>
            </a:r>
          </a:p>
        </p:txBody>
      </p:sp>
      <p:sp>
        <p:nvSpPr>
          <p:cNvPr id="119820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Ray Mooney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828676" y="2166483"/>
            <a:ext cx="7789109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         VBD   TO </a:t>
            </a:r>
            <a:r>
              <a:rPr lang="en-US" sz="2000" dirty="0" smtClean="0">
                <a:solidFill>
                  <a:srgbClr val="3333CC"/>
                </a:solidFill>
              </a:rPr>
              <a:t>VB  </a:t>
            </a:r>
            <a:r>
              <a:rPr lang="en-US" sz="2000" dirty="0">
                <a:solidFill>
                  <a:srgbClr val="3333CC"/>
                </a:solidFill>
              </a:rPr>
              <a:t>PRP </a:t>
            </a:r>
            <a:r>
              <a:rPr lang="en-US" sz="2000" dirty="0" smtClean="0">
                <a:solidFill>
                  <a:srgbClr val="3333CC"/>
                </a:solidFill>
              </a:rPr>
              <a:t> IN  </a:t>
            </a:r>
            <a:r>
              <a:rPr lang="en-US" sz="2000" dirty="0">
                <a:solidFill>
                  <a:srgbClr val="3333CC"/>
                </a:solidFill>
              </a:rPr>
              <a:t>DT   NN 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3022601" y="2881313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H="1">
            <a:off x="3938589" y="2615804"/>
            <a:ext cx="661987" cy="665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971800" y="3218509"/>
            <a:ext cx="15240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3638551" y="2884885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644901" y="360164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3298825" y="3977879"/>
            <a:ext cx="70643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CC</a:t>
            </a: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 flipH="1">
            <a:off x="4137025" y="2608660"/>
            <a:ext cx="1212850" cy="7024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21868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828676" y="1885950"/>
            <a:ext cx="7789109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          CC    VBD   TO  VB  PRP IN  DT   NN 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2413001" y="2530079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 flipH="1">
            <a:off x="3328988" y="2274094"/>
            <a:ext cx="393700" cy="656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2057400" y="2867275"/>
            <a:ext cx="18288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3028951" y="253365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3035301" y="325040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2689226" y="3626644"/>
            <a:ext cx="963613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VBD</a:t>
            </a: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H="1">
            <a:off x="3527426" y="2284810"/>
            <a:ext cx="931863" cy="6750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23916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828676" y="1885950"/>
            <a:ext cx="7545653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      VBD  CC   VBD  </a:t>
            </a:r>
            <a:r>
              <a:rPr lang="en-US" sz="2000" dirty="0" smtClean="0">
                <a:solidFill>
                  <a:srgbClr val="3333CC"/>
                </a:solidFill>
              </a:rPr>
              <a:t>    </a:t>
            </a:r>
            <a:r>
              <a:rPr lang="en-US" sz="2000" dirty="0">
                <a:solidFill>
                  <a:srgbClr val="3333CC"/>
                </a:solidFill>
              </a:rPr>
              <a:t>TO  VB  PRP IN  DT </a:t>
            </a:r>
            <a:r>
              <a:rPr lang="en-US" sz="2000" dirty="0" smtClean="0">
                <a:solidFill>
                  <a:srgbClr val="3333CC"/>
                </a:solidFill>
              </a:rPr>
              <a:t>NN</a:t>
            </a:r>
            <a:endParaRPr lang="en-US" sz="2000" dirty="0">
              <a:solidFill>
                <a:srgbClr val="3333CC"/>
              </a:solidFill>
            </a:endParaRP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</a:t>
            </a:r>
            <a:r>
              <a:rPr lang="en-US" sz="2000" dirty="0" smtClean="0">
                <a:solidFill>
                  <a:srgbClr val="3333CC"/>
                </a:solidFill>
              </a:rPr>
              <a:t>decided </a:t>
            </a:r>
            <a:r>
              <a:rPr lang="en-US" sz="2000" dirty="0">
                <a:solidFill>
                  <a:srgbClr val="3333CC"/>
                </a:solidFill>
              </a:rPr>
              <a:t>to  take  it </a:t>
            </a:r>
            <a:r>
              <a:rPr lang="en-US" sz="2000" dirty="0" smtClean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to  </a:t>
            </a:r>
            <a:r>
              <a:rPr lang="en-US" sz="2000" dirty="0" smtClean="0">
                <a:solidFill>
                  <a:srgbClr val="3333CC"/>
                </a:solidFill>
              </a:rPr>
              <a:t>the table</a:t>
            </a:r>
            <a:r>
              <a:rPr lang="en-US" sz="2000" dirty="0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1803401" y="2530079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H="1">
            <a:off x="2719388" y="2274094"/>
            <a:ext cx="393700" cy="656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600200" y="2867275"/>
            <a:ext cx="17526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>
            <a:off x="2419351" y="253365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2425701" y="325040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079625" y="3626644"/>
            <a:ext cx="70643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DT</a:t>
            </a: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H="1">
            <a:off x="2917826" y="2284810"/>
            <a:ext cx="931863" cy="6750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Backward Classification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/>
              <a:t>Disambiguating “to” in this case would be even easier backward.</a:t>
            </a:r>
          </a:p>
        </p:txBody>
      </p:sp>
      <p:sp>
        <p:nvSpPr>
          <p:cNvPr id="125964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noFill/>
        </p:spPr>
        <p:txBody>
          <a:bodyPr/>
          <a:lstStyle/>
          <a:p>
            <a:r>
              <a:rPr lang="en-US" dirty="0"/>
              <a:t>Slide from Ray Mooney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828676" y="2000250"/>
            <a:ext cx="7707957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         DT VBD  CC  VBD  </a:t>
            </a:r>
            <a:r>
              <a:rPr lang="en-US" sz="2000" dirty="0" smtClean="0">
                <a:solidFill>
                  <a:srgbClr val="3333CC"/>
                </a:solidFill>
              </a:rPr>
              <a:t>    </a:t>
            </a:r>
            <a:r>
              <a:rPr lang="en-US" sz="2000" dirty="0">
                <a:solidFill>
                  <a:srgbClr val="3333CC"/>
                </a:solidFill>
              </a:rPr>
              <a:t>TO  VB  </a:t>
            </a:r>
            <a:r>
              <a:rPr lang="en-US" sz="2000" dirty="0" smtClean="0">
                <a:solidFill>
                  <a:srgbClr val="3333CC"/>
                </a:solidFill>
              </a:rPr>
              <a:t> PRP </a:t>
            </a:r>
            <a:r>
              <a:rPr lang="en-US" sz="2000" dirty="0">
                <a:solidFill>
                  <a:srgbClr val="3333CC"/>
                </a:solidFill>
              </a:rPr>
              <a:t>IN  DT   NN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</a:t>
            </a:r>
            <a:r>
              <a:rPr lang="en-US" sz="2000" dirty="0" smtClean="0">
                <a:solidFill>
                  <a:srgbClr val="3333CC"/>
                </a:solidFill>
              </a:rPr>
              <a:t>to  </a:t>
            </a:r>
            <a:r>
              <a:rPr lang="en-US" sz="2000" dirty="0">
                <a:solidFill>
                  <a:srgbClr val="3333CC"/>
                </a:solidFill>
              </a:rPr>
              <a:t>take  it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 the   table.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1279526" y="2730104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 flipH="1">
            <a:off x="2195513" y="2446735"/>
            <a:ext cx="284162" cy="683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143000" y="3067300"/>
            <a:ext cx="17526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1895476" y="2733675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1901826" y="345043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1555750" y="3826669"/>
            <a:ext cx="87630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VBD</a:t>
            </a:r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flipH="1">
            <a:off x="2393951" y="2484835"/>
            <a:ext cx="639763" cy="6750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Backward Classification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Disambiguating “to” in this case would be even easier backward.</a:t>
            </a:r>
          </a:p>
        </p:txBody>
      </p:sp>
      <p:sp>
        <p:nvSpPr>
          <p:cNvPr id="12801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from Ray Mooney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828676" y="1809750"/>
            <a:ext cx="7707957" cy="710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         VBD DT VBD CC   </a:t>
            </a:r>
            <a:r>
              <a:rPr lang="en-US" sz="2000" dirty="0" smtClean="0">
                <a:solidFill>
                  <a:srgbClr val="3333CC"/>
                </a:solidFill>
              </a:rPr>
              <a:t>  VBD       TO  </a:t>
            </a:r>
            <a:r>
              <a:rPr lang="en-US" sz="2000" dirty="0">
                <a:solidFill>
                  <a:srgbClr val="3333CC"/>
                </a:solidFill>
              </a:rPr>
              <a:t>VB  PRP IN  DT   NN </a:t>
            </a:r>
          </a:p>
          <a:p>
            <a:r>
              <a:rPr lang="en-US" sz="2000" dirty="0">
                <a:solidFill>
                  <a:srgbClr val="3333CC"/>
                </a:solidFill>
              </a:rPr>
              <a:t>John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saw</a:t>
            </a:r>
            <a:r>
              <a:rPr lang="en-US" sz="2000" dirty="0">
                <a:solidFill>
                  <a:srgbClr val="6666FF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 the  saw  and  decided  to  take  it </a:t>
            </a:r>
            <a:r>
              <a:rPr lang="en-US" sz="2000" dirty="0" smtClean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3333CC"/>
                </a:solidFill>
              </a:rPr>
              <a:t>to  </a:t>
            </a:r>
            <a:r>
              <a:rPr lang="en-US" sz="2000" dirty="0" smtClean="0">
                <a:solidFill>
                  <a:srgbClr val="3333CC"/>
                </a:solidFill>
              </a:rPr>
              <a:t>the   </a:t>
            </a:r>
            <a:r>
              <a:rPr lang="en-US" sz="2000" dirty="0">
                <a:solidFill>
                  <a:srgbClr val="3333CC"/>
                </a:solidFill>
              </a:rPr>
              <a:t>table.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669926" y="2557463"/>
            <a:ext cx="51117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 flipH="1">
            <a:off x="1585913" y="2274094"/>
            <a:ext cx="284162" cy="6834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57200" y="2894660"/>
            <a:ext cx="1752600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285876" y="2561035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1292226" y="3277791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946150" y="3654029"/>
            <a:ext cx="88265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NNP</a:t>
            </a: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 flipH="1">
            <a:off x="1784351" y="2312194"/>
            <a:ext cx="639763" cy="6750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Entropy Markov Model (MEMM)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version of the logistic regression (also called maximum entropy) classifier.</a:t>
            </a:r>
          </a:p>
          <a:p>
            <a:r>
              <a:rPr lang="en-US" dirty="0" smtClean="0"/>
              <a:t>Find the best series of tags: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 descr="memm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00350"/>
            <a:ext cx="5346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13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Entropy Markov Model (MEMM)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57350"/>
            <a:ext cx="7956966" cy="25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0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Words often have more than one POS: </a:t>
            </a:r>
            <a:r>
              <a:rPr lang="en-US" sz="2800" i="1" dirty="0"/>
              <a:t>back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The </a:t>
            </a:r>
            <a:r>
              <a:rPr lang="en-US" sz="2400" i="1" u="sng" dirty="0">
                <a:solidFill>
                  <a:schemeClr val="accent2"/>
                </a:solidFill>
              </a:rPr>
              <a:t>back</a:t>
            </a:r>
            <a:r>
              <a:rPr lang="en-US" sz="2400" dirty="0">
                <a:solidFill>
                  <a:schemeClr val="accent2"/>
                </a:solidFill>
              </a:rPr>
              <a:t> door</a:t>
            </a:r>
            <a:r>
              <a:rPr lang="en-US" sz="2400" dirty="0"/>
              <a:t> = JJ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On my </a:t>
            </a:r>
            <a:r>
              <a:rPr lang="en-US" sz="2400" i="1" u="sng" dirty="0">
                <a:solidFill>
                  <a:schemeClr val="accent2"/>
                </a:solidFill>
              </a:rPr>
              <a:t>back</a:t>
            </a:r>
            <a:r>
              <a:rPr lang="en-US" sz="2400" dirty="0"/>
              <a:t> = NN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Win the voters </a:t>
            </a:r>
            <a:r>
              <a:rPr lang="en-US" sz="2400" i="1" u="sng" dirty="0">
                <a:solidFill>
                  <a:schemeClr val="accent2"/>
                </a:solidFill>
              </a:rPr>
              <a:t>back</a:t>
            </a:r>
            <a:r>
              <a:rPr lang="en-US" sz="2400" dirty="0"/>
              <a:t> = RB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Promised to </a:t>
            </a:r>
            <a:r>
              <a:rPr lang="en-US" sz="2400" i="1" u="sng" dirty="0">
                <a:solidFill>
                  <a:schemeClr val="accent2"/>
                </a:solidFill>
              </a:rPr>
              <a:t>back</a:t>
            </a:r>
            <a:r>
              <a:rPr lang="en-US" sz="2400" dirty="0">
                <a:solidFill>
                  <a:schemeClr val="accent2"/>
                </a:solidFill>
              </a:rPr>
              <a:t> the bill</a:t>
            </a:r>
            <a:r>
              <a:rPr lang="en-US" sz="2400" dirty="0"/>
              <a:t> = VB</a:t>
            </a:r>
          </a:p>
          <a:p>
            <a:r>
              <a:rPr lang="en-US" sz="2800" dirty="0"/>
              <a:t>The POS tagging problem is to determine the POS tag for a particular instance of a word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05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209550"/>
          </a:xfrm>
        </p:spPr>
        <p:txBody>
          <a:bodyPr/>
          <a:lstStyle/>
          <a:p>
            <a:r>
              <a:rPr lang="en-US" dirty="0" smtClean="0"/>
              <a:t>Features for the classifier at each tag</a:t>
            </a:r>
            <a:endParaRPr lang="en-US" dirty="0"/>
          </a:p>
        </p:txBody>
      </p:sp>
      <p:pic>
        <p:nvPicPr>
          <p:cNvPr id="5" name="Content Placeholder 4" descr="janetfeature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59" r="-27059"/>
          <a:stretch>
            <a:fillRect/>
          </a:stretch>
        </p:blipFill>
        <p:spPr>
          <a:xfrm>
            <a:off x="1219200" y="2343150"/>
            <a:ext cx="7543800" cy="29467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0550"/>
            <a:ext cx="5289966" cy="1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58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pic>
        <p:nvPicPr>
          <p:cNvPr id="5" name="Content Placeholder 4" descr="janet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21" r="-982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0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914400"/>
          </a:xfrm>
        </p:spPr>
        <p:txBody>
          <a:bodyPr/>
          <a:lstStyle/>
          <a:p>
            <a:r>
              <a:rPr lang="en-US" dirty="0" smtClean="0"/>
              <a:t>MEMM computes the best tag sequence</a:t>
            </a:r>
            <a:endParaRPr lang="en-US" dirty="0"/>
          </a:p>
        </p:txBody>
      </p:sp>
      <p:pic>
        <p:nvPicPr>
          <p:cNvPr id="5" name="Content Placeholder 4" descr="pos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62" r="-1906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MEMM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algorithm: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we use in practice: The </a:t>
            </a:r>
            <a:r>
              <a:rPr lang="en-US" b="1" dirty="0" smtClean="0">
                <a:solidFill>
                  <a:srgbClr val="0000FF"/>
                </a:solidFill>
              </a:rPr>
              <a:t>Viterbi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A version of the same dynamic programming algorithm we used to compute minimum edit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greed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550"/>
            <a:ext cx="8305800" cy="13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05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Stanford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bidirectional version of the MEMM called a cyclic dependency network</a:t>
            </a:r>
          </a:p>
          <a:p>
            <a:endParaRPr lang="en-US" dirty="0"/>
          </a:p>
          <a:p>
            <a:r>
              <a:rPr lang="en-US" dirty="0" smtClean="0"/>
              <a:t>Stanford </a:t>
            </a:r>
            <a:r>
              <a:rPr lang="en-US" dirty="0" smtClean="0"/>
              <a:t>tagger:</a:t>
            </a:r>
          </a:p>
          <a:p>
            <a:pPr lvl="1"/>
            <a:r>
              <a:rPr lang="en-US" dirty="0" smtClean="0">
                <a:hlinkClick r:id="rId2"/>
              </a:rPr>
              <a:t>http://nlp.stanford.edu/software/</a:t>
            </a:r>
            <a:r>
              <a:rPr lang="en-US" smtClean="0">
                <a:hlinkClick r:id="rId2"/>
              </a:rPr>
              <a:t>tagger.shtml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r>
              <a:rPr lang="en-US" dirty="0" smtClean="0"/>
              <a:t>Input:   	Plays        well                  with  others</a:t>
            </a:r>
          </a:p>
          <a:p>
            <a:r>
              <a:rPr lang="en-US" dirty="0" smtClean="0"/>
              <a:t>Ambiguity:  NNS/VBZ UH/JJ/NN/RB IN      NNS</a:t>
            </a:r>
          </a:p>
          <a:p>
            <a:r>
              <a:rPr lang="en-US" dirty="0" smtClean="0"/>
              <a:t>Output:	Plays/VBZ well/RB with/IN others/NNS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MT: reordering of adjectives and nouns (say from Spanish to English)</a:t>
            </a:r>
          </a:p>
          <a:p>
            <a:pPr lvl="1"/>
            <a:r>
              <a:rPr lang="en-US" dirty="0" smtClean="0"/>
              <a:t>Text-to-speech (how do we pronounce </a:t>
            </a:r>
            <a:r>
              <a:rPr lang="ja-JP" altLang="en-US" dirty="0" smtClean="0"/>
              <a:t>“</a:t>
            </a:r>
            <a:r>
              <a:rPr lang="en-US" dirty="0" smtClean="0"/>
              <a:t>lead</a:t>
            </a:r>
            <a:r>
              <a:rPr lang="ja-JP" altLang="en-US" dirty="0" smtClean="0"/>
              <a:t>”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Can write </a:t>
            </a:r>
            <a:r>
              <a:rPr lang="en-US" dirty="0" err="1" smtClean="0"/>
              <a:t>regexps</a:t>
            </a:r>
            <a:r>
              <a:rPr lang="en-US" dirty="0" smtClean="0"/>
              <a:t> like (</a:t>
            </a:r>
            <a:r>
              <a:rPr lang="en-US" dirty="0" err="1" smtClean="0"/>
              <a:t>Det</a:t>
            </a:r>
            <a:r>
              <a:rPr lang="en-US" dirty="0" smtClean="0"/>
              <a:t>) </a:t>
            </a:r>
            <a:r>
              <a:rPr lang="en-US" dirty="0" err="1" smtClean="0"/>
              <a:t>Adj</a:t>
            </a:r>
            <a:r>
              <a:rPr lang="en-US" dirty="0" smtClean="0"/>
              <a:t>* N+ over the output for phrases, etc.</a:t>
            </a:r>
          </a:p>
          <a:p>
            <a:pPr lvl="1"/>
            <a:r>
              <a:rPr lang="en-US" dirty="0" smtClean="0"/>
              <a:t>Input to a syntactic parser</a:t>
            </a:r>
          </a:p>
        </p:txBody>
      </p:sp>
      <p:sp>
        <p:nvSpPr>
          <p:cNvPr id="2" name="Oval Callout 1"/>
          <p:cNvSpPr/>
          <p:nvPr/>
        </p:nvSpPr>
        <p:spPr bwMode="auto">
          <a:xfrm>
            <a:off x="6781800" y="1123950"/>
            <a:ext cx="2362200" cy="1066800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/>
                <a:cs typeface="Calibri"/>
              </a:rPr>
              <a:t>Penn Treebank 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POS </a:t>
            </a:r>
            <a:r>
              <a:rPr lang="en-US" dirty="0">
                <a:latin typeface="Calibri"/>
                <a:cs typeface="Calibri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29143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uiExpand="1" build="p" bldLvl="2" autoUpdateAnimBg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1828800" cy="742950"/>
          </a:xfrm>
        </p:spPr>
        <p:txBody>
          <a:bodyPr/>
          <a:lstStyle/>
          <a:p>
            <a:r>
              <a:rPr lang="en-US" dirty="0" smtClean="0"/>
              <a:t>The Penn </a:t>
            </a:r>
            <a:r>
              <a:rPr lang="en-US" dirty="0" err="1" smtClean="0"/>
              <a:t>TreeBank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ptb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88" y="0"/>
            <a:ext cx="58947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8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tags</a:t>
            </a:r>
            <a:endParaRPr lang="en-US" dirty="0"/>
          </a:p>
        </p:txBody>
      </p:sp>
      <p:pic>
        <p:nvPicPr>
          <p:cNvPr id="5" name="Content Placeholder 4" descr="ptb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93" b="-44693"/>
          <a:stretch>
            <a:fillRect/>
          </a:stretch>
        </p:blipFill>
        <p:spPr>
          <a:xfrm>
            <a:off x="143256" y="1219200"/>
            <a:ext cx="8924544" cy="3486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tags are correct?  (Tag accuracy)</a:t>
            </a:r>
          </a:p>
          <a:p>
            <a:pPr lvl="1"/>
            <a:r>
              <a:rPr lang="en-US" dirty="0" smtClean="0"/>
              <a:t>About 97% currently</a:t>
            </a:r>
          </a:p>
          <a:p>
            <a:pPr lvl="1"/>
            <a:r>
              <a:rPr lang="en-US" dirty="0" smtClean="0"/>
              <a:t>But baseline is already 90%</a:t>
            </a:r>
          </a:p>
          <a:p>
            <a:pPr lvl="2"/>
            <a:r>
              <a:rPr lang="en-US" dirty="0" smtClean="0"/>
              <a:t>Baseline is performance of stupidest possible method</a:t>
            </a:r>
          </a:p>
          <a:p>
            <a:pPr lvl="3"/>
            <a:r>
              <a:rPr lang="en-US" dirty="0" smtClean="0"/>
              <a:t>Tag every word with its most frequent tag</a:t>
            </a:r>
          </a:p>
          <a:p>
            <a:pPr lvl="3"/>
            <a:r>
              <a:rPr lang="en-US" dirty="0" smtClean="0"/>
              <a:t>Tag unknown words as nouns</a:t>
            </a:r>
          </a:p>
          <a:p>
            <a:pPr lvl="1"/>
            <a:r>
              <a:rPr lang="en-US" dirty="0" smtClean="0"/>
              <a:t>Partly easy because</a:t>
            </a:r>
          </a:p>
          <a:p>
            <a:pPr lvl="2"/>
            <a:r>
              <a:rPr lang="en-US" dirty="0" smtClean="0"/>
              <a:t>Many words are unambiguous</a:t>
            </a:r>
            <a:endParaRPr lang="en-US" dirty="0"/>
          </a:p>
          <a:p>
            <a:pPr lvl="2"/>
            <a:r>
              <a:rPr lang="en-US" dirty="0" smtClean="0"/>
              <a:t>You get points for them (</a:t>
            </a:r>
            <a:r>
              <a:rPr lang="en-US" i="1" dirty="0" smtClean="0">
                <a:solidFill>
                  <a:srgbClr val="2584BB"/>
                </a:solidFill>
              </a:rPr>
              <a:t>the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2584BB"/>
                </a:solidFill>
              </a:rPr>
              <a:t>a</a:t>
            </a:r>
            <a:r>
              <a:rPr lang="en-US" i="1" dirty="0" smtClean="0"/>
              <a:t>, </a:t>
            </a:r>
            <a:r>
              <a:rPr lang="en-US" dirty="0" smtClean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293656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55383</TotalTime>
  <Words>2033</Words>
  <Application>Microsoft Macintosh PowerPoint</Application>
  <PresentationFormat>On-screen Show (16:9)</PresentationFormat>
  <Paragraphs>403</Paragraphs>
  <Slides>54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NLP-class</vt:lpstr>
      <vt:lpstr>Part-of-speech tagging</vt:lpstr>
      <vt:lpstr>Parts of Speech</vt:lpstr>
      <vt:lpstr>PowerPoint Presentation</vt:lpstr>
      <vt:lpstr>Open vs. Closed classes</vt:lpstr>
      <vt:lpstr>POS Tagging</vt:lpstr>
      <vt:lpstr>POS Tagging</vt:lpstr>
      <vt:lpstr>The Penn TreeBank Tagset</vt:lpstr>
      <vt:lpstr>Penn Treebank tags</vt:lpstr>
      <vt:lpstr>POS tagging performance</vt:lpstr>
      <vt:lpstr>Deciding on the correct part of speech can be difficult even for people</vt:lpstr>
      <vt:lpstr>How difficult is POS tagging?</vt:lpstr>
      <vt:lpstr>Sources of information</vt:lpstr>
      <vt:lpstr>More and Better Features  Feature-based tagger</vt:lpstr>
      <vt:lpstr>Overview: POS Tagging Accuracies</vt:lpstr>
      <vt:lpstr>POS tagging as a sequence classification task</vt:lpstr>
      <vt:lpstr>How do we apply classification to sequences?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 Using Outputs as Inputs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Forward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Backward Classification</vt:lpstr>
      <vt:lpstr>The Maximum Entropy Markov Model (MEMM)</vt:lpstr>
      <vt:lpstr>The Maximum Entropy Markov Model (MEMM)</vt:lpstr>
      <vt:lpstr>Features for the classifier at each tag</vt:lpstr>
      <vt:lpstr>More features</vt:lpstr>
      <vt:lpstr>MEMM computes the best tag sequence</vt:lpstr>
      <vt:lpstr>MEMM Decoding</vt:lpstr>
      <vt:lpstr>The Stanford Tagger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272</cp:revision>
  <cp:lastPrinted>2012-03-06T20:53:56Z</cp:lastPrinted>
  <dcterms:created xsi:type="dcterms:W3CDTF">2010-04-19T15:31:24Z</dcterms:created>
  <dcterms:modified xsi:type="dcterms:W3CDTF">2015-02-19T23:15:17Z</dcterms:modified>
</cp:coreProperties>
</file>