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2" r:id="rId2"/>
    <p:sldMasterId id="2147483784" r:id="rId3"/>
    <p:sldMasterId id="2147483796" r:id="rId4"/>
  </p:sldMasterIdLst>
  <p:notesMasterIdLst>
    <p:notesMasterId r:id="rId24"/>
  </p:notesMasterIdLst>
  <p:sldIdLst>
    <p:sldId id="256" r:id="rId5"/>
    <p:sldId id="261" r:id="rId6"/>
    <p:sldId id="263" r:id="rId7"/>
    <p:sldId id="297" r:id="rId8"/>
    <p:sldId id="294" r:id="rId9"/>
    <p:sldId id="288" r:id="rId10"/>
    <p:sldId id="280" r:id="rId11"/>
    <p:sldId id="290" r:id="rId12"/>
    <p:sldId id="276" r:id="rId13"/>
    <p:sldId id="265" r:id="rId14"/>
    <p:sldId id="296" r:id="rId15"/>
    <p:sldId id="266" r:id="rId16"/>
    <p:sldId id="293" r:id="rId17"/>
    <p:sldId id="285" r:id="rId18"/>
    <p:sldId id="286" r:id="rId19"/>
    <p:sldId id="295" r:id="rId20"/>
    <p:sldId id="291" r:id="rId21"/>
    <p:sldId id="292" r:id="rId22"/>
    <p:sldId id="299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CF"/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640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bf\University\Year3%202018\aitrans\pre_data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bf\University\Year3%202018\aitrans\pre_data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bf\University\Year3%202018\aitrans\pre_data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dirty="0"/>
              <a:t>Times of different target buffer </a:t>
            </a:r>
            <a:r>
              <a:rPr lang="en-US" altLang="zh-CN" sz="1600" b="1" dirty="0"/>
              <a:t>occur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times</c:v>
                </c:pt>
              </c:strCache>
            </c:strRef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0.5</c:v>
                </c:pt>
                <c:pt idx="3">
                  <c:v>1.5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22039</c:v>
                </c:pt>
                <c:pt idx="1">
                  <c:v>3726</c:v>
                </c:pt>
                <c:pt idx="2">
                  <c:v>895</c:v>
                </c:pt>
                <c:pt idx="3">
                  <c:v>145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35-44A0-AB47-3D2D91648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265808"/>
        <c:axId val="700267448"/>
      </c:scatterChart>
      <c:valAx>
        <c:axId val="70026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target buffer</a:t>
                </a:r>
                <a:endParaRPr lang="zh-C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0267448"/>
        <c:crosses val="autoZero"/>
        <c:crossBetween val="midCat"/>
      </c:valAx>
      <c:valAx>
        <c:axId val="70026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times</a:t>
                </a:r>
                <a:endParaRPr lang="zh-CN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026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120" normalizeH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cap="none" baseline="0">
                <a:solidFill>
                  <a:srgbClr val="FF0000"/>
                </a:solidFill>
              </a:rPr>
              <a:t>Total QoE</a:t>
            </a:r>
            <a:endParaRPr lang="zh-CN" cap="none" baseline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120" normalizeH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91.724283999999997</c:v>
                </c:pt>
                <c:pt idx="1">
                  <c:v>92.283966399999997</c:v>
                </c:pt>
                <c:pt idx="2">
                  <c:v>92.278715199999994</c:v>
                </c:pt>
                <c:pt idx="3">
                  <c:v>93.895846700000007</c:v>
                </c:pt>
                <c:pt idx="4">
                  <c:v>91.439143400000006</c:v>
                </c:pt>
                <c:pt idx="5">
                  <c:v>91.439143459999997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C6-40A9-8824-C81827B34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378592"/>
        <c:axId val="787379248"/>
      </c:scatterChart>
      <c:valAx>
        <c:axId val="787378592"/>
        <c:scaling>
          <c:orientation val="minMax"/>
          <c:max val="14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number of</a:t>
                </a:r>
                <a:r>
                  <a:rPr lang="en-US" altLang="zh-CN" sz="1200" baseline="0" dirty="0"/>
                  <a:t> CHOICES for bitrates and target buffer</a:t>
                </a:r>
                <a:endParaRPr lang="zh-C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379248"/>
        <c:crosses val="autoZero"/>
        <c:crossBetween val="midCat"/>
      </c:valAx>
      <c:valAx>
        <c:axId val="78737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QoE</a:t>
                </a:r>
                <a:endParaRPr lang="zh-CN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37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120" normalizeH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cap="none" baseline="0">
                <a:solidFill>
                  <a:srgbClr val="FF0000"/>
                </a:solidFill>
              </a:rPr>
              <a:t>Running Time</a:t>
            </a:r>
            <a:endParaRPr lang="zh-CN" cap="none" baseline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120" normalizeH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14</c:v>
                </c:pt>
              </c:numCache>
            </c:numRef>
          </c:xVal>
          <c:yVal>
            <c:numRef>
              <c:f>Sheet2!$C$2:$C$7</c:f>
              <c:numCache>
                <c:formatCode>General</c:formatCode>
                <c:ptCount val="6"/>
                <c:pt idx="0">
                  <c:v>45.107267999999998</c:v>
                </c:pt>
                <c:pt idx="1">
                  <c:v>82.017943858999999</c:v>
                </c:pt>
                <c:pt idx="2">
                  <c:v>128.004929</c:v>
                </c:pt>
                <c:pt idx="3">
                  <c:v>189.93872714</c:v>
                </c:pt>
                <c:pt idx="4">
                  <c:v>264.3153567</c:v>
                </c:pt>
                <c:pt idx="5">
                  <c:v>355.27119900000002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A3-4838-8333-84AAC693C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467440"/>
        <c:axId val="794466784"/>
      </c:scatterChart>
      <c:valAx>
        <c:axId val="794467440"/>
        <c:scaling>
          <c:orientation val="minMax"/>
          <c:max val="14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NUMBER OF CHOICES FOR BITRATES AND target buffer</a:t>
                </a:r>
                <a:endParaRPr lang="zh-C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4466784"/>
        <c:crosses val="autoZero"/>
        <c:crossBetween val="midCat"/>
      </c:valAx>
      <c:valAx>
        <c:axId val="79446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running Time (s)</a:t>
                </a:r>
                <a:endParaRPr lang="zh-CN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4467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4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09873"/>
      </p:ext>
    </p:extLst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1170"/>
      </p:ext>
    </p:extLst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0262"/>
      </p:ext>
    </p:extLst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1590"/>
      </p:ext>
    </p:extLst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463"/>
      </p:ext>
    </p:extLst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2610"/>
      </p:ext>
    </p:extLst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7869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0"/>
      </p:ext>
    </p:extLst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955"/>
      </p:ext>
    </p:extLst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9933"/>
      </p:ext>
    </p:extLst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31153"/>
      </p:ext>
    </p:extLst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99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85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5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6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6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gzccidtr.yanj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gzccidtr.yanj.cn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gzccidtr.yanj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E5DE4F-9B67-4806-B3E3-17D9400478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85F99949-5A5A-48EB-A99B-7FE0EC2D9893}"/>
              </a:ext>
            </a:extLst>
          </p:cNvPr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>
            <a:extLst>
              <a:ext uri="{FF2B5EF4-FFF2-40B4-BE49-F238E27FC236}">
                <a16:creationId xmlns:a16="http://schemas.microsoft.com/office/drawing/2014/main" id="{A7C9D9C3-639B-428A-B344-F8EDE6252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467637-0C2B-424B-AB21-09B930DE044A}"/>
              </a:ext>
            </a:extLst>
          </p:cNvPr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AFA694-6785-4633-8470-12BA3E71F1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7DB0E8-32A8-4CAB-90D5-A1D55080A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>
            <a:extLst>
              <a:ext uri="{FF2B5EF4-FFF2-40B4-BE49-F238E27FC236}">
                <a16:creationId xmlns:a16="http://schemas.microsoft.com/office/drawing/2014/main" id="{2FD2FDE6-3952-4790-A588-AB4A52DCFB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AD54E5E-15FF-4E0E-9110-193CC2BF8CE9}"/>
              </a:ext>
            </a:extLst>
          </p:cNvPr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8B5CDB4-464F-4748-99FB-0BBAEB7F5A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E9B77B7-4875-451A-BA9C-4EBD2360C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633663"/>
            <a:ext cx="84369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4B649F"/>
                </a:solidFill>
              </a:rPr>
              <a:t>Deep-Greedy-Decision</a:t>
            </a:r>
            <a:endParaRPr lang="zh-CN" altLang="en-US" sz="60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>
            <a:extLst>
              <a:ext uri="{FF2B5EF4-FFF2-40B4-BE49-F238E27FC236}">
                <a16:creationId xmlns:a16="http://schemas.microsoft.com/office/drawing/2014/main" id="{05F85094-F76C-455D-964C-5ABA615D1BBF}"/>
              </a:ext>
            </a:extLst>
          </p:cNvPr>
          <p:cNvGrpSpPr>
            <a:grpSpLocks/>
          </p:cNvGrpSpPr>
          <p:nvPr/>
        </p:nvGrpSpPr>
        <p:grpSpPr bwMode="auto">
          <a:xfrm>
            <a:off x="7900256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5E592D0-FE26-47C6-84E4-23117B9A179E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7939CF24-4DCB-458B-B4F1-0959E3EA360C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64269"/>
            <a:ext cx="3544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队伍成员：谢国超 郝森跃 莫子恒</a:t>
            </a:r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168" y="387314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指导教师：李钰鹏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439988"/>
            <a:ext cx="9677400" cy="255814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906125" y="4698681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37838" y="447008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F825EC0E-B42A-463B-A96D-380E1DA6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69" y="4260603"/>
            <a:ext cx="2901647" cy="64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任意多边形 10">
            <a:extLst>
              <a:ext uri="{FF2B5EF4-FFF2-40B4-BE49-F238E27FC236}">
                <a16:creationId xmlns:a16="http://schemas.microsoft.com/office/drawing/2014/main" id="{87210EA5-1B94-4E61-ABE7-DFE58FCF7E93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7ADCFA-F7FB-46A6-BE86-77E61AD109E3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7" name="文本框 11">
            <a:extLst>
              <a:ext uri="{FF2B5EF4-FFF2-40B4-BE49-F238E27FC236}">
                <a16:creationId xmlns:a16="http://schemas.microsoft.com/office/drawing/2014/main" id="{6CF03193-2E24-4B78-8545-C1BD6DDEB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715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Team </a:t>
            </a:r>
            <a:r>
              <a:rPr lang="en-US" altLang="zh-CN" sz="3600" b="1" dirty="0" err="1">
                <a:solidFill>
                  <a:schemeClr val="bg1"/>
                </a:solidFill>
              </a:rPr>
              <a:t>WwW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8F8763-1500-4473-8F61-A8748B7E279E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068FFA08-054E-48AF-982E-50301DA23F6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38DCDF83-9772-4146-8747-C07F6779796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5F3AB1AA-1C30-4160-B819-467BDAB228BF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5101612A-B472-4F4D-BADA-1E9C6277508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893CB1B6-7CD3-4D5C-85AE-962C04302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190417E9-2071-423E-8FD9-0DCAE5A8B4BF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90">
              <a:extLst>
                <a:ext uri="{FF2B5EF4-FFF2-40B4-BE49-F238E27FC236}">
                  <a16:creationId xmlns:a16="http://schemas.microsoft.com/office/drawing/2014/main" id="{58882DA8-86CE-4113-A684-009456BC5456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18C51A-F192-4151-93D8-28BCDED81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79" y="4332929"/>
            <a:ext cx="2759934" cy="543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3BD8D-7B00-439F-94BF-D4DA8C494A8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963" name="文本框 2">
            <a:extLst>
              <a:ext uri="{FF2B5EF4-FFF2-40B4-BE49-F238E27FC236}">
                <a16:creationId xmlns:a16="http://schemas.microsoft.com/office/drawing/2014/main" id="{34144BC0-D50D-497C-990B-6AB98A0E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039" y="3071865"/>
            <a:ext cx="5708650" cy="9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Performance Analysis</a:t>
            </a:r>
            <a:endParaRPr lang="zh-CN" altLang="en-US" sz="4000" b="1" dirty="0">
              <a:solidFill>
                <a:srgbClr val="4B649F"/>
              </a:solidFill>
            </a:endParaRPr>
          </a:p>
        </p:txBody>
      </p:sp>
      <p:pic>
        <p:nvPicPr>
          <p:cNvPr id="40965" name="图片 9">
            <a:extLst>
              <a:ext uri="{FF2B5EF4-FFF2-40B4-BE49-F238E27FC236}">
                <a16:creationId xmlns:a16="http://schemas.microsoft.com/office/drawing/2014/main" id="{93D9BC30-6786-4AA6-A428-FB7944C7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0">
            <a:extLst>
              <a:ext uri="{FF2B5EF4-FFF2-40B4-BE49-F238E27FC236}">
                <a16:creationId xmlns:a16="http://schemas.microsoft.com/office/drawing/2014/main" id="{4CAFE58C-24B4-4214-8A31-487BD6D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7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970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>
            <a:extLst>
              <a:ext uri="{FF2B5EF4-FFF2-40B4-BE49-F238E27FC236}">
                <a16:creationId xmlns:a16="http://schemas.microsoft.com/office/drawing/2014/main" id="{6AC4D63F-9C40-4DBC-9969-007D4EE8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>
            <a:extLst>
              <a:ext uri="{FF2B5EF4-FFF2-40B4-BE49-F238E27FC236}">
                <a16:creationId xmlns:a16="http://schemas.microsoft.com/office/drawing/2014/main" id="{4B887B8B-296A-4BE0-A026-AC37AFC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" y="25400"/>
            <a:ext cx="9722698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How to determine the number of choices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244C88-03A6-483C-A85A-217C2818251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72487E7-4DA8-40B4-BAF8-A573CA34C68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>
            <a:extLst>
              <a:ext uri="{FF2B5EF4-FFF2-40B4-BE49-F238E27FC236}">
                <a16:creationId xmlns:a16="http://schemas.microsoft.com/office/drawing/2014/main" id="{1B30566A-BE5E-42B0-97AC-C5A9660A7250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6A62B3D-D264-4EC7-BCE4-C336CC8293F2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1BE909-2F61-4D8C-BB76-BA4254E36F38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5038693-C04C-44F6-96D0-B6109FE1B12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DC3E692-C05A-4597-A894-5A4647B02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04918"/>
              </p:ext>
            </p:extLst>
          </p:nvPr>
        </p:nvGraphicFramePr>
        <p:xfrm>
          <a:off x="193830" y="1646239"/>
          <a:ext cx="5902170" cy="350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4BE9F59D-37B0-48DB-BE08-EFC6B04A8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783880"/>
              </p:ext>
            </p:extLst>
          </p:nvPr>
        </p:nvGraphicFramePr>
        <p:xfrm>
          <a:off x="6096000" y="1674565"/>
          <a:ext cx="5902170" cy="3508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B2E1721-3703-4B6D-91AA-95CA9D1256F6}"/>
              </a:ext>
            </a:extLst>
          </p:cNvPr>
          <p:cNvSpPr txBox="1"/>
          <p:nvPr/>
        </p:nvSpPr>
        <p:spPr>
          <a:xfrm>
            <a:off x="1151878" y="5320891"/>
            <a:ext cx="398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</a:t>
            </a:r>
          </a:p>
          <a:p>
            <a:r>
              <a:rPr lang="en-US" altLang="zh-CN" dirty="0"/>
              <a:t>10 choices will get higher </a:t>
            </a:r>
            <a:r>
              <a:rPr lang="en-US" altLang="zh-CN" dirty="0" err="1"/>
              <a:t>QoE</a:t>
            </a:r>
            <a:r>
              <a:rPr lang="en-US" altLang="zh-CN" dirty="0"/>
              <a:t> during our experiments.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4B1BE3-218A-4823-8AAF-E8483F6FED0C}"/>
              </a:ext>
            </a:extLst>
          </p:cNvPr>
          <p:cNvSpPr txBox="1"/>
          <p:nvPr/>
        </p:nvSpPr>
        <p:spPr>
          <a:xfrm>
            <a:off x="7367727" y="5320891"/>
            <a:ext cx="398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</a:t>
            </a:r>
          </a:p>
          <a:p>
            <a:r>
              <a:rPr lang="en-US" altLang="zh-CN" dirty="0"/>
              <a:t>Running time goes exponentially as the number of choices increases.</a:t>
            </a:r>
          </a:p>
        </p:txBody>
      </p:sp>
    </p:spTree>
    <p:extLst>
      <p:ext uri="{BB962C8B-B14F-4D97-AF65-F5344CB8AC3E}">
        <p14:creationId xmlns:p14="http://schemas.microsoft.com/office/powerpoint/2010/main" val="190665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EFD5B6-5CA7-4C8F-A9D0-F1F83F013E2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5059" name="文本框 2">
            <a:extLst>
              <a:ext uri="{FF2B5EF4-FFF2-40B4-BE49-F238E27FC236}">
                <a16:creationId xmlns:a16="http://schemas.microsoft.com/office/drawing/2014/main" id="{2B42720E-BCC2-4D4B-8D6A-E721602B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929" y="2978203"/>
            <a:ext cx="5708650" cy="9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Future Work</a:t>
            </a:r>
            <a:endParaRPr lang="zh-CN" altLang="en-US" sz="4000" b="1" dirty="0">
              <a:solidFill>
                <a:srgbClr val="4B649F"/>
              </a:solidFill>
            </a:endParaRPr>
          </a:p>
        </p:txBody>
      </p:sp>
      <p:pic>
        <p:nvPicPr>
          <p:cNvPr id="45061" name="图片 9">
            <a:extLst>
              <a:ext uri="{FF2B5EF4-FFF2-40B4-BE49-F238E27FC236}">
                <a16:creationId xmlns:a16="http://schemas.microsoft.com/office/drawing/2014/main" id="{14048F0B-8E41-4885-ABC4-A2387981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10">
            <a:extLst>
              <a:ext uri="{FF2B5EF4-FFF2-40B4-BE49-F238E27FC236}">
                <a16:creationId xmlns:a16="http://schemas.microsoft.com/office/drawing/2014/main" id="{99FCDBC2-61C7-4F27-9BD0-BE32B0A4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3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7366499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066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-2" y="0"/>
            <a:ext cx="8131947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2E5C2CB3-05EA-4BAD-BC54-EF7276DD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4" y="1103319"/>
            <a:ext cx="6468705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Set a upper bound for each model to calculate the maximum </a:t>
            </a:r>
            <a:r>
              <a:rPr lang="en-US" altLang="zh-CN" sz="1800" dirty="0" err="1">
                <a:solidFill>
                  <a:schemeClr val="bg1"/>
                </a:solidFill>
              </a:rPr>
              <a:t>QoE</a:t>
            </a:r>
            <a:r>
              <a:rPr lang="en-US" altLang="zh-CN" sz="1800" dirty="0">
                <a:solidFill>
                  <a:schemeClr val="bg1"/>
                </a:solidFill>
              </a:rPr>
              <a:t> under some choice, if it is already smaller than known max value, then dismiss this model.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6C7043C7-1F7A-44CF-BADF-0ACDAAED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5" y="641654"/>
            <a:ext cx="2935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Branch and Bound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50BE78-2D66-45B5-9060-CF0AD8DC5CE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7983" y="949037"/>
            <a:ext cx="673100" cy="623887"/>
          </a:xfrm>
          <a:custGeom>
            <a:avLst/>
            <a:gdLst>
              <a:gd name="T0" fmla="*/ 2147483646 w 144"/>
              <a:gd name="T1" fmla="*/ 0 h 132"/>
              <a:gd name="T2" fmla="*/ 2147483646 w 144"/>
              <a:gd name="T3" fmla="*/ 0 h 132"/>
              <a:gd name="T4" fmla="*/ 0 w 144"/>
              <a:gd name="T5" fmla="*/ 2147483646 h 132"/>
              <a:gd name="T6" fmla="*/ 0 w 144"/>
              <a:gd name="T7" fmla="*/ 2147483646 h 132"/>
              <a:gd name="T8" fmla="*/ 2147483646 w 144"/>
              <a:gd name="T9" fmla="*/ 2147483646 h 132"/>
              <a:gd name="T10" fmla="*/ 2147483646 w 144"/>
              <a:gd name="T11" fmla="*/ 2147483646 h 132"/>
              <a:gd name="T12" fmla="*/ 2147483646 w 144"/>
              <a:gd name="T13" fmla="*/ 2147483646 h 132"/>
              <a:gd name="T14" fmla="*/ 2147483646 w 144"/>
              <a:gd name="T15" fmla="*/ 2147483646 h 132"/>
              <a:gd name="T16" fmla="*/ 2147483646 w 144"/>
              <a:gd name="T17" fmla="*/ 2147483646 h 132"/>
              <a:gd name="T18" fmla="*/ 2147483646 w 144"/>
              <a:gd name="T19" fmla="*/ 2147483646 h 132"/>
              <a:gd name="T20" fmla="*/ 2147483646 w 144"/>
              <a:gd name="T21" fmla="*/ 2147483646 h 132"/>
              <a:gd name="T22" fmla="*/ 2147483646 w 144"/>
              <a:gd name="T23" fmla="*/ 0 h 132"/>
              <a:gd name="T24" fmla="*/ 2147483646 w 144"/>
              <a:gd name="T25" fmla="*/ 2147483646 h 132"/>
              <a:gd name="T26" fmla="*/ 2147483646 w 144"/>
              <a:gd name="T27" fmla="*/ 2147483646 h 132"/>
              <a:gd name="T28" fmla="*/ 2147483646 w 144"/>
              <a:gd name="T29" fmla="*/ 2147483646 h 132"/>
              <a:gd name="T30" fmla="*/ 2147483646 w 144"/>
              <a:gd name="T31" fmla="*/ 2147483646 h 132"/>
              <a:gd name="T32" fmla="*/ 2147483646 w 144"/>
              <a:gd name="T33" fmla="*/ 2147483646 h 132"/>
              <a:gd name="T34" fmla="*/ 2147483646 w 144"/>
              <a:gd name="T35" fmla="*/ 2147483646 h 132"/>
              <a:gd name="T36" fmla="*/ 2147483646 w 144"/>
              <a:gd name="T37" fmla="*/ 2147483646 h 132"/>
              <a:gd name="T38" fmla="*/ 2147483646 w 144"/>
              <a:gd name="T39" fmla="*/ 2147483646 h 132"/>
              <a:gd name="T40" fmla="*/ 2147483646 w 144"/>
              <a:gd name="T41" fmla="*/ 2147483646 h 132"/>
              <a:gd name="T42" fmla="*/ 2147483646 w 144"/>
              <a:gd name="T43" fmla="*/ 2147483646 h 132"/>
              <a:gd name="T44" fmla="*/ 2147483646 w 144"/>
              <a:gd name="T45" fmla="*/ 2147483646 h 132"/>
              <a:gd name="T46" fmla="*/ 2147483646 w 144"/>
              <a:gd name="T47" fmla="*/ 2147483646 h 132"/>
              <a:gd name="T48" fmla="*/ 2147483646 w 144"/>
              <a:gd name="T49" fmla="*/ 2147483646 h 132"/>
              <a:gd name="T50" fmla="*/ 2147483646 w 144"/>
              <a:gd name="T51" fmla="*/ 2147483646 h 132"/>
              <a:gd name="T52" fmla="*/ 2147483646 w 144"/>
              <a:gd name="T53" fmla="*/ 2147483646 h 1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3A01C1FC-FF65-47DC-BCC7-8BC7B59C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37" y="2942523"/>
            <a:ext cx="6468704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Use parallel computation techniques in practical system to improve the efficiency of the algorithm, e.g., to speed up the computation for different choices in each state.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5042AA21-1AA9-4B7C-9A4C-DC496E264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37" y="2487089"/>
            <a:ext cx="2986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Parallel Computing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2A8D2852-9A23-4604-800B-27D508641078}"/>
              </a:ext>
            </a:extLst>
          </p:cNvPr>
          <p:cNvSpPr/>
          <p:nvPr/>
        </p:nvSpPr>
        <p:spPr>
          <a:xfrm>
            <a:off x="569357" y="2621494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3" name="Group 82">
            <a:extLst>
              <a:ext uri="{FF2B5EF4-FFF2-40B4-BE49-F238E27FC236}">
                <a16:creationId xmlns:a16="http://schemas.microsoft.com/office/drawing/2014/main" id="{91D26BAF-3ECE-4119-919D-D695CC8EC99E}"/>
              </a:ext>
            </a:extLst>
          </p:cNvPr>
          <p:cNvGrpSpPr/>
          <p:nvPr/>
        </p:nvGrpSpPr>
        <p:grpSpPr>
          <a:xfrm>
            <a:off x="544757" y="4474018"/>
            <a:ext cx="719925" cy="884524"/>
            <a:chOff x="812800" y="2719388"/>
            <a:chExt cx="1017588" cy="1158875"/>
          </a:xfrm>
          <a:solidFill>
            <a:schemeClr val="bg1"/>
          </a:solidFill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14DBD4A9-8B6C-452A-A33C-AFEB21F18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800" y="2719388"/>
              <a:ext cx="1017588" cy="115887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36">
              <a:extLst>
                <a:ext uri="{FF2B5EF4-FFF2-40B4-BE49-F238E27FC236}">
                  <a16:creationId xmlns:a16="http://schemas.microsoft.com/office/drawing/2014/main" id="{72162E5F-2279-4A43-B4C4-322930D18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624263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37">
              <a:extLst>
                <a:ext uri="{FF2B5EF4-FFF2-40B4-BE49-F238E27FC236}">
                  <a16:creationId xmlns:a16="http://schemas.microsoft.com/office/drawing/2014/main" id="{73583745-4A07-4FB5-8A4E-E1AAFE91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406776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9E8968E9-CD57-4E62-B292-6224F638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190876"/>
              <a:ext cx="714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本框 7">
            <a:extLst>
              <a:ext uri="{FF2B5EF4-FFF2-40B4-BE49-F238E27FC236}">
                <a16:creationId xmlns:a16="http://schemas.microsoft.com/office/drawing/2014/main" id="{A5E505D8-A7B2-4069-AC92-3AC7C74A2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37" y="5207382"/>
            <a:ext cx="6468704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With more information for the coming video, the model-based solution can perform better. We can try to establish API to acquire such information in practice.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ECFD8CDE-C151-480F-A518-EE9873CCE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37" y="4376385"/>
            <a:ext cx="39334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More information helps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(cross layer design)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6CAE8B8E-C10D-4260-B6EB-71A1807A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945" y="2978203"/>
            <a:ext cx="4170658" cy="9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Future Work</a:t>
            </a:r>
            <a:endParaRPr lang="zh-CN" altLang="en-US" sz="4000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458" y="2574709"/>
            <a:ext cx="40441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4B649F"/>
                </a:solidFill>
              </a:rPr>
              <a:t>Thank You</a:t>
            </a:r>
            <a:endParaRPr lang="zh-CN" altLang="en-US" sz="60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>
            <a:extLst>
              <a:ext uri="{FF2B5EF4-FFF2-40B4-BE49-F238E27FC236}">
                <a16:creationId xmlns:a16="http://schemas.microsoft.com/office/drawing/2014/main" id="{05F85094-F76C-455D-964C-5ABA615D1BBF}"/>
              </a:ext>
            </a:extLst>
          </p:cNvPr>
          <p:cNvGrpSpPr>
            <a:grpSpLocks/>
          </p:cNvGrpSpPr>
          <p:nvPr/>
        </p:nvGrpSpPr>
        <p:grpSpPr bwMode="auto">
          <a:xfrm>
            <a:off x="7900256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5E592D0-FE26-47C6-84E4-23117B9A179E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7939CF24-4DCB-458B-B4F1-0959E3EA360C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64269"/>
            <a:ext cx="3544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队伍成员：谢国超 郝森跃 莫子恒</a:t>
            </a:r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168" y="387314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指导教师：李钰鹏</a:t>
            </a:r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43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Team </a:t>
            </a:r>
            <a:r>
              <a:rPr lang="en-US" altLang="zh-CN" sz="3200" b="1" dirty="0" err="1">
                <a:solidFill>
                  <a:schemeClr val="bg1"/>
                </a:solidFill>
              </a:rPr>
              <a:t>WwW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439988"/>
            <a:ext cx="9677400" cy="255814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906125" y="4698681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37838" y="447008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F825EC0E-B42A-463B-A96D-380E1DA6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80" y="4233601"/>
            <a:ext cx="2901647" cy="64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0EFB255-013E-4D41-BE47-FC2786C6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79" y="4332929"/>
            <a:ext cx="2759934" cy="5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082" y="3058349"/>
            <a:ext cx="22929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solidFill>
                  <a:srgbClr val="4B649F"/>
                </a:solidFill>
              </a:rPr>
              <a:t>Q &amp; A</a:t>
            </a:r>
            <a:endParaRPr lang="zh-CN" altLang="en-US" sz="6000" b="1" dirty="0">
              <a:solidFill>
                <a:srgbClr val="4B649F"/>
              </a:solidFill>
            </a:endParaRPr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43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Team </a:t>
            </a:r>
            <a:r>
              <a:rPr lang="en-US" altLang="zh-CN" sz="3200" b="1" dirty="0" err="1">
                <a:solidFill>
                  <a:schemeClr val="bg1"/>
                </a:solidFill>
              </a:rPr>
              <a:t>WwW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466850" y="2874993"/>
            <a:ext cx="9677400" cy="128270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0870615" y="3827950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602328" y="3599350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308100" y="2668618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1460500" y="2821018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203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C8CA6-5271-4D24-BD1A-CD58483E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2367C-8FF1-46CD-BE1B-5748F4E8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>
            <a:extLst>
              <a:ext uri="{FF2B5EF4-FFF2-40B4-BE49-F238E27FC236}">
                <a16:creationId xmlns:a16="http://schemas.microsoft.com/office/drawing/2014/main" id="{6AC4D63F-9C40-4DBC-9969-007D4EE8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244C88-03A6-483C-A85A-217C2818251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72487E7-4DA8-40B4-BAF8-A573CA34C68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303B8A-3603-469C-80FB-44172068BAB6}"/>
              </a:ext>
            </a:extLst>
          </p:cNvPr>
          <p:cNvCxnSpPr/>
          <p:nvPr/>
        </p:nvCxnSpPr>
        <p:spPr>
          <a:xfrm>
            <a:off x="4018426" y="1729589"/>
            <a:ext cx="0" cy="3994150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文本框 26">
            <a:extLst>
              <a:ext uri="{FF2B5EF4-FFF2-40B4-BE49-F238E27FC236}">
                <a16:creationId xmlns:a16="http://schemas.microsoft.com/office/drawing/2014/main" id="{54662B26-6016-4F77-A154-534C5633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02" y="2354971"/>
            <a:ext cx="397204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4B649F"/>
                </a:solidFill>
              </a:rPr>
              <a:t>Parameters fed into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4B649F"/>
                </a:solidFill>
              </a:rPr>
              <a:t>ABR</a:t>
            </a:r>
            <a:endParaRPr lang="zh-CN" altLang="en-US" sz="4800" b="1" dirty="0">
              <a:solidFill>
                <a:srgbClr val="4B649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A782A6-CD36-42B6-A9F6-04864B48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84" y="1522489"/>
            <a:ext cx="7372390" cy="14788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F0504D-FBBC-4B57-8EB8-E8B9F8694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96" y="4445576"/>
            <a:ext cx="7654178" cy="1156060"/>
          </a:xfrm>
          <a:prstGeom prst="rect">
            <a:avLst/>
          </a:prstGeom>
        </p:spPr>
      </p:pic>
      <p:grpSp>
        <p:nvGrpSpPr>
          <p:cNvPr id="30" name="组合 18">
            <a:extLst>
              <a:ext uri="{FF2B5EF4-FFF2-40B4-BE49-F238E27FC236}">
                <a16:creationId xmlns:a16="http://schemas.microsoft.com/office/drawing/2014/main" id="{AD2B2385-68E6-4073-AF71-BFD07E361279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4333E65-EF81-4E53-8D19-CEB1B37F81F1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69C4F54-550D-4998-AE53-2752D0F9863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A3674B9F-7EA1-4556-A1D6-21E91F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4" name="文本框 22">
            <a:extLst>
              <a:ext uri="{FF2B5EF4-FFF2-40B4-BE49-F238E27FC236}">
                <a16:creationId xmlns:a16="http://schemas.microsoft.com/office/drawing/2014/main" id="{E1F9F3A9-0EFC-44B3-AF8B-611695A1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Main Idea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8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6249694" y="-26634"/>
            <a:ext cx="5924550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3796" name="文本框 5">
            <a:extLst>
              <a:ext uri="{FF2B5EF4-FFF2-40B4-BE49-F238E27FC236}">
                <a16:creationId xmlns:a16="http://schemas.microsoft.com/office/drawing/2014/main" id="{4046D70B-D550-4BD1-8FF5-CED7D0C1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1765300"/>
            <a:ext cx="370125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Repeating randomly decision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Over 10</a:t>
            </a:r>
            <a:r>
              <a:rPr lang="en-US" altLang="zh-CN" sz="1800" baseline="30000" dirty="0">
                <a:solidFill>
                  <a:schemeClr val="bg1"/>
                </a:solidFill>
              </a:rPr>
              <a:t>8 </a:t>
            </a:r>
            <a:r>
              <a:rPr lang="en-US" altLang="zh-CN" sz="1800" dirty="0">
                <a:solidFill>
                  <a:schemeClr val="bg1"/>
                </a:solidFill>
              </a:rPr>
              <a:t>pieces of data</a:t>
            </a:r>
            <a:endParaRPr lang="zh-CN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33797" name="文本框 6">
            <a:extLst>
              <a:ext uri="{FF2B5EF4-FFF2-40B4-BE49-F238E27FC236}">
                <a16:creationId xmlns:a16="http://schemas.microsoft.com/office/drawing/2014/main" id="{CCCB9DD8-D4CA-4F50-80B9-7AA0665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64" y="1313625"/>
            <a:ext cx="2540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Off-line Training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798" name="文本框 7">
            <a:extLst>
              <a:ext uri="{FF2B5EF4-FFF2-40B4-BE49-F238E27FC236}">
                <a16:creationId xmlns:a16="http://schemas.microsoft.com/office/drawing/2014/main" id="{A821DB77-FA3B-43BE-BF80-55AB818F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49" y="4294189"/>
            <a:ext cx="3832749" cy="13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Never overfitting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Replace independent variables by their average value to decrease their affects.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3799" name="文本框 8">
            <a:extLst>
              <a:ext uri="{FF2B5EF4-FFF2-40B4-BE49-F238E27FC236}">
                <a16:creationId xmlns:a16="http://schemas.microsoft.com/office/drawing/2014/main" id="{EEF597CB-7E0F-43FB-8E78-CDFEA490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64" y="3832524"/>
            <a:ext cx="2869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Linear Regression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803" name="Freeform 28">
            <a:extLst>
              <a:ext uri="{FF2B5EF4-FFF2-40B4-BE49-F238E27FC236}">
                <a16:creationId xmlns:a16="http://schemas.microsoft.com/office/drawing/2014/main" id="{E9D91C83-B8C7-466C-85BD-A2590544068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124700" y="4454078"/>
            <a:ext cx="681038" cy="676275"/>
          </a:xfrm>
          <a:custGeom>
            <a:avLst/>
            <a:gdLst>
              <a:gd name="T0" fmla="*/ 2147483646 w 144"/>
              <a:gd name="T1" fmla="*/ 2147483646 h 144"/>
              <a:gd name="T2" fmla="*/ 2147483646 w 144"/>
              <a:gd name="T3" fmla="*/ 2147483646 h 144"/>
              <a:gd name="T4" fmla="*/ 2147483646 w 144"/>
              <a:gd name="T5" fmla="*/ 2147483646 h 144"/>
              <a:gd name="T6" fmla="*/ 2147483646 w 144"/>
              <a:gd name="T7" fmla="*/ 2147483646 h 144"/>
              <a:gd name="T8" fmla="*/ 2147483646 w 144"/>
              <a:gd name="T9" fmla="*/ 2147483646 h 144"/>
              <a:gd name="T10" fmla="*/ 2147483646 w 144"/>
              <a:gd name="T11" fmla="*/ 2147483646 h 144"/>
              <a:gd name="T12" fmla="*/ 2147483646 w 144"/>
              <a:gd name="T13" fmla="*/ 2147483646 h 144"/>
              <a:gd name="T14" fmla="*/ 2147483646 w 144"/>
              <a:gd name="T15" fmla="*/ 0 h 144"/>
              <a:gd name="T16" fmla="*/ 2147483646 w 144"/>
              <a:gd name="T17" fmla="*/ 2147483646 h 144"/>
              <a:gd name="T18" fmla="*/ 2147483646 w 144"/>
              <a:gd name="T19" fmla="*/ 2147483646 h 144"/>
              <a:gd name="T20" fmla="*/ 2147483646 w 144"/>
              <a:gd name="T21" fmla="*/ 2147483646 h 144"/>
              <a:gd name="T22" fmla="*/ 2147483646 w 144"/>
              <a:gd name="T23" fmla="*/ 2147483646 h 144"/>
              <a:gd name="T24" fmla="*/ 2147483646 w 144"/>
              <a:gd name="T25" fmla="*/ 2147483646 h 144"/>
              <a:gd name="T26" fmla="*/ 2147483646 w 144"/>
              <a:gd name="T27" fmla="*/ 2147483646 h 144"/>
              <a:gd name="T28" fmla="*/ 2147483646 w 144"/>
              <a:gd name="T29" fmla="*/ 2147483646 h 144"/>
              <a:gd name="T30" fmla="*/ 0 w 144"/>
              <a:gd name="T31" fmla="*/ 2147483646 h 144"/>
              <a:gd name="T32" fmla="*/ 2147483646 w 144"/>
              <a:gd name="T33" fmla="*/ 2147483646 h 144"/>
              <a:gd name="T34" fmla="*/ 2147483646 w 144"/>
              <a:gd name="T35" fmla="*/ 2147483646 h 144"/>
              <a:gd name="T36" fmla="*/ 2147483646 w 144"/>
              <a:gd name="T37" fmla="*/ 2147483646 h 144"/>
              <a:gd name="T38" fmla="*/ 2147483646 w 144"/>
              <a:gd name="T39" fmla="*/ 2147483646 h 144"/>
              <a:gd name="T40" fmla="*/ 2147483646 w 144"/>
              <a:gd name="T41" fmla="*/ 2147483646 h 144"/>
              <a:gd name="T42" fmla="*/ 2147483646 w 144"/>
              <a:gd name="T43" fmla="*/ 2147483646 h 144"/>
              <a:gd name="T44" fmla="*/ 2147483646 w 144"/>
              <a:gd name="T45" fmla="*/ 2147483646 h 144"/>
              <a:gd name="T46" fmla="*/ 2147483646 w 144"/>
              <a:gd name="T47" fmla="*/ 2147483646 h 144"/>
              <a:gd name="T48" fmla="*/ 2147483646 w 144"/>
              <a:gd name="T49" fmla="*/ 2147483646 h 144"/>
              <a:gd name="T50" fmla="*/ 2147483646 w 144"/>
              <a:gd name="T51" fmla="*/ 2147483646 h 144"/>
              <a:gd name="T52" fmla="*/ 2147483646 w 144"/>
              <a:gd name="T53" fmla="*/ 2147483646 h 144"/>
              <a:gd name="T54" fmla="*/ 2147483646 w 144"/>
              <a:gd name="T55" fmla="*/ 2147483646 h 144"/>
              <a:gd name="T56" fmla="*/ 2147483646 w 144"/>
              <a:gd name="T57" fmla="*/ 2147483646 h 144"/>
              <a:gd name="T58" fmla="*/ 2147483646 w 144"/>
              <a:gd name="T59" fmla="*/ 2147483646 h 144"/>
              <a:gd name="T60" fmla="*/ 2147483646 w 144"/>
              <a:gd name="T61" fmla="*/ 2147483646 h 144"/>
              <a:gd name="T62" fmla="*/ 2147483646 w 144"/>
              <a:gd name="T63" fmla="*/ 2147483646 h 144"/>
              <a:gd name="T64" fmla="*/ 2147483646 w 144"/>
              <a:gd name="T65" fmla="*/ 2147483646 h 144"/>
              <a:gd name="T66" fmla="*/ 2147483646 w 144"/>
              <a:gd name="T67" fmla="*/ 2147483646 h 144"/>
              <a:gd name="T68" fmla="*/ 2147483646 w 144"/>
              <a:gd name="T69" fmla="*/ 2147483646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F63659E2-C4DF-4985-B46A-33B53D269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4" y="1936907"/>
            <a:ext cx="570865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4B649F"/>
                </a:solidFill>
              </a:rPr>
              <a:t>Advantages</a:t>
            </a: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21A1F10B-0BAE-4382-BD31-9C7F81957176}"/>
              </a:ext>
            </a:extLst>
          </p:cNvPr>
          <p:cNvSpPr/>
          <p:nvPr/>
        </p:nvSpPr>
        <p:spPr bwMode="auto">
          <a:xfrm>
            <a:off x="7124700" y="1765300"/>
            <a:ext cx="681038" cy="676275"/>
          </a:xfrm>
          <a:custGeom>
            <a:avLst/>
            <a:gdLst>
              <a:gd name="T0" fmla="*/ 1814848 w 5325"/>
              <a:gd name="T1" fmla="*/ 1012065 h 4595"/>
              <a:gd name="T2" fmla="*/ 90510 w 5325"/>
              <a:gd name="T3" fmla="*/ 0 h 4595"/>
              <a:gd name="T4" fmla="*/ 0 w 5325"/>
              <a:gd name="T5" fmla="*/ 1012065 h 4595"/>
              <a:gd name="T6" fmla="*/ 459346 w 5325"/>
              <a:gd name="T7" fmla="*/ 1169473 h 4595"/>
              <a:gd name="T8" fmla="*/ 502276 w 5325"/>
              <a:gd name="T9" fmla="*/ 1643845 h 4595"/>
              <a:gd name="T10" fmla="*/ 630349 w 5325"/>
              <a:gd name="T11" fmla="*/ 1169473 h 4595"/>
              <a:gd name="T12" fmla="*/ 1275366 w 5325"/>
              <a:gd name="T13" fmla="*/ 1169473 h 4595"/>
              <a:gd name="T14" fmla="*/ 1403439 w 5325"/>
              <a:gd name="T15" fmla="*/ 1643845 h 4595"/>
              <a:gd name="T16" fmla="*/ 1446011 w 5325"/>
              <a:gd name="T17" fmla="*/ 1169473 h 4595"/>
              <a:gd name="T18" fmla="*/ 1905000 w 5325"/>
              <a:gd name="T19" fmla="*/ 1012065 h 4595"/>
              <a:gd name="T20" fmla="*/ 1653862 w 5325"/>
              <a:gd name="T21" fmla="*/ 977363 h 4595"/>
              <a:gd name="T22" fmla="*/ 1653504 w 5325"/>
              <a:gd name="T23" fmla="*/ 984518 h 4595"/>
              <a:gd name="T24" fmla="*/ 1651000 w 5325"/>
              <a:gd name="T25" fmla="*/ 990958 h 4595"/>
              <a:gd name="T26" fmla="*/ 1648138 w 5325"/>
              <a:gd name="T27" fmla="*/ 996682 h 4595"/>
              <a:gd name="T28" fmla="*/ 1643845 w 5325"/>
              <a:gd name="T29" fmla="*/ 1002048 h 4595"/>
              <a:gd name="T30" fmla="*/ 1638837 w 5325"/>
              <a:gd name="T31" fmla="*/ 1005983 h 4595"/>
              <a:gd name="T32" fmla="*/ 1632755 w 5325"/>
              <a:gd name="T33" fmla="*/ 1009561 h 4595"/>
              <a:gd name="T34" fmla="*/ 1626673 w 5325"/>
              <a:gd name="T35" fmla="*/ 1011349 h 4595"/>
              <a:gd name="T36" fmla="*/ 1619518 w 5325"/>
              <a:gd name="T37" fmla="*/ 1012065 h 4595"/>
              <a:gd name="T38" fmla="*/ 1149439 w 5325"/>
              <a:gd name="T39" fmla="*/ 1012065 h 4595"/>
              <a:gd name="T40" fmla="*/ 1142642 w 5325"/>
              <a:gd name="T41" fmla="*/ 1011349 h 4595"/>
              <a:gd name="T42" fmla="*/ 1135845 w 5325"/>
              <a:gd name="T43" fmla="*/ 1009561 h 4595"/>
              <a:gd name="T44" fmla="*/ 1130121 w 5325"/>
              <a:gd name="T45" fmla="*/ 1005983 h 4595"/>
              <a:gd name="T46" fmla="*/ 1125470 w 5325"/>
              <a:gd name="T47" fmla="*/ 1002048 h 4595"/>
              <a:gd name="T48" fmla="*/ 1120820 w 5325"/>
              <a:gd name="T49" fmla="*/ 996682 h 4595"/>
              <a:gd name="T50" fmla="*/ 1117958 w 5325"/>
              <a:gd name="T51" fmla="*/ 990958 h 4595"/>
              <a:gd name="T52" fmla="*/ 1115811 w 5325"/>
              <a:gd name="T53" fmla="*/ 984518 h 4595"/>
              <a:gd name="T54" fmla="*/ 1115454 w 5325"/>
              <a:gd name="T55" fmla="*/ 977363 h 4595"/>
              <a:gd name="T56" fmla="*/ 1115454 w 5325"/>
              <a:gd name="T57" fmla="*/ 731592 h 4595"/>
              <a:gd name="T58" fmla="*/ 1115811 w 5325"/>
              <a:gd name="T59" fmla="*/ 724437 h 4595"/>
              <a:gd name="T60" fmla="*/ 1117958 w 5325"/>
              <a:gd name="T61" fmla="*/ 718355 h 4595"/>
              <a:gd name="T62" fmla="*/ 1120820 w 5325"/>
              <a:gd name="T63" fmla="*/ 712273 h 4595"/>
              <a:gd name="T64" fmla="*/ 1125470 w 5325"/>
              <a:gd name="T65" fmla="*/ 707265 h 4595"/>
              <a:gd name="T66" fmla="*/ 1130121 w 5325"/>
              <a:gd name="T67" fmla="*/ 702972 h 4595"/>
              <a:gd name="T68" fmla="*/ 1135845 w 5325"/>
              <a:gd name="T69" fmla="*/ 699752 h 4595"/>
              <a:gd name="T70" fmla="*/ 1142642 w 5325"/>
              <a:gd name="T71" fmla="*/ 697606 h 4595"/>
              <a:gd name="T72" fmla="*/ 1149439 w 5325"/>
              <a:gd name="T73" fmla="*/ 697248 h 4595"/>
              <a:gd name="T74" fmla="*/ 1619518 w 5325"/>
              <a:gd name="T75" fmla="*/ 697248 h 4595"/>
              <a:gd name="T76" fmla="*/ 1626673 w 5325"/>
              <a:gd name="T77" fmla="*/ 697606 h 4595"/>
              <a:gd name="T78" fmla="*/ 1632755 w 5325"/>
              <a:gd name="T79" fmla="*/ 699752 h 4595"/>
              <a:gd name="T80" fmla="*/ 1638837 w 5325"/>
              <a:gd name="T81" fmla="*/ 702972 h 4595"/>
              <a:gd name="T82" fmla="*/ 1643845 w 5325"/>
              <a:gd name="T83" fmla="*/ 707265 h 4595"/>
              <a:gd name="T84" fmla="*/ 1648138 w 5325"/>
              <a:gd name="T85" fmla="*/ 712273 h 4595"/>
              <a:gd name="T86" fmla="*/ 1651000 w 5325"/>
              <a:gd name="T87" fmla="*/ 718355 h 4595"/>
              <a:gd name="T88" fmla="*/ 1653504 w 5325"/>
              <a:gd name="T89" fmla="*/ 724437 h 4595"/>
              <a:gd name="T90" fmla="*/ 1653862 w 5325"/>
              <a:gd name="T91" fmla="*/ 731592 h 459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325" h="4595">
                <a:moveTo>
                  <a:pt x="5325" y="2829"/>
                </a:moveTo>
                <a:lnTo>
                  <a:pt x="5073" y="2829"/>
                </a:lnTo>
                <a:lnTo>
                  <a:pt x="5073" y="0"/>
                </a:lnTo>
                <a:lnTo>
                  <a:pt x="253" y="0"/>
                </a:lnTo>
                <a:lnTo>
                  <a:pt x="253" y="2829"/>
                </a:lnTo>
                <a:lnTo>
                  <a:pt x="0" y="2829"/>
                </a:lnTo>
                <a:lnTo>
                  <a:pt x="0" y="3269"/>
                </a:lnTo>
                <a:lnTo>
                  <a:pt x="1284" y="3269"/>
                </a:lnTo>
                <a:lnTo>
                  <a:pt x="926" y="4595"/>
                </a:lnTo>
                <a:lnTo>
                  <a:pt x="1404" y="4595"/>
                </a:lnTo>
                <a:lnTo>
                  <a:pt x="1762" y="3269"/>
                </a:lnTo>
                <a:lnTo>
                  <a:pt x="3565" y="3269"/>
                </a:lnTo>
                <a:lnTo>
                  <a:pt x="3764" y="4009"/>
                </a:lnTo>
                <a:lnTo>
                  <a:pt x="3923" y="4595"/>
                </a:lnTo>
                <a:lnTo>
                  <a:pt x="4400" y="4595"/>
                </a:lnTo>
                <a:lnTo>
                  <a:pt x="4042" y="3269"/>
                </a:lnTo>
                <a:lnTo>
                  <a:pt x="5325" y="3269"/>
                </a:lnTo>
                <a:lnTo>
                  <a:pt x="5325" y="2829"/>
                </a:lnTo>
                <a:close/>
                <a:moveTo>
                  <a:pt x="4623" y="2732"/>
                </a:moveTo>
                <a:lnTo>
                  <a:pt x="4623" y="2732"/>
                </a:lnTo>
                <a:lnTo>
                  <a:pt x="4623" y="2742"/>
                </a:lnTo>
                <a:lnTo>
                  <a:pt x="4622" y="2752"/>
                </a:lnTo>
                <a:lnTo>
                  <a:pt x="4619" y="2760"/>
                </a:lnTo>
                <a:lnTo>
                  <a:pt x="4615" y="2770"/>
                </a:lnTo>
                <a:lnTo>
                  <a:pt x="4612" y="2779"/>
                </a:lnTo>
                <a:lnTo>
                  <a:pt x="4607" y="2786"/>
                </a:lnTo>
                <a:lnTo>
                  <a:pt x="4601" y="2794"/>
                </a:lnTo>
                <a:lnTo>
                  <a:pt x="4595" y="2801"/>
                </a:lnTo>
                <a:lnTo>
                  <a:pt x="4588" y="2807"/>
                </a:lnTo>
                <a:lnTo>
                  <a:pt x="4581" y="2812"/>
                </a:lnTo>
                <a:lnTo>
                  <a:pt x="4573" y="2817"/>
                </a:lnTo>
                <a:lnTo>
                  <a:pt x="4564" y="2822"/>
                </a:lnTo>
                <a:lnTo>
                  <a:pt x="4555" y="2824"/>
                </a:lnTo>
                <a:lnTo>
                  <a:pt x="4547" y="2827"/>
                </a:lnTo>
                <a:lnTo>
                  <a:pt x="4537" y="2828"/>
                </a:lnTo>
                <a:lnTo>
                  <a:pt x="4527" y="2829"/>
                </a:lnTo>
                <a:lnTo>
                  <a:pt x="3213" y="2829"/>
                </a:lnTo>
                <a:lnTo>
                  <a:pt x="3203" y="2828"/>
                </a:lnTo>
                <a:lnTo>
                  <a:pt x="3194" y="2827"/>
                </a:lnTo>
                <a:lnTo>
                  <a:pt x="3185" y="2824"/>
                </a:lnTo>
                <a:lnTo>
                  <a:pt x="3175" y="2822"/>
                </a:lnTo>
                <a:lnTo>
                  <a:pt x="3168" y="2817"/>
                </a:lnTo>
                <a:lnTo>
                  <a:pt x="3159" y="2812"/>
                </a:lnTo>
                <a:lnTo>
                  <a:pt x="3152" y="2807"/>
                </a:lnTo>
                <a:lnTo>
                  <a:pt x="3146" y="2801"/>
                </a:lnTo>
                <a:lnTo>
                  <a:pt x="3140" y="2794"/>
                </a:lnTo>
                <a:lnTo>
                  <a:pt x="3133" y="2786"/>
                </a:lnTo>
                <a:lnTo>
                  <a:pt x="3129" y="2779"/>
                </a:lnTo>
                <a:lnTo>
                  <a:pt x="3125" y="2770"/>
                </a:lnTo>
                <a:lnTo>
                  <a:pt x="3121" y="2760"/>
                </a:lnTo>
                <a:lnTo>
                  <a:pt x="3119" y="2752"/>
                </a:lnTo>
                <a:lnTo>
                  <a:pt x="3118" y="2742"/>
                </a:lnTo>
                <a:lnTo>
                  <a:pt x="3118" y="2732"/>
                </a:lnTo>
                <a:lnTo>
                  <a:pt x="3118" y="2045"/>
                </a:lnTo>
                <a:lnTo>
                  <a:pt x="3118" y="2035"/>
                </a:lnTo>
                <a:lnTo>
                  <a:pt x="3119" y="2025"/>
                </a:lnTo>
                <a:lnTo>
                  <a:pt x="3121" y="2016"/>
                </a:lnTo>
                <a:lnTo>
                  <a:pt x="3125" y="2008"/>
                </a:lnTo>
                <a:lnTo>
                  <a:pt x="3129" y="1999"/>
                </a:lnTo>
                <a:lnTo>
                  <a:pt x="3133" y="1991"/>
                </a:lnTo>
                <a:lnTo>
                  <a:pt x="3140" y="1983"/>
                </a:lnTo>
                <a:lnTo>
                  <a:pt x="3146" y="1977"/>
                </a:lnTo>
                <a:lnTo>
                  <a:pt x="3152" y="1971"/>
                </a:lnTo>
                <a:lnTo>
                  <a:pt x="3159" y="1965"/>
                </a:lnTo>
                <a:lnTo>
                  <a:pt x="3168" y="1960"/>
                </a:lnTo>
                <a:lnTo>
                  <a:pt x="3175" y="1956"/>
                </a:lnTo>
                <a:lnTo>
                  <a:pt x="3185" y="1953"/>
                </a:lnTo>
                <a:lnTo>
                  <a:pt x="3194" y="1950"/>
                </a:lnTo>
                <a:lnTo>
                  <a:pt x="3203" y="1949"/>
                </a:lnTo>
                <a:lnTo>
                  <a:pt x="3213" y="1949"/>
                </a:lnTo>
                <a:lnTo>
                  <a:pt x="4527" y="1949"/>
                </a:lnTo>
                <a:lnTo>
                  <a:pt x="4537" y="1949"/>
                </a:lnTo>
                <a:lnTo>
                  <a:pt x="4547" y="1950"/>
                </a:lnTo>
                <a:lnTo>
                  <a:pt x="4555" y="1953"/>
                </a:lnTo>
                <a:lnTo>
                  <a:pt x="4564" y="1956"/>
                </a:lnTo>
                <a:lnTo>
                  <a:pt x="4573" y="1960"/>
                </a:lnTo>
                <a:lnTo>
                  <a:pt x="4581" y="1965"/>
                </a:lnTo>
                <a:lnTo>
                  <a:pt x="4588" y="1971"/>
                </a:lnTo>
                <a:lnTo>
                  <a:pt x="4595" y="1977"/>
                </a:lnTo>
                <a:lnTo>
                  <a:pt x="4601" y="1983"/>
                </a:lnTo>
                <a:lnTo>
                  <a:pt x="4607" y="1991"/>
                </a:lnTo>
                <a:lnTo>
                  <a:pt x="4612" y="1999"/>
                </a:lnTo>
                <a:lnTo>
                  <a:pt x="4615" y="2008"/>
                </a:lnTo>
                <a:lnTo>
                  <a:pt x="4619" y="2016"/>
                </a:lnTo>
                <a:lnTo>
                  <a:pt x="4622" y="2025"/>
                </a:lnTo>
                <a:lnTo>
                  <a:pt x="4623" y="2035"/>
                </a:lnTo>
                <a:lnTo>
                  <a:pt x="4623" y="2045"/>
                </a:lnTo>
                <a:lnTo>
                  <a:pt x="4623" y="27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B450F5-0126-44C9-94B1-A6C35BBB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4189"/>
            <a:ext cx="6266739" cy="17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2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79CA75-FE1C-455A-A04B-0074A363EFB4}"/>
              </a:ext>
            </a:extLst>
          </p:cNvPr>
          <p:cNvSpPr/>
          <p:nvPr/>
        </p:nvSpPr>
        <p:spPr>
          <a:xfrm>
            <a:off x="0" y="0"/>
            <a:ext cx="5924550" cy="685800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2E5C2CB3-05EA-4BAD-BC54-EF7276DD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5" y="1103319"/>
            <a:ext cx="4010303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Cut the lower combination decision, when the deviation is over a specific value(experiments and experience).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6C7043C7-1F7A-44CF-BADF-0ACDAAED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65" y="641654"/>
            <a:ext cx="2935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Branch and Bound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50BE78-2D66-45B5-9060-CF0AD8DC5CE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7983" y="966794"/>
            <a:ext cx="673100" cy="623887"/>
          </a:xfrm>
          <a:custGeom>
            <a:avLst/>
            <a:gdLst>
              <a:gd name="T0" fmla="*/ 2147483646 w 144"/>
              <a:gd name="T1" fmla="*/ 0 h 132"/>
              <a:gd name="T2" fmla="*/ 2147483646 w 144"/>
              <a:gd name="T3" fmla="*/ 0 h 132"/>
              <a:gd name="T4" fmla="*/ 0 w 144"/>
              <a:gd name="T5" fmla="*/ 2147483646 h 132"/>
              <a:gd name="T6" fmla="*/ 0 w 144"/>
              <a:gd name="T7" fmla="*/ 2147483646 h 132"/>
              <a:gd name="T8" fmla="*/ 2147483646 w 144"/>
              <a:gd name="T9" fmla="*/ 2147483646 h 132"/>
              <a:gd name="T10" fmla="*/ 2147483646 w 144"/>
              <a:gd name="T11" fmla="*/ 2147483646 h 132"/>
              <a:gd name="T12" fmla="*/ 2147483646 w 144"/>
              <a:gd name="T13" fmla="*/ 2147483646 h 132"/>
              <a:gd name="T14" fmla="*/ 2147483646 w 144"/>
              <a:gd name="T15" fmla="*/ 2147483646 h 132"/>
              <a:gd name="T16" fmla="*/ 2147483646 w 144"/>
              <a:gd name="T17" fmla="*/ 2147483646 h 132"/>
              <a:gd name="T18" fmla="*/ 2147483646 w 144"/>
              <a:gd name="T19" fmla="*/ 2147483646 h 132"/>
              <a:gd name="T20" fmla="*/ 2147483646 w 144"/>
              <a:gd name="T21" fmla="*/ 2147483646 h 132"/>
              <a:gd name="T22" fmla="*/ 2147483646 w 144"/>
              <a:gd name="T23" fmla="*/ 0 h 132"/>
              <a:gd name="T24" fmla="*/ 2147483646 w 144"/>
              <a:gd name="T25" fmla="*/ 2147483646 h 132"/>
              <a:gd name="T26" fmla="*/ 2147483646 w 144"/>
              <a:gd name="T27" fmla="*/ 2147483646 h 132"/>
              <a:gd name="T28" fmla="*/ 2147483646 w 144"/>
              <a:gd name="T29" fmla="*/ 2147483646 h 132"/>
              <a:gd name="T30" fmla="*/ 2147483646 w 144"/>
              <a:gd name="T31" fmla="*/ 2147483646 h 132"/>
              <a:gd name="T32" fmla="*/ 2147483646 w 144"/>
              <a:gd name="T33" fmla="*/ 2147483646 h 132"/>
              <a:gd name="T34" fmla="*/ 2147483646 w 144"/>
              <a:gd name="T35" fmla="*/ 2147483646 h 132"/>
              <a:gd name="T36" fmla="*/ 2147483646 w 144"/>
              <a:gd name="T37" fmla="*/ 2147483646 h 132"/>
              <a:gd name="T38" fmla="*/ 2147483646 w 144"/>
              <a:gd name="T39" fmla="*/ 2147483646 h 132"/>
              <a:gd name="T40" fmla="*/ 2147483646 w 144"/>
              <a:gd name="T41" fmla="*/ 2147483646 h 132"/>
              <a:gd name="T42" fmla="*/ 2147483646 w 144"/>
              <a:gd name="T43" fmla="*/ 2147483646 h 132"/>
              <a:gd name="T44" fmla="*/ 2147483646 w 144"/>
              <a:gd name="T45" fmla="*/ 2147483646 h 132"/>
              <a:gd name="T46" fmla="*/ 2147483646 w 144"/>
              <a:gd name="T47" fmla="*/ 2147483646 h 132"/>
              <a:gd name="T48" fmla="*/ 2147483646 w 144"/>
              <a:gd name="T49" fmla="*/ 2147483646 h 132"/>
              <a:gd name="T50" fmla="*/ 2147483646 w 144"/>
              <a:gd name="T51" fmla="*/ 2147483646 h 132"/>
              <a:gd name="T52" fmla="*/ 2147483646 w 144"/>
              <a:gd name="T53" fmla="*/ 2147483646 h 1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3A01C1FC-FF65-47DC-BCC7-8BC7B59C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330" y="3171266"/>
            <a:ext cx="4220435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Implement parallel computing in reality to help calculate score for each state under different choices.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5042AA21-1AA9-4B7C-9A4C-DC496E264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86" y="2709601"/>
            <a:ext cx="2986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Parallel Computing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2A8D2852-9A23-4604-800B-27D508641078}"/>
              </a:ext>
            </a:extLst>
          </p:cNvPr>
          <p:cNvSpPr/>
          <p:nvPr/>
        </p:nvSpPr>
        <p:spPr>
          <a:xfrm>
            <a:off x="553635" y="3074924"/>
            <a:ext cx="695325" cy="695325"/>
          </a:xfrm>
          <a:custGeom>
            <a:avLst/>
            <a:gdLst>
              <a:gd name="connsiteX0" fmla="*/ 532395 w 1474634"/>
              <a:gd name="connsiteY0" fmla="*/ 0 h 1474633"/>
              <a:gd name="connsiteX1" fmla="*/ 942238 w 1474634"/>
              <a:gd name="connsiteY1" fmla="*/ 0 h 1474633"/>
              <a:gd name="connsiteX2" fmla="*/ 942238 w 1474634"/>
              <a:gd name="connsiteY2" fmla="*/ 224655 h 1474633"/>
              <a:gd name="connsiteX3" fmla="*/ 942239 w 1474634"/>
              <a:gd name="connsiteY3" fmla="*/ 224655 h 1474633"/>
              <a:gd name="connsiteX4" fmla="*/ 869379 w 1474634"/>
              <a:gd name="connsiteY4" fmla="*/ 275833 h 1474633"/>
              <a:gd name="connsiteX5" fmla="*/ 869379 w 1474634"/>
              <a:gd name="connsiteY5" fmla="*/ 423721 h 1474633"/>
              <a:gd name="connsiteX6" fmla="*/ 869379 w 1474634"/>
              <a:gd name="connsiteY6" fmla="*/ 425884 h 1474633"/>
              <a:gd name="connsiteX7" fmla="*/ 866300 w 1474634"/>
              <a:gd name="connsiteY7" fmla="*/ 425884 h 1474633"/>
              <a:gd name="connsiteX8" fmla="*/ 825423 w 1474634"/>
              <a:gd name="connsiteY8" fmla="*/ 454597 h 1474633"/>
              <a:gd name="connsiteX9" fmla="*/ 825423 w 1474634"/>
              <a:gd name="connsiteY9" fmla="*/ 649211 h 1474633"/>
              <a:gd name="connsiteX10" fmla="*/ 1020038 w 1474634"/>
              <a:gd name="connsiteY10" fmla="*/ 649211 h 1474633"/>
              <a:gd name="connsiteX11" fmla="*/ 1048750 w 1474634"/>
              <a:gd name="connsiteY11" fmla="*/ 608336 h 1474633"/>
              <a:gd name="connsiteX12" fmla="*/ 1048750 w 1474634"/>
              <a:gd name="connsiteY12" fmla="*/ 605257 h 1474633"/>
              <a:gd name="connsiteX13" fmla="*/ 1050912 w 1474634"/>
              <a:gd name="connsiteY13" fmla="*/ 605257 h 1474633"/>
              <a:gd name="connsiteX14" fmla="*/ 1050913 w 1474634"/>
              <a:gd name="connsiteY14" fmla="*/ 605256 h 1474633"/>
              <a:gd name="connsiteX15" fmla="*/ 1050913 w 1474634"/>
              <a:gd name="connsiteY15" fmla="*/ 605257 h 1474633"/>
              <a:gd name="connsiteX16" fmla="*/ 1249979 w 1474634"/>
              <a:gd name="connsiteY16" fmla="*/ 605257 h 1474633"/>
              <a:gd name="connsiteX17" fmla="*/ 1249979 w 1474634"/>
              <a:gd name="connsiteY17" fmla="*/ 605256 h 1474633"/>
              <a:gd name="connsiteX18" fmla="*/ 1198801 w 1474634"/>
              <a:gd name="connsiteY18" fmla="*/ 605256 h 1474633"/>
              <a:gd name="connsiteX19" fmla="*/ 1249979 w 1474634"/>
              <a:gd name="connsiteY19" fmla="*/ 532396 h 1474633"/>
              <a:gd name="connsiteX20" fmla="*/ 1249979 w 1474634"/>
              <a:gd name="connsiteY20" fmla="*/ 532395 h 1474633"/>
              <a:gd name="connsiteX21" fmla="*/ 1474634 w 1474634"/>
              <a:gd name="connsiteY21" fmla="*/ 532395 h 1474633"/>
              <a:gd name="connsiteX22" fmla="*/ 1474634 w 1474634"/>
              <a:gd name="connsiteY22" fmla="*/ 942238 h 1474633"/>
              <a:gd name="connsiteX23" fmla="*/ 1249979 w 1474634"/>
              <a:gd name="connsiteY23" fmla="*/ 942238 h 1474633"/>
              <a:gd name="connsiteX24" fmla="*/ 1249979 w 1474634"/>
              <a:gd name="connsiteY24" fmla="*/ 942239 h 1474633"/>
              <a:gd name="connsiteX25" fmla="*/ 1198801 w 1474634"/>
              <a:gd name="connsiteY25" fmla="*/ 869379 h 1474633"/>
              <a:gd name="connsiteX26" fmla="*/ 1050913 w 1474634"/>
              <a:gd name="connsiteY26" fmla="*/ 869379 h 1474633"/>
              <a:gd name="connsiteX27" fmla="*/ 1048750 w 1474634"/>
              <a:gd name="connsiteY27" fmla="*/ 869379 h 1474633"/>
              <a:gd name="connsiteX28" fmla="*/ 1048750 w 1474634"/>
              <a:gd name="connsiteY28" fmla="*/ 866300 h 1474633"/>
              <a:gd name="connsiteX29" fmla="*/ 1020037 w 1474634"/>
              <a:gd name="connsiteY29" fmla="*/ 825423 h 1474633"/>
              <a:gd name="connsiteX30" fmla="*/ 825423 w 1474634"/>
              <a:gd name="connsiteY30" fmla="*/ 825423 h 1474633"/>
              <a:gd name="connsiteX31" fmla="*/ 825423 w 1474634"/>
              <a:gd name="connsiteY31" fmla="*/ 1020037 h 1474633"/>
              <a:gd name="connsiteX32" fmla="*/ 866300 w 1474634"/>
              <a:gd name="connsiteY32" fmla="*/ 1048749 h 1474633"/>
              <a:gd name="connsiteX33" fmla="*/ 869379 w 1474634"/>
              <a:gd name="connsiteY33" fmla="*/ 1048749 h 1474633"/>
              <a:gd name="connsiteX34" fmla="*/ 869379 w 1474634"/>
              <a:gd name="connsiteY34" fmla="*/ 1050912 h 1474633"/>
              <a:gd name="connsiteX35" fmla="*/ 869379 w 1474634"/>
              <a:gd name="connsiteY35" fmla="*/ 1198800 h 1474633"/>
              <a:gd name="connsiteX36" fmla="*/ 942239 w 1474634"/>
              <a:gd name="connsiteY36" fmla="*/ 1249978 h 1474633"/>
              <a:gd name="connsiteX37" fmla="*/ 942238 w 1474634"/>
              <a:gd name="connsiteY37" fmla="*/ 1249978 h 1474633"/>
              <a:gd name="connsiteX38" fmla="*/ 942238 w 1474634"/>
              <a:gd name="connsiteY38" fmla="*/ 1474633 h 1474633"/>
              <a:gd name="connsiteX39" fmla="*/ 532395 w 1474634"/>
              <a:gd name="connsiteY39" fmla="*/ 1474633 h 1474633"/>
              <a:gd name="connsiteX40" fmla="*/ 532395 w 1474634"/>
              <a:gd name="connsiteY40" fmla="*/ 1249978 h 1474633"/>
              <a:gd name="connsiteX41" fmla="*/ 532396 w 1474634"/>
              <a:gd name="connsiteY41" fmla="*/ 1249978 h 1474633"/>
              <a:gd name="connsiteX42" fmla="*/ 605256 w 1474634"/>
              <a:gd name="connsiteY42" fmla="*/ 1198800 h 1474633"/>
              <a:gd name="connsiteX43" fmla="*/ 605256 w 1474634"/>
              <a:gd name="connsiteY43" fmla="*/ 1249978 h 1474633"/>
              <a:gd name="connsiteX44" fmla="*/ 605257 w 1474634"/>
              <a:gd name="connsiteY44" fmla="*/ 1249978 h 1474633"/>
              <a:gd name="connsiteX45" fmla="*/ 605257 w 1474634"/>
              <a:gd name="connsiteY45" fmla="*/ 1050912 h 1474633"/>
              <a:gd name="connsiteX46" fmla="*/ 605256 w 1474634"/>
              <a:gd name="connsiteY46" fmla="*/ 1050912 h 1474633"/>
              <a:gd name="connsiteX47" fmla="*/ 605257 w 1474634"/>
              <a:gd name="connsiteY47" fmla="*/ 1050911 h 1474633"/>
              <a:gd name="connsiteX48" fmla="*/ 605257 w 1474634"/>
              <a:gd name="connsiteY48" fmla="*/ 1048749 h 1474633"/>
              <a:gd name="connsiteX49" fmla="*/ 608336 w 1474634"/>
              <a:gd name="connsiteY49" fmla="*/ 1048749 h 1474633"/>
              <a:gd name="connsiteX50" fmla="*/ 649211 w 1474634"/>
              <a:gd name="connsiteY50" fmla="*/ 1020038 h 1474633"/>
              <a:gd name="connsiteX51" fmla="*/ 649211 w 1474634"/>
              <a:gd name="connsiteY51" fmla="*/ 825423 h 1474633"/>
              <a:gd name="connsiteX52" fmla="*/ 454596 w 1474634"/>
              <a:gd name="connsiteY52" fmla="*/ 825423 h 1474633"/>
              <a:gd name="connsiteX53" fmla="*/ 425884 w 1474634"/>
              <a:gd name="connsiteY53" fmla="*/ 866300 h 1474633"/>
              <a:gd name="connsiteX54" fmla="*/ 425884 w 1474634"/>
              <a:gd name="connsiteY54" fmla="*/ 869379 h 1474633"/>
              <a:gd name="connsiteX55" fmla="*/ 423721 w 1474634"/>
              <a:gd name="connsiteY55" fmla="*/ 869379 h 1474633"/>
              <a:gd name="connsiteX56" fmla="*/ 275833 w 1474634"/>
              <a:gd name="connsiteY56" fmla="*/ 869379 h 1474633"/>
              <a:gd name="connsiteX57" fmla="*/ 224655 w 1474634"/>
              <a:gd name="connsiteY57" fmla="*/ 942239 h 1474633"/>
              <a:gd name="connsiteX58" fmla="*/ 224655 w 1474634"/>
              <a:gd name="connsiteY58" fmla="*/ 942238 h 1474633"/>
              <a:gd name="connsiteX59" fmla="*/ 0 w 1474634"/>
              <a:gd name="connsiteY59" fmla="*/ 942238 h 1474633"/>
              <a:gd name="connsiteX60" fmla="*/ 0 w 1474634"/>
              <a:gd name="connsiteY60" fmla="*/ 532395 h 1474633"/>
              <a:gd name="connsiteX61" fmla="*/ 224655 w 1474634"/>
              <a:gd name="connsiteY61" fmla="*/ 532395 h 1474633"/>
              <a:gd name="connsiteX62" fmla="*/ 224655 w 1474634"/>
              <a:gd name="connsiteY62" fmla="*/ 532396 h 1474633"/>
              <a:gd name="connsiteX63" fmla="*/ 275833 w 1474634"/>
              <a:gd name="connsiteY63" fmla="*/ 605256 h 1474633"/>
              <a:gd name="connsiteX64" fmla="*/ 224655 w 1474634"/>
              <a:gd name="connsiteY64" fmla="*/ 605256 h 1474633"/>
              <a:gd name="connsiteX65" fmla="*/ 224655 w 1474634"/>
              <a:gd name="connsiteY65" fmla="*/ 605257 h 1474633"/>
              <a:gd name="connsiteX66" fmla="*/ 423721 w 1474634"/>
              <a:gd name="connsiteY66" fmla="*/ 605257 h 1474633"/>
              <a:gd name="connsiteX67" fmla="*/ 423721 w 1474634"/>
              <a:gd name="connsiteY67" fmla="*/ 605256 h 1474633"/>
              <a:gd name="connsiteX68" fmla="*/ 423722 w 1474634"/>
              <a:gd name="connsiteY68" fmla="*/ 605257 h 1474633"/>
              <a:gd name="connsiteX69" fmla="*/ 425884 w 1474634"/>
              <a:gd name="connsiteY69" fmla="*/ 605257 h 1474633"/>
              <a:gd name="connsiteX70" fmla="*/ 425884 w 1474634"/>
              <a:gd name="connsiteY70" fmla="*/ 608336 h 1474633"/>
              <a:gd name="connsiteX71" fmla="*/ 454595 w 1474634"/>
              <a:gd name="connsiteY71" fmla="*/ 649211 h 1474633"/>
              <a:gd name="connsiteX72" fmla="*/ 649211 w 1474634"/>
              <a:gd name="connsiteY72" fmla="*/ 649211 h 1474633"/>
              <a:gd name="connsiteX73" fmla="*/ 649211 w 1474634"/>
              <a:gd name="connsiteY73" fmla="*/ 454596 h 1474633"/>
              <a:gd name="connsiteX74" fmla="*/ 608336 w 1474634"/>
              <a:gd name="connsiteY74" fmla="*/ 425884 h 1474633"/>
              <a:gd name="connsiteX75" fmla="*/ 605257 w 1474634"/>
              <a:gd name="connsiteY75" fmla="*/ 425884 h 1474633"/>
              <a:gd name="connsiteX76" fmla="*/ 605257 w 1474634"/>
              <a:gd name="connsiteY76" fmla="*/ 423722 h 1474633"/>
              <a:gd name="connsiteX77" fmla="*/ 605256 w 1474634"/>
              <a:gd name="connsiteY77" fmla="*/ 423721 h 1474633"/>
              <a:gd name="connsiteX78" fmla="*/ 605257 w 1474634"/>
              <a:gd name="connsiteY78" fmla="*/ 423721 h 1474633"/>
              <a:gd name="connsiteX79" fmla="*/ 605257 w 1474634"/>
              <a:gd name="connsiteY79" fmla="*/ 224655 h 1474633"/>
              <a:gd name="connsiteX80" fmla="*/ 605256 w 1474634"/>
              <a:gd name="connsiteY80" fmla="*/ 224655 h 1474633"/>
              <a:gd name="connsiteX81" fmla="*/ 605256 w 1474634"/>
              <a:gd name="connsiteY81" fmla="*/ 275833 h 1474633"/>
              <a:gd name="connsiteX82" fmla="*/ 532396 w 1474634"/>
              <a:gd name="connsiteY82" fmla="*/ 224655 h 1474633"/>
              <a:gd name="connsiteX83" fmla="*/ 532395 w 1474634"/>
              <a:gd name="connsiteY83" fmla="*/ 224655 h 14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474634" h="1474633">
                <a:moveTo>
                  <a:pt x="532395" y="0"/>
                </a:moveTo>
                <a:lnTo>
                  <a:pt x="942238" y="0"/>
                </a:lnTo>
                <a:lnTo>
                  <a:pt x="942238" y="224655"/>
                </a:lnTo>
                <a:lnTo>
                  <a:pt x="942239" y="224655"/>
                </a:lnTo>
                <a:lnTo>
                  <a:pt x="869379" y="275833"/>
                </a:lnTo>
                <a:lnTo>
                  <a:pt x="869379" y="423721"/>
                </a:lnTo>
                <a:lnTo>
                  <a:pt x="869379" y="425884"/>
                </a:lnTo>
                <a:lnTo>
                  <a:pt x="866300" y="425884"/>
                </a:lnTo>
                <a:lnTo>
                  <a:pt x="825423" y="454597"/>
                </a:lnTo>
                <a:lnTo>
                  <a:pt x="825423" y="649211"/>
                </a:lnTo>
                <a:lnTo>
                  <a:pt x="1020038" y="649211"/>
                </a:lnTo>
                <a:lnTo>
                  <a:pt x="1048750" y="608336"/>
                </a:lnTo>
                <a:lnTo>
                  <a:pt x="1048750" y="605257"/>
                </a:lnTo>
                <a:lnTo>
                  <a:pt x="1050912" y="605257"/>
                </a:lnTo>
                <a:lnTo>
                  <a:pt x="1050913" y="605256"/>
                </a:lnTo>
                <a:lnTo>
                  <a:pt x="1050913" y="605257"/>
                </a:lnTo>
                <a:lnTo>
                  <a:pt x="1249979" y="605257"/>
                </a:lnTo>
                <a:lnTo>
                  <a:pt x="1249979" y="605256"/>
                </a:lnTo>
                <a:lnTo>
                  <a:pt x="1198801" y="605256"/>
                </a:lnTo>
                <a:lnTo>
                  <a:pt x="1249979" y="532396"/>
                </a:lnTo>
                <a:lnTo>
                  <a:pt x="1249979" y="532395"/>
                </a:lnTo>
                <a:lnTo>
                  <a:pt x="1474634" y="532395"/>
                </a:lnTo>
                <a:lnTo>
                  <a:pt x="1474634" y="942238"/>
                </a:lnTo>
                <a:lnTo>
                  <a:pt x="1249979" y="942238"/>
                </a:lnTo>
                <a:lnTo>
                  <a:pt x="1249979" y="942239"/>
                </a:lnTo>
                <a:lnTo>
                  <a:pt x="1198801" y="869379"/>
                </a:lnTo>
                <a:lnTo>
                  <a:pt x="1050913" y="869379"/>
                </a:lnTo>
                <a:lnTo>
                  <a:pt x="1048750" y="869379"/>
                </a:lnTo>
                <a:lnTo>
                  <a:pt x="1048750" y="866300"/>
                </a:lnTo>
                <a:lnTo>
                  <a:pt x="1020037" y="825423"/>
                </a:lnTo>
                <a:lnTo>
                  <a:pt x="825423" y="825423"/>
                </a:lnTo>
                <a:lnTo>
                  <a:pt x="825423" y="1020037"/>
                </a:lnTo>
                <a:lnTo>
                  <a:pt x="866300" y="1048749"/>
                </a:lnTo>
                <a:lnTo>
                  <a:pt x="869379" y="1048749"/>
                </a:lnTo>
                <a:lnTo>
                  <a:pt x="869379" y="1050912"/>
                </a:lnTo>
                <a:lnTo>
                  <a:pt x="869379" y="1198800"/>
                </a:lnTo>
                <a:lnTo>
                  <a:pt x="942239" y="1249978"/>
                </a:lnTo>
                <a:lnTo>
                  <a:pt x="942238" y="1249978"/>
                </a:lnTo>
                <a:lnTo>
                  <a:pt x="942238" y="1474633"/>
                </a:lnTo>
                <a:lnTo>
                  <a:pt x="532395" y="1474633"/>
                </a:lnTo>
                <a:lnTo>
                  <a:pt x="532395" y="1249978"/>
                </a:lnTo>
                <a:lnTo>
                  <a:pt x="532396" y="1249978"/>
                </a:lnTo>
                <a:lnTo>
                  <a:pt x="605256" y="1198800"/>
                </a:lnTo>
                <a:lnTo>
                  <a:pt x="605256" y="1249978"/>
                </a:lnTo>
                <a:lnTo>
                  <a:pt x="605257" y="1249978"/>
                </a:lnTo>
                <a:lnTo>
                  <a:pt x="605257" y="1050912"/>
                </a:lnTo>
                <a:lnTo>
                  <a:pt x="605256" y="1050912"/>
                </a:lnTo>
                <a:lnTo>
                  <a:pt x="605257" y="1050911"/>
                </a:lnTo>
                <a:lnTo>
                  <a:pt x="605257" y="1048749"/>
                </a:lnTo>
                <a:lnTo>
                  <a:pt x="608336" y="1048749"/>
                </a:lnTo>
                <a:lnTo>
                  <a:pt x="649211" y="1020038"/>
                </a:lnTo>
                <a:lnTo>
                  <a:pt x="649211" y="825423"/>
                </a:lnTo>
                <a:lnTo>
                  <a:pt x="454596" y="825423"/>
                </a:lnTo>
                <a:lnTo>
                  <a:pt x="425884" y="866300"/>
                </a:lnTo>
                <a:lnTo>
                  <a:pt x="425884" y="869379"/>
                </a:lnTo>
                <a:lnTo>
                  <a:pt x="423721" y="869379"/>
                </a:lnTo>
                <a:lnTo>
                  <a:pt x="275833" y="869379"/>
                </a:lnTo>
                <a:lnTo>
                  <a:pt x="224655" y="942239"/>
                </a:lnTo>
                <a:lnTo>
                  <a:pt x="224655" y="942238"/>
                </a:lnTo>
                <a:lnTo>
                  <a:pt x="0" y="942238"/>
                </a:lnTo>
                <a:lnTo>
                  <a:pt x="0" y="532395"/>
                </a:lnTo>
                <a:lnTo>
                  <a:pt x="224655" y="532395"/>
                </a:lnTo>
                <a:lnTo>
                  <a:pt x="224655" y="532396"/>
                </a:lnTo>
                <a:lnTo>
                  <a:pt x="275833" y="605256"/>
                </a:lnTo>
                <a:lnTo>
                  <a:pt x="224655" y="605256"/>
                </a:lnTo>
                <a:lnTo>
                  <a:pt x="224655" y="605257"/>
                </a:lnTo>
                <a:lnTo>
                  <a:pt x="423721" y="605257"/>
                </a:lnTo>
                <a:lnTo>
                  <a:pt x="423721" y="605256"/>
                </a:lnTo>
                <a:lnTo>
                  <a:pt x="423722" y="605257"/>
                </a:lnTo>
                <a:lnTo>
                  <a:pt x="425884" y="605257"/>
                </a:lnTo>
                <a:lnTo>
                  <a:pt x="425884" y="608336"/>
                </a:lnTo>
                <a:lnTo>
                  <a:pt x="454595" y="649211"/>
                </a:lnTo>
                <a:lnTo>
                  <a:pt x="649211" y="649211"/>
                </a:lnTo>
                <a:lnTo>
                  <a:pt x="649211" y="454596"/>
                </a:lnTo>
                <a:lnTo>
                  <a:pt x="608336" y="425884"/>
                </a:lnTo>
                <a:lnTo>
                  <a:pt x="605257" y="425884"/>
                </a:lnTo>
                <a:lnTo>
                  <a:pt x="605257" y="423722"/>
                </a:lnTo>
                <a:lnTo>
                  <a:pt x="605256" y="423721"/>
                </a:lnTo>
                <a:lnTo>
                  <a:pt x="605257" y="423721"/>
                </a:lnTo>
                <a:lnTo>
                  <a:pt x="605257" y="224655"/>
                </a:lnTo>
                <a:lnTo>
                  <a:pt x="605256" y="224655"/>
                </a:lnTo>
                <a:lnTo>
                  <a:pt x="605256" y="275833"/>
                </a:lnTo>
                <a:lnTo>
                  <a:pt x="532396" y="224655"/>
                </a:lnTo>
                <a:lnTo>
                  <a:pt x="532395" y="22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3" name="Group 82">
            <a:extLst>
              <a:ext uri="{FF2B5EF4-FFF2-40B4-BE49-F238E27FC236}">
                <a16:creationId xmlns:a16="http://schemas.microsoft.com/office/drawing/2014/main" id="{91D26BAF-3ECE-4119-919D-D695CC8EC99E}"/>
              </a:ext>
            </a:extLst>
          </p:cNvPr>
          <p:cNvGrpSpPr/>
          <p:nvPr/>
        </p:nvGrpSpPr>
        <p:grpSpPr>
          <a:xfrm>
            <a:off x="553635" y="5006682"/>
            <a:ext cx="719925" cy="884524"/>
            <a:chOff x="812800" y="2719388"/>
            <a:chExt cx="1017588" cy="1158875"/>
          </a:xfrm>
          <a:solidFill>
            <a:schemeClr val="bg1"/>
          </a:solidFill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14DBD4A9-8B6C-452A-A33C-AFEB21F18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800" y="2719388"/>
              <a:ext cx="1017588" cy="1158875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36">
              <a:extLst>
                <a:ext uri="{FF2B5EF4-FFF2-40B4-BE49-F238E27FC236}">
                  <a16:creationId xmlns:a16="http://schemas.microsoft.com/office/drawing/2014/main" id="{72162E5F-2279-4A43-B4C4-322930D18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624263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37">
              <a:extLst>
                <a:ext uri="{FF2B5EF4-FFF2-40B4-BE49-F238E27FC236}">
                  <a16:creationId xmlns:a16="http://schemas.microsoft.com/office/drawing/2014/main" id="{73583745-4A07-4FB5-8A4E-E1AAFE91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406776"/>
              <a:ext cx="71438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9E8968E9-CD57-4E62-B292-6224F638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190876"/>
              <a:ext cx="714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id-ID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本框 7">
            <a:extLst>
              <a:ext uri="{FF2B5EF4-FFF2-40B4-BE49-F238E27FC236}">
                <a16:creationId xmlns:a16="http://schemas.microsoft.com/office/drawing/2014/main" id="{A5E505D8-A7B2-4069-AC92-3AC7C74A2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330" y="5534550"/>
            <a:ext cx="4423220" cy="13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With more information for the coming video, the model-based solution can perform better. We try to establish API to acquire such information in practice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ECFD8CDE-C151-480F-A518-EE9873CCE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803" y="4772904"/>
            <a:ext cx="3584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More information helps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(cross layer design)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6CAE8B8E-C10D-4260-B6EB-71A1807A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929" y="2978203"/>
            <a:ext cx="5708650" cy="9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4B649F"/>
                </a:solidFill>
              </a:rPr>
              <a:t>Future Work</a:t>
            </a:r>
            <a:endParaRPr lang="zh-CN" altLang="en-US" sz="4000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A6C3BD0A-F3B6-49A8-AAD9-DBA406F56054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EF984B8-F17D-495E-AC49-4AF19A960F0B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877BFD-AD9D-4B16-8528-ABCA89FF29E6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88D96884-4BB4-4F98-B7AB-35505F190F9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BB46D607-E02F-44D6-99F1-7F62062742D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7987E4D9-0B80-46E9-AA6F-85C4B7E99FB6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75DE886B-36C9-478A-9B3E-944DAEF61735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D583D3AF-A335-4BDE-93A1-A8100558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B01A31EC-D156-4177-9796-F5F0EBA383BF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52CF956E-461F-499A-893F-F95AE43958DF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9701" name="文本框 11">
            <a:extLst>
              <a:ext uri="{FF2B5EF4-FFF2-40B4-BE49-F238E27FC236}">
                <a16:creationId xmlns:a16="http://schemas.microsoft.com/office/drawing/2014/main" id="{B6E03719-7663-4696-925B-E1EB1342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19287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9702" name="图片 12">
            <a:extLst>
              <a:ext uri="{FF2B5EF4-FFF2-40B4-BE49-F238E27FC236}">
                <a16:creationId xmlns:a16="http://schemas.microsoft.com/office/drawing/2014/main" id="{1C1A1D52-CE6A-46DD-A310-170865F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组合 49">
            <a:extLst>
              <a:ext uri="{FF2B5EF4-FFF2-40B4-BE49-F238E27FC236}">
                <a16:creationId xmlns:a16="http://schemas.microsoft.com/office/drawing/2014/main" id="{E8483104-634E-4F0E-B7DA-A4EA2F6E92B5}"/>
              </a:ext>
            </a:extLst>
          </p:cNvPr>
          <p:cNvGrpSpPr>
            <a:grpSpLocks/>
          </p:cNvGrpSpPr>
          <p:nvPr/>
        </p:nvGrpSpPr>
        <p:grpSpPr bwMode="auto">
          <a:xfrm>
            <a:off x="2424168" y="1947863"/>
            <a:ext cx="1535998" cy="1853904"/>
            <a:chOff x="1143753" y="2101178"/>
            <a:chExt cx="1535192" cy="1852715"/>
          </a:xfrm>
        </p:grpSpPr>
        <p:grpSp>
          <p:nvGrpSpPr>
            <p:cNvPr id="43" name="组合 34">
              <a:extLst>
                <a:ext uri="{FF2B5EF4-FFF2-40B4-BE49-F238E27FC236}">
                  <a16:creationId xmlns:a16="http://schemas.microsoft.com/office/drawing/2014/main" id="{BDFA91D6-157A-4EA9-9713-E7718EF40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6274090-9079-426C-ACA2-90A1E47B986A}"/>
                  </a:ext>
                </a:extLst>
              </p:cNvPr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4501BEC-DC4E-4837-8F1D-B1BC395F40C9}"/>
                  </a:ext>
                </a:extLst>
              </p:cNvPr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7" name="KSO_Shape">
                <a:extLst>
                  <a:ext uri="{FF2B5EF4-FFF2-40B4-BE49-F238E27FC236}">
                    <a16:creationId xmlns:a16="http://schemas.microsoft.com/office/drawing/2014/main" id="{CA09AE23-3C3B-4EA2-AF39-20682BBA8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4" name="文本框 39">
              <a:extLst>
                <a:ext uri="{FF2B5EF4-FFF2-40B4-BE49-F238E27FC236}">
                  <a16:creationId xmlns:a16="http://schemas.microsoft.com/office/drawing/2014/main" id="{AE2204F7-7986-42F6-B718-4DE22C8E7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753" y="3492524"/>
              <a:ext cx="1535192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4B649F"/>
                  </a:solidFill>
                </a:rPr>
                <a:t>First Part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grpSp>
        <p:nvGrpSpPr>
          <p:cNvPr id="54" name="组合 51">
            <a:extLst>
              <a:ext uri="{FF2B5EF4-FFF2-40B4-BE49-F238E27FC236}">
                <a16:creationId xmlns:a16="http://schemas.microsoft.com/office/drawing/2014/main" id="{E9D11BF0-9E2C-40E5-A329-19AD8B1AC501}"/>
              </a:ext>
            </a:extLst>
          </p:cNvPr>
          <p:cNvGrpSpPr>
            <a:grpSpLocks/>
          </p:cNvGrpSpPr>
          <p:nvPr/>
        </p:nvGrpSpPr>
        <p:grpSpPr bwMode="auto">
          <a:xfrm>
            <a:off x="5159117" y="1947863"/>
            <a:ext cx="1980029" cy="1845028"/>
            <a:chOff x="5060127" y="2101178"/>
            <a:chExt cx="1979640" cy="1843845"/>
          </a:xfrm>
        </p:grpSpPr>
        <p:grpSp>
          <p:nvGrpSpPr>
            <p:cNvPr id="55" name="组合 36">
              <a:extLst>
                <a:ext uri="{FF2B5EF4-FFF2-40B4-BE49-F238E27FC236}">
                  <a16:creationId xmlns:a16="http://schemas.microsoft.com/office/drawing/2014/main" id="{903AF1B8-2AE5-4FB0-8388-ABAA4490C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45C88CF-1F4A-4215-8EDD-A3C5FDEEB620}"/>
                  </a:ext>
                </a:extLst>
              </p:cNvPr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E68676C-7E49-49FF-917B-739BD8078E9C}"/>
                  </a:ext>
                </a:extLst>
              </p:cNvPr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9" name="KSO_Shape">
                <a:extLst>
                  <a:ext uri="{FF2B5EF4-FFF2-40B4-BE49-F238E27FC236}">
                    <a16:creationId xmlns:a16="http://schemas.microsoft.com/office/drawing/2014/main" id="{078424A1-D355-4F1A-B9D3-DB5340BF4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6" name="文本框 41">
              <a:extLst>
                <a:ext uri="{FF2B5EF4-FFF2-40B4-BE49-F238E27FC236}">
                  <a16:creationId xmlns:a16="http://schemas.microsoft.com/office/drawing/2014/main" id="{CA14C642-CE49-4B19-B2C9-94BFC9799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127" y="3483654"/>
              <a:ext cx="1979640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4B649F"/>
                  </a:solidFill>
                </a:rPr>
                <a:t>Second Part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grpSp>
        <p:nvGrpSpPr>
          <p:cNvPr id="60" name="组合 52">
            <a:extLst>
              <a:ext uri="{FF2B5EF4-FFF2-40B4-BE49-F238E27FC236}">
                <a16:creationId xmlns:a16="http://schemas.microsoft.com/office/drawing/2014/main" id="{BAB7931E-A74B-4110-A1A2-5B2574163781}"/>
              </a:ext>
            </a:extLst>
          </p:cNvPr>
          <p:cNvGrpSpPr>
            <a:grpSpLocks/>
          </p:cNvGrpSpPr>
          <p:nvPr/>
        </p:nvGrpSpPr>
        <p:grpSpPr bwMode="auto">
          <a:xfrm>
            <a:off x="7987364" y="1947863"/>
            <a:ext cx="1636987" cy="1862782"/>
            <a:chOff x="7307109" y="2101178"/>
            <a:chExt cx="1636666" cy="1861587"/>
          </a:xfrm>
        </p:grpSpPr>
        <p:grpSp>
          <p:nvGrpSpPr>
            <p:cNvPr id="61" name="组合 37">
              <a:extLst>
                <a:ext uri="{FF2B5EF4-FFF2-40B4-BE49-F238E27FC236}">
                  <a16:creationId xmlns:a16="http://schemas.microsoft.com/office/drawing/2014/main" id="{CC99A84C-861E-4D3D-B7AC-CAA2C534F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DAF8D08-CBF7-4089-897C-4B49DDB6EA8E}"/>
                  </a:ext>
                </a:extLst>
              </p:cNvPr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7F55310-2EB0-4913-AE78-AAA59D0704AF}"/>
                  </a:ext>
                </a:extLst>
              </p:cNvPr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5" name="KSO_Shape">
                <a:extLst>
                  <a:ext uri="{FF2B5EF4-FFF2-40B4-BE49-F238E27FC236}">
                    <a16:creationId xmlns:a16="http://schemas.microsoft.com/office/drawing/2014/main" id="{AF2D243A-BC0C-43EB-9A65-D664B937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62" name="文本框 42">
              <a:extLst>
                <a:ext uri="{FF2B5EF4-FFF2-40B4-BE49-F238E27FC236}">
                  <a16:creationId xmlns:a16="http://schemas.microsoft.com/office/drawing/2014/main" id="{CB92945A-540C-48A9-8D38-1956827B4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7109" y="3501396"/>
              <a:ext cx="1636666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4B649F"/>
                  </a:solidFill>
                </a:rPr>
                <a:t>Third Part</a:t>
              </a:r>
              <a:endParaRPr lang="zh-CN" altLang="en-US" sz="2400" b="1" dirty="0">
                <a:solidFill>
                  <a:srgbClr val="4B649F"/>
                </a:solidFill>
              </a:endParaRPr>
            </a:p>
          </p:txBody>
        </p:sp>
      </p:grpSp>
      <p:sp>
        <p:nvSpPr>
          <p:cNvPr id="66" name="文本框 44">
            <a:extLst>
              <a:ext uri="{FF2B5EF4-FFF2-40B4-BE49-F238E27FC236}">
                <a16:creationId xmlns:a16="http://schemas.microsoft.com/office/drawing/2014/main" id="{CDC2CCA8-0AE6-47C9-94C2-A4A67B11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400" y="3810814"/>
            <a:ext cx="2903534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Algorithm Design and</a:t>
            </a:r>
            <a:r>
              <a:rPr lang="zh-CN" altLang="en-US" sz="2400" b="1" dirty="0">
                <a:solidFill>
                  <a:srgbClr val="404040"/>
                </a:solidFill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</a:rPr>
              <a:t>Analysis</a:t>
            </a:r>
          </a:p>
        </p:txBody>
      </p:sp>
      <p:sp>
        <p:nvSpPr>
          <p:cNvPr id="68" name="文本框 46">
            <a:extLst>
              <a:ext uri="{FF2B5EF4-FFF2-40B4-BE49-F238E27FC236}">
                <a16:creationId xmlns:a16="http://schemas.microsoft.com/office/drawing/2014/main" id="{04A8DDA4-B6BF-4250-B5B5-DC31756D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780" y="3794419"/>
            <a:ext cx="2154237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Performance Analysis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69" name="文本框 47">
            <a:extLst>
              <a:ext uri="{FF2B5EF4-FFF2-40B4-BE49-F238E27FC236}">
                <a16:creationId xmlns:a16="http://schemas.microsoft.com/office/drawing/2014/main" id="{427C1653-C72A-4403-A7AC-43480D7B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509" y="4069633"/>
            <a:ext cx="2292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404040"/>
                </a:solidFill>
              </a:rPr>
              <a:t>Future Work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D8824-526C-4369-BD94-F88DF4938B6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FA8B08D-2570-4A5F-9B4D-F408864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33897"/>
            <a:ext cx="5708650" cy="217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4B649F"/>
                </a:solidFill>
              </a:rPr>
              <a:t>Algorithm Design and Analysis</a:t>
            </a:r>
            <a:endParaRPr lang="zh-CN" altLang="en-US" sz="3200" b="1" dirty="0">
              <a:solidFill>
                <a:srgbClr val="4B649F"/>
              </a:solidFill>
            </a:endParaRP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3947E492-5AA0-4048-9727-8AEF855E87B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1710E6-F7C9-4471-922E-9483B258BDA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4011A1-BA5A-4C44-8EF6-9FFD42E5E36D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>
              <a:extLst>
                <a:ext uri="{FF2B5EF4-FFF2-40B4-BE49-F238E27FC236}">
                  <a16:creationId xmlns:a16="http://schemas.microsoft.com/office/drawing/2014/main" id="{308F2DF7-DD34-403E-BEED-0BA5FB5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>
            <a:extLst>
              <a:ext uri="{FF2B5EF4-FFF2-40B4-BE49-F238E27FC236}">
                <a16:creationId xmlns:a16="http://schemas.microsoft.com/office/drawing/2014/main" id="{6D7878E4-4D9A-49D7-93AC-72BB7521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>
            <a:extLst>
              <a:ext uri="{FF2B5EF4-FFF2-40B4-BE49-F238E27FC236}">
                <a16:creationId xmlns:a16="http://schemas.microsoft.com/office/drawing/2014/main" id="{A16C41D2-4ABD-40C3-A8E2-120BBEA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59DD7BD-1482-4544-8AC1-E61C64B6C08E}"/>
              </a:ext>
            </a:extLst>
          </p:cNvPr>
          <p:cNvGrpSpPr/>
          <p:nvPr/>
        </p:nvGrpSpPr>
        <p:grpSpPr>
          <a:xfrm>
            <a:off x="3675729" y="3335636"/>
            <a:ext cx="735268" cy="416011"/>
            <a:chOff x="7147516" y="3429000"/>
            <a:chExt cx="1101749" cy="416011"/>
          </a:xfrm>
        </p:grpSpPr>
        <p:sp>
          <p:nvSpPr>
            <p:cNvPr id="71" name="文本框 13">
              <a:extLst>
                <a:ext uri="{FF2B5EF4-FFF2-40B4-BE49-F238E27FC236}">
                  <a16:creationId xmlns:a16="http://schemas.microsoft.com/office/drawing/2014/main" id="{35ABFB17-20BB-4C0E-B8B3-4B8E9FA2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516" y="3429000"/>
              <a:ext cx="1101749" cy="37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4B649F"/>
                  </a:solidFill>
                  <a:sym typeface="Arial" panose="020B0604020202020204" pitchFamily="34" charset="0"/>
                </a:rPr>
                <a:t>reward</a:t>
              </a:r>
              <a:endParaRPr lang="zh-CN" altLang="en-US" sz="1400" dirty="0">
                <a:solidFill>
                  <a:srgbClr val="4B649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EF678E7-869C-4574-B811-4B6EAA463C03}"/>
                </a:ext>
              </a:extLst>
            </p:cNvPr>
            <p:cNvSpPr/>
            <p:nvPr/>
          </p:nvSpPr>
          <p:spPr>
            <a:xfrm>
              <a:off x="7147516" y="3485037"/>
              <a:ext cx="1023090" cy="359974"/>
            </a:xfrm>
            <a:prstGeom prst="round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F5AE47E-2BC9-46DA-95CD-E5167DC26B5D}"/>
              </a:ext>
            </a:extLst>
          </p:cNvPr>
          <p:cNvGrpSpPr/>
          <p:nvPr/>
        </p:nvGrpSpPr>
        <p:grpSpPr>
          <a:xfrm>
            <a:off x="3675948" y="3335636"/>
            <a:ext cx="735268" cy="416011"/>
            <a:chOff x="7147516" y="3429000"/>
            <a:chExt cx="1101749" cy="416011"/>
          </a:xfrm>
        </p:grpSpPr>
        <p:sp>
          <p:nvSpPr>
            <p:cNvPr id="73" name="文本框 13">
              <a:extLst>
                <a:ext uri="{FF2B5EF4-FFF2-40B4-BE49-F238E27FC236}">
                  <a16:creationId xmlns:a16="http://schemas.microsoft.com/office/drawing/2014/main" id="{B8E8FD58-E1E7-4E92-959F-FA6AEA78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516" y="3429000"/>
              <a:ext cx="1101749" cy="37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4B649F"/>
                  </a:solidFill>
                  <a:sym typeface="Arial" panose="020B0604020202020204" pitchFamily="34" charset="0"/>
                </a:rPr>
                <a:t>reward</a:t>
              </a:r>
              <a:endParaRPr lang="zh-CN" altLang="en-US" sz="1400" dirty="0">
                <a:solidFill>
                  <a:srgbClr val="4B649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EC3E69B-5ED2-461C-9BE7-C425B50E5A82}"/>
                </a:ext>
              </a:extLst>
            </p:cNvPr>
            <p:cNvSpPr/>
            <p:nvPr/>
          </p:nvSpPr>
          <p:spPr>
            <a:xfrm>
              <a:off x="7147516" y="3485037"/>
              <a:ext cx="1023090" cy="359974"/>
            </a:xfrm>
            <a:prstGeom prst="round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09BCB5-515F-4531-A573-DA01EC6DDB1F}"/>
              </a:ext>
            </a:extLst>
          </p:cNvPr>
          <p:cNvGrpSpPr/>
          <p:nvPr/>
        </p:nvGrpSpPr>
        <p:grpSpPr>
          <a:xfrm>
            <a:off x="3675729" y="3335635"/>
            <a:ext cx="735268" cy="416011"/>
            <a:chOff x="7147516" y="3429000"/>
            <a:chExt cx="1101749" cy="416011"/>
          </a:xfrm>
        </p:grpSpPr>
        <p:sp>
          <p:nvSpPr>
            <p:cNvPr id="76" name="文本框 13">
              <a:extLst>
                <a:ext uri="{FF2B5EF4-FFF2-40B4-BE49-F238E27FC236}">
                  <a16:creationId xmlns:a16="http://schemas.microsoft.com/office/drawing/2014/main" id="{B5A5F04B-F828-4744-A9AE-1B43B76D0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516" y="3429000"/>
              <a:ext cx="1101749" cy="37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4B649F"/>
                  </a:solidFill>
                  <a:sym typeface="Arial" panose="020B0604020202020204" pitchFamily="34" charset="0"/>
                </a:rPr>
                <a:t>reward </a:t>
              </a:r>
              <a:endParaRPr lang="zh-CN" altLang="en-US" sz="1400" dirty="0">
                <a:solidFill>
                  <a:srgbClr val="4B649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5300037-BE46-4274-B69B-616CAE2351D1}"/>
                </a:ext>
              </a:extLst>
            </p:cNvPr>
            <p:cNvSpPr/>
            <p:nvPr/>
          </p:nvSpPr>
          <p:spPr>
            <a:xfrm>
              <a:off x="7147516" y="3485037"/>
              <a:ext cx="1023090" cy="359974"/>
            </a:xfrm>
            <a:prstGeom prst="round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AFC85BB-EDE1-4196-A588-CC349C99DF6E}"/>
              </a:ext>
            </a:extLst>
          </p:cNvPr>
          <p:cNvSpPr txBox="1"/>
          <p:nvPr/>
        </p:nvSpPr>
        <p:spPr>
          <a:xfrm>
            <a:off x="3864100" y="3200739"/>
            <a:ext cx="492443" cy="8606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/>
              <a:t>……..</a:t>
            </a:r>
            <a:endParaRPr lang="zh-CN" altLang="en-US" sz="2000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79FE7C9-18EF-4B95-A75E-01878B508261}"/>
              </a:ext>
            </a:extLst>
          </p:cNvPr>
          <p:cNvGrpSpPr/>
          <p:nvPr/>
        </p:nvGrpSpPr>
        <p:grpSpPr>
          <a:xfrm>
            <a:off x="3675729" y="3335636"/>
            <a:ext cx="735268" cy="416011"/>
            <a:chOff x="7147516" y="3429000"/>
            <a:chExt cx="1101749" cy="416011"/>
          </a:xfrm>
        </p:grpSpPr>
        <p:sp>
          <p:nvSpPr>
            <p:cNvPr id="82" name="文本框 13">
              <a:extLst>
                <a:ext uri="{FF2B5EF4-FFF2-40B4-BE49-F238E27FC236}">
                  <a16:creationId xmlns:a16="http://schemas.microsoft.com/office/drawing/2014/main" id="{45916D5B-82DD-42DD-9FC7-2EAB44E94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516" y="3429000"/>
              <a:ext cx="1101749" cy="37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4B649F"/>
                  </a:solidFill>
                  <a:sym typeface="Arial" panose="020B0604020202020204" pitchFamily="34" charset="0"/>
                </a:rPr>
                <a:t>reward</a:t>
              </a:r>
              <a:endParaRPr lang="zh-CN" altLang="en-US" sz="1400" dirty="0">
                <a:solidFill>
                  <a:srgbClr val="4B649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EE9B470E-6AD8-4CF9-8953-49250503DB7E}"/>
                </a:ext>
              </a:extLst>
            </p:cNvPr>
            <p:cNvSpPr/>
            <p:nvPr/>
          </p:nvSpPr>
          <p:spPr>
            <a:xfrm>
              <a:off x="7147516" y="3485037"/>
              <a:ext cx="1023090" cy="359974"/>
            </a:xfrm>
            <a:prstGeom prst="roundRect">
              <a:avLst/>
            </a:prstGeom>
            <a:noFill/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3907789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Solution Framework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0CB92E6-C800-412A-878B-DD1E8C512632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051C33-E00C-4671-A0D4-F050C4344974}"/>
              </a:ext>
            </a:extLst>
          </p:cNvPr>
          <p:cNvSpPr txBox="1"/>
          <p:nvPr/>
        </p:nvSpPr>
        <p:spPr>
          <a:xfrm>
            <a:off x="192660" y="3395312"/>
            <a:ext cx="95410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1500" noProof="1">
                <a:solidFill>
                  <a:schemeClr val="accent6"/>
                </a:solidFill>
                <a:latin typeface="+mn-lt"/>
                <a:ea typeface="+mn-ea"/>
              </a:rPr>
              <a:t>last state</a:t>
            </a:r>
            <a:endParaRPr lang="zh-CN" altLang="en-US" sz="1500" noProof="1">
              <a:solidFill>
                <a:schemeClr val="accent6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FBEC7AE-2ACB-4DD3-A063-3F24AC7D84B2}"/>
              </a:ext>
            </a:extLst>
          </p:cNvPr>
          <p:cNvGrpSpPr/>
          <p:nvPr/>
        </p:nvGrpSpPr>
        <p:grpSpPr>
          <a:xfrm>
            <a:off x="1535720" y="3485037"/>
            <a:ext cx="1538283" cy="1712714"/>
            <a:chOff x="1814516" y="3752166"/>
            <a:chExt cx="1538283" cy="171271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F02F01A-17D7-41DA-9872-644FF81CEF31}"/>
                </a:ext>
              </a:extLst>
            </p:cNvPr>
            <p:cNvSpPr/>
            <p:nvPr/>
          </p:nvSpPr>
          <p:spPr>
            <a:xfrm>
              <a:off x="1814516" y="3752166"/>
              <a:ext cx="1538282" cy="1712714"/>
            </a:xfrm>
            <a:prstGeom prst="rect">
              <a:avLst/>
            </a:prstGeom>
            <a:solidFill>
              <a:srgbClr val="4B649F"/>
            </a:solidFill>
            <a:ln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94F8D75-D6DF-4FA9-AC05-973A7E74818F}"/>
                </a:ext>
              </a:extLst>
            </p:cNvPr>
            <p:cNvSpPr txBox="1"/>
            <p:nvPr/>
          </p:nvSpPr>
          <p:spPr>
            <a:xfrm>
              <a:off x="1814516" y="3810772"/>
              <a:ext cx="15382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s_time_interval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[-1]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s_buffer_size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[-1]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s_end_delay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[-1]</a:t>
              </a:r>
            </a:p>
            <a:p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A8AE32E-31C0-4E0A-8076-42F5D82B77EC}"/>
                </a:ext>
              </a:extLst>
            </p:cNvPr>
            <p:cNvSpPr txBox="1"/>
            <p:nvPr/>
          </p:nvSpPr>
          <p:spPr>
            <a:xfrm>
              <a:off x="2419828" y="4748599"/>
              <a:ext cx="461665" cy="716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……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D07DDD8-B782-477D-BF89-84A56E0B13C0}"/>
              </a:ext>
            </a:extLst>
          </p:cNvPr>
          <p:cNvGrpSpPr/>
          <p:nvPr/>
        </p:nvGrpSpPr>
        <p:grpSpPr>
          <a:xfrm>
            <a:off x="515950" y="4341394"/>
            <a:ext cx="1173615" cy="416011"/>
            <a:chOff x="1630465" y="3426994"/>
            <a:chExt cx="1173615" cy="416011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5F6E829-787E-4A05-A532-FFFF262FD8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428998"/>
              <a:ext cx="70104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3">
              <a:extLst>
                <a:ext uri="{FF2B5EF4-FFF2-40B4-BE49-F238E27FC236}">
                  <a16:creationId xmlns:a16="http://schemas.microsoft.com/office/drawing/2014/main" id="{0B597088-FCA2-445B-83CB-DB7716A99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465" y="3426994"/>
              <a:ext cx="1173615" cy="41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ym typeface="Arial" panose="020B0604020202020204" pitchFamily="34" charset="0"/>
                </a:rPr>
                <a:t>Generate</a:t>
              </a:r>
              <a:r>
                <a:rPr lang="en-US" altLang="zh-CN" sz="1600" dirty="0">
                  <a:solidFill>
                    <a:srgbClr val="FF0000"/>
                  </a:solidFill>
                  <a:sym typeface="Arial" panose="020B0604020202020204" pitchFamily="34" charset="0"/>
                </a:rPr>
                <a:t> </a:t>
              </a:r>
              <a:endParaRPr lang="zh-CN" altLang="en-US" sz="16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845E407-92A1-4103-9C3E-C1F91508CE26}"/>
              </a:ext>
            </a:extLst>
          </p:cNvPr>
          <p:cNvGrpSpPr/>
          <p:nvPr/>
        </p:nvGrpSpPr>
        <p:grpSpPr>
          <a:xfrm>
            <a:off x="2572040" y="1756306"/>
            <a:ext cx="1538282" cy="717469"/>
            <a:chOff x="1814516" y="3752166"/>
            <a:chExt cx="1538282" cy="1712714"/>
          </a:xfrm>
          <a:noFill/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ABB118B-C733-4192-88F3-51F58C7F2FAB}"/>
                </a:ext>
              </a:extLst>
            </p:cNvPr>
            <p:cNvSpPr/>
            <p:nvPr/>
          </p:nvSpPr>
          <p:spPr>
            <a:xfrm>
              <a:off x="1814516" y="3752166"/>
              <a:ext cx="1538282" cy="171271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58C57DE-76C9-411B-9640-E699C6A8C30F}"/>
                </a:ext>
              </a:extLst>
            </p:cNvPr>
            <p:cNvSpPr txBox="1"/>
            <p:nvPr/>
          </p:nvSpPr>
          <p:spPr>
            <a:xfrm>
              <a:off x="1967920" y="3813127"/>
              <a:ext cx="1263812" cy="1461313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/>
                <a:t>bitrates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/>
                <a:t>target buffer</a:t>
              </a:r>
            </a:p>
          </p:txBody>
        </p:sp>
      </p:grpSp>
      <p:sp>
        <p:nvSpPr>
          <p:cNvPr id="69" name="文本框 13">
            <a:extLst>
              <a:ext uri="{FF2B5EF4-FFF2-40B4-BE49-F238E27FC236}">
                <a16:creationId xmlns:a16="http://schemas.microsoft.com/office/drawing/2014/main" id="{092AD42C-F791-413F-AF9D-2DCF9A4B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347" y="1288754"/>
            <a:ext cx="133166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combination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705896-37B5-48D8-BAA4-DA8F916251E7}"/>
              </a:ext>
            </a:extLst>
          </p:cNvPr>
          <p:cNvGrpSpPr/>
          <p:nvPr/>
        </p:nvGrpSpPr>
        <p:grpSpPr>
          <a:xfrm>
            <a:off x="4776153" y="2024063"/>
            <a:ext cx="799222" cy="3168650"/>
            <a:chOff x="4776153" y="2024063"/>
            <a:chExt cx="799222" cy="316865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F4A869A-C32D-43BF-98D9-282D3C0CD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153" y="2024063"/>
              <a:ext cx="799222" cy="1544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D05049C-BF8A-41DC-B945-6491647F3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153" y="2673350"/>
              <a:ext cx="799222" cy="895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A6F76DA6-EC06-467D-97D9-75C24870E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153" y="3284538"/>
              <a:ext cx="799222" cy="284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0EC0B7AC-744E-46BE-BCC6-ABC023B59A9C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53" y="3568570"/>
              <a:ext cx="799222" cy="72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DDBF38B-BB75-48CF-A618-9315528CE81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53" y="3568570"/>
              <a:ext cx="691272" cy="1624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F68B21B-34D2-4EE4-83FA-976482ED6D42}"/>
              </a:ext>
            </a:extLst>
          </p:cNvPr>
          <p:cNvGrpSpPr/>
          <p:nvPr/>
        </p:nvGrpSpPr>
        <p:grpSpPr>
          <a:xfrm flipH="1">
            <a:off x="6508312" y="2036633"/>
            <a:ext cx="799222" cy="3156082"/>
            <a:chOff x="4972928" y="2036633"/>
            <a:chExt cx="799222" cy="3156082"/>
          </a:xfrm>
        </p:grpSpPr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DF2521DE-B519-4515-BC78-483A528A2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2928" y="2036633"/>
              <a:ext cx="795534" cy="15319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349586B3-7FD0-418D-BC3C-798E3925D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2928" y="2673350"/>
              <a:ext cx="795534" cy="8930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DF706AD-7574-4239-920C-9424CB739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2928" y="3284538"/>
              <a:ext cx="799222" cy="2720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CEDB736B-7ECA-478B-B1C0-98EAE0029F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2928" y="3556579"/>
              <a:ext cx="795534" cy="736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31D09D0B-7708-4DB1-9BD6-9AE140443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2928" y="3556579"/>
              <a:ext cx="687584" cy="16361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文本框 13">
            <a:extLst>
              <a:ext uri="{FF2B5EF4-FFF2-40B4-BE49-F238E27FC236}">
                <a16:creationId xmlns:a16="http://schemas.microsoft.com/office/drawing/2014/main" id="{6989497C-BBAA-4B17-8E03-926E51E4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654" y="3032701"/>
            <a:ext cx="1331665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argmax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 bitrate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ym typeface="Arial" panose="020B0604020202020204" pitchFamily="34" charset="0"/>
              </a:rPr>
              <a:t> buffer </a:t>
            </a:r>
            <a:endParaRPr lang="zh-CN" altLang="en-US" sz="14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">
                <a:extLst>
                  <a:ext uri="{FF2B5EF4-FFF2-40B4-BE49-F238E27FC236}">
                    <a16:creationId xmlns:a16="http://schemas.microsoft.com/office/drawing/2014/main" id="{6F8DC64F-0B54-4E5F-BCCE-AF287111B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7919" y="2840875"/>
                <a:ext cx="2614533" cy="113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altLang="zh-CN" sz="160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l-GR" altLang="zh-CN" sz="160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;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𝑏𝑖𝑡𝑟𝑎𝑡𝑒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𝑏𝑢𝑓𝑓𝑒𝑟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600" dirty="0">
                  <a:solidFill>
                    <a:srgbClr val="595959"/>
                  </a:solidFill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3" name="文本框 13">
                <a:extLst>
                  <a:ext uri="{FF2B5EF4-FFF2-40B4-BE49-F238E27FC236}">
                    <a16:creationId xmlns:a16="http://schemas.microsoft.com/office/drawing/2014/main" id="{6F8DC64F-0B54-4E5F-BCCE-AF287111B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7919" y="2840875"/>
                <a:ext cx="2614533" cy="1138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">
                <a:extLst>
                  <a:ext uri="{FF2B5EF4-FFF2-40B4-BE49-F238E27FC236}">
                    <a16:creationId xmlns:a16="http://schemas.microsoft.com/office/drawing/2014/main" id="{565AD55C-C5DB-4D8A-AB56-942E9862D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9576" y="4356853"/>
                <a:ext cx="3438596" cy="1190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dirty="0">
                    <a:sym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;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𝑏𝑖𝑡𝑟𝑎𝑡𝑒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𝑏𝑢𝑓𝑓𝑒𝑟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1600" dirty="0">
                    <a:sym typeface="Arial" panose="020B0604020202020204" pitchFamily="34" charset="0"/>
                  </a:rPr>
                  <a:t> is the maximum of rewards of </a:t>
                </a:r>
                <a:r>
                  <a:rPr lang="en-US" altLang="zh-CN" sz="1600" dirty="0" err="1">
                    <a:sym typeface="Arial" panose="020B0604020202020204" pitchFamily="34" charset="0"/>
                  </a:rPr>
                  <a:t>I</a:t>
                </a:r>
                <a:r>
                  <a:rPr lang="en-US" altLang="zh-CN" sz="1600" baseline="30000" dirty="0" err="1">
                    <a:sym typeface="Arial" panose="020B0604020202020204" pitchFamily="34" charset="0"/>
                  </a:rPr>
                  <a:t>th</a:t>
                </a:r>
                <a:r>
                  <a:rPr lang="en-US" altLang="zh-CN" sz="1600" dirty="0">
                    <a:sym typeface="Arial" panose="020B0604020202020204" pitchFamily="34" charset="0"/>
                  </a:rPr>
                  <a:t> ~k</a:t>
                </a:r>
                <a:r>
                  <a:rPr lang="en-US" altLang="zh-CN" sz="1600" baseline="30000" dirty="0">
                    <a:sym typeface="Arial" panose="020B0604020202020204" pitchFamily="34" charset="0"/>
                  </a:rPr>
                  <a:t>th</a:t>
                </a:r>
                <a:r>
                  <a:rPr lang="en-US" altLang="zh-CN" sz="1600" dirty="0">
                    <a:sym typeface="Arial" panose="020B0604020202020204" pitchFamily="34" charset="0"/>
                  </a:rPr>
                  <a:t> steps when the first step choose bitrate and buffer)</a:t>
                </a:r>
                <a:endParaRPr lang="zh-CN" altLang="en-US" sz="1800" dirty="0">
                  <a:solidFill>
                    <a:srgbClr val="595959"/>
                  </a:solidFill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4" name="文本框 13">
                <a:extLst>
                  <a:ext uri="{FF2B5EF4-FFF2-40B4-BE49-F238E27FC236}">
                    <a16:creationId xmlns:a16="http://schemas.microsoft.com/office/drawing/2014/main" id="{565AD55C-C5DB-4D8A-AB56-942E9862D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576" y="4356853"/>
                <a:ext cx="3438596" cy="1190262"/>
              </a:xfrm>
              <a:prstGeom prst="rect">
                <a:avLst/>
              </a:prstGeom>
              <a:blipFill>
                <a:blip r:embed="rId4"/>
                <a:stretch>
                  <a:fillRect l="-887" r="-177" b="-6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549C3BD-197F-49AF-B08A-CFEAADF615AA}"/>
              </a:ext>
            </a:extLst>
          </p:cNvPr>
          <p:cNvCxnSpPr>
            <a:cxnSpLocks/>
          </p:cNvCxnSpPr>
          <p:nvPr/>
        </p:nvCxnSpPr>
        <p:spPr>
          <a:xfrm>
            <a:off x="10267094" y="3645686"/>
            <a:ext cx="488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">
            <a:extLst>
              <a:ext uri="{FF2B5EF4-FFF2-40B4-BE49-F238E27FC236}">
                <a16:creationId xmlns:a16="http://schemas.microsoft.com/office/drawing/2014/main" id="{BCF7D12E-79AB-444E-A848-420F189FF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02" y="3066300"/>
            <a:ext cx="122601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The best bitrate and buffer as decision  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153555D-9C44-4E4C-9AD5-9DB97797D353}"/>
              </a:ext>
            </a:extLst>
          </p:cNvPr>
          <p:cNvGrpSpPr/>
          <p:nvPr/>
        </p:nvGrpSpPr>
        <p:grpSpPr>
          <a:xfrm>
            <a:off x="5210744" y="1080748"/>
            <a:ext cx="1656060" cy="4833908"/>
            <a:chOff x="5210744" y="1080748"/>
            <a:chExt cx="1656060" cy="4833908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370CBD60-36FA-4DB9-B557-515EB94D98A4}"/>
                </a:ext>
              </a:extLst>
            </p:cNvPr>
            <p:cNvSpPr/>
            <p:nvPr/>
          </p:nvSpPr>
          <p:spPr>
            <a:xfrm>
              <a:off x="5210744" y="1551712"/>
              <a:ext cx="1656060" cy="436294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3">
              <a:extLst>
                <a:ext uri="{FF2B5EF4-FFF2-40B4-BE49-F238E27FC236}">
                  <a16:creationId xmlns:a16="http://schemas.microsoft.com/office/drawing/2014/main" id="{FE3F4C3B-0DC8-4165-B4EB-E8030D73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6253" y="1080748"/>
              <a:ext cx="759493" cy="41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ym typeface="Arial" panose="020B0604020202020204" pitchFamily="34" charset="0"/>
                </a:rPr>
                <a:t>model</a:t>
              </a:r>
              <a:endParaRPr lang="zh-CN" altLang="en-US" sz="16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925D7B0-0950-4C2B-BF09-7DBF0C504EC7}"/>
              </a:ext>
            </a:extLst>
          </p:cNvPr>
          <p:cNvGrpSpPr/>
          <p:nvPr/>
        </p:nvGrpSpPr>
        <p:grpSpPr>
          <a:xfrm>
            <a:off x="1310050" y="1043841"/>
            <a:ext cx="9298122" cy="5160179"/>
            <a:chOff x="1310050" y="1043841"/>
            <a:chExt cx="9298122" cy="5160179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59BCE19-56CC-40BD-8F04-4F5598B6A892}"/>
                </a:ext>
              </a:extLst>
            </p:cNvPr>
            <p:cNvSpPr/>
            <p:nvPr/>
          </p:nvSpPr>
          <p:spPr>
            <a:xfrm>
              <a:off x="1310050" y="1080747"/>
              <a:ext cx="9298122" cy="5123273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3">
              <a:extLst>
                <a:ext uri="{FF2B5EF4-FFF2-40B4-BE49-F238E27FC236}">
                  <a16:creationId xmlns:a16="http://schemas.microsoft.com/office/drawing/2014/main" id="{A0ED22FA-DFB7-4264-A58D-AA04AF742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050" y="1043841"/>
              <a:ext cx="759493" cy="41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ym typeface="Arial" panose="020B0604020202020204" pitchFamily="34" charset="0"/>
                </a:rPr>
                <a:t>ABR</a:t>
              </a:r>
              <a:endParaRPr lang="zh-CN" altLang="en-US" sz="16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1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8659 -3.7037E-7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0.07761 4.07407E-6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59 -3.7037E-7 L 0.13893 -0.06111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3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5469 0.08658 " pathEditMode="relative" rAng="0" ptsTypes="AA">
                                      <p:cBhvr>
                                        <p:cTn id="30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432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6992 -0.22547 " pathEditMode="relative" rAng="0" ptsTypes="AA">
                                      <p:cBhvr>
                                        <p:cTn id="5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1127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6.25E-7 3.33333E-6 L 0.16992 -0.13102 " pathEditMode="relative" rAng="0" ptsTypes="AA">
                                      <p:cBhvr>
                                        <p:cTn id="52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65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3.33333E-6 L 0.16992 -0.03588 " pathEditMode="relative" rAng="0" ptsTypes="AA">
                                      <p:cBhvr>
                                        <p:cTn id="54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-18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00651 -0.01273 L 0.16341 0.10185 " pathEditMode="relative" rAng="0" ptsTypes="AA">
                                      <p:cBhvr>
                                        <p:cTn id="5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571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3.33333E-6 L 0.16719 0.26273 " pathEditMode="relative" rAng="0" ptsTypes="AA">
                                      <p:cBhvr>
                                        <p:cTn id="58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9" grpId="0"/>
      <p:bldP spid="69" grpId="1"/>
      <p:bldP spid="132" grpId="0"/>
      <p:bldP spid="133" grpId="0"/>
      <p:bldP spid="134" grpId="0"/>
      <p:bldP spid="1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Training Models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821423-2E4F-49F0-BDC6-A1086B3027FF}"/>
              </a:ext>
            </a:extLst>
          </p:cNvPr>
          <p:cNvSpPr txBox="1"/>
          <p:nvPr/>
        </p:nvSpPr>
        <p:spPr>
          <a:xfrm>
            <a:off x="341250" y="4066399"/>
            <a:ext cx="124585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1500" noProof="1">
                <a:solidFill>
                  <a:schemeClr val="accent6"/>
                </a:solidFill>
                <a:latin typeface="+mn-lt"/>
                <a:ea typeface="+mn-ea"/>
              </a:rPr>
              <a:t>i</a:t>
            </a:r>
            <a:r>
              <a:rPr lang="en-US" altLang="zh-CN" sz="1500" baseline="30000" noProof="1">
                <a:solidFill>
                  <a:schemeClr val="accent6"/>
                </a:solidFill>
                <a:latin typeface="+mn-lt"/>
                <a:ea typeface="+mn-ea"/>
              </a:rPr>
              <a:t>th</a:t>
            </a:r>
            <a:endParaRPr lang="en-US" altLang="zh-CN" sz="1500" noProof="1">
              <a:solidFill>
                <a:schemeClr val="accent6"/>
              </a:solidFill>
              <a:latin typeface="+mn-lt"/>
              <a:ea typeface="+mn-ea"/>
            </a:endParaRPr>
          </a:p>
          <a:p>
            <a:pPr algn="ctr" eaLnBrk="1" fontAlgn="auto" hangingPunct="1">
              <a:defRPr/>
            </a:pPr>
            <a:r>
              <a:rPr lang="en-US" altLang="zh-CN" sz="1500" noProof="1">
                <a:solidFill>
                  <a:schemeClr val="accent6"/>
                </a:solidFill>
                <a:latin typeface="+mn-lt"/>
                <a:ea typeface="+mn-ea"/>
              </a:rPr>
              <a:t>environment</a:t>
            </a:r>
            <a:endParaRPr lang="zh-CN" altLang="en-US" sz="1500" noProof="1">
              <a:solidFill>
                <a:schemeClr val="accent6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5BB5338-908F-4296-826E-F0EBE49E97D5}"/>
              </a:ext>
            </a:extLst>
          </p:cNvPr>
          <p:cNvGrpSpPr/>
          <p:nvPr/>
        </p:nvGrpSpPr>
        <p:grpSpPr>
          <a:xfrm>
            <a:off x="1834095" y="3485037"/>
            <a:ext cx="1538283" cy="1712714"/>
            <a:chOff x="1814516" y="3752166"/>
            <a:chExt cx="1538283" cy="1712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96B8F3-23C2-4A16-9AB2-3D4C2E556261}"/>
                </a:ext>
              </a:extLst>
            </p:cNvPr>
            <p:cNvSpPr/>
            <p:nvPr/>
          </p:nvSpPr>
          <p:spPr>
            <a:xfrm>
              <a:off x="1814516" y="3752166"/>
              <a:ext cx="1538282" cy="1712714"/>
            </a:xfrm>
            <a:prstGeom prst="rect">
              <a:avLst/>
            </a:prstGeom>
            <a:solidFill>
              <a:srgbClr val="4B649F"/>
            </a:solidFill>
            <a:ln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334F1E-EED9-4C4C-8230-ACF0A2E25D92}"/>
                </a:ext>
              </a:extLst>
            </p:cNvPr>
            <p:cNvSpPr txBox="1"/>
            <p:nvPr/>
          </p:nvSpPr>
          <p:spPr>
            <a:xfrm>
              <a:off x="1814516" y="3810772"/>
              <a:ext cx="15382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s_time_interval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[-1]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s_buffer_size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[-1]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s_end_delay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[-1]</a:t>
              </a:r>
            </a:p>
            <a:p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2B5A25-ACC3-4342-9EAE-4E0B07AA4A43}"/>
                </a:ext>
              </a:extLst>
            </p:cNvPr>
            <p:cNvSpPr txBox="1"/>
            <p:nvPr/>
          </p:nvSpPr>
          <p:spPr>
            <a:xfrm>
              <a:off x="2419828" y="4748599"/>
              <a:ext cx="461665" cy="7162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……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A39605-1035-4FB2-B242-7CFAE16CD9B5}"/>
              </a:ext>
            </a:extLst>
          </p:cNvPr>
          <p:cNvGrpSpPr/>
          <p:nvPr/>
        </p:nvGrpSpPr>
        <p:grpSpPr>
          <a:xfrm>
            <a:off x="675425" y="4341394"/>
            <a:ext cx="1173615" cy="416011"/>
            <a:chOff x="1630465" y="3426994"/>
            <a:chExt cx="1173615" cy="416011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29303F8-C386-4874-A39C-70D8131CFE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428998"/>
              <a:ext cx="70104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13">
              <a:extLst>
                <a:ext uri="{FF2B5EF4-FFF2-40B4-BE49-F238E27FC236}">
                  <a16:creationId xmlns:a16="http://schemas.microsoft.com/office/drawing/2014/main" id="{8040A310-721A-47E0-BCBA-DE555E3E0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465" y="3426994"/>
              <a:ext cx="1173615" cy="41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ym typeface="Arial" panose="020B0604020202020204" pitchFamily="34" charset="0"/>
                </a:rPr>
                <a:t>Generate</a:t>
              </a:r>
              <a:r>
                <a:rPr lang="en-US" altLang="zh-CN" sz="1600" dirty="0">
                  <a:solidFill>
                    <a:srgbClr val="FF0000"/>
                  </a:solidFill>
                  <a:sym typeface="Arial" panose="020B0604020202020204" pitchFamily="34" charset="0"/>
                </a:rPr>
                <a:t> </a:t>
              </a:r>
              <a:endParaRPr lang="zh-CN" altLang="en-US" sz="16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271F71B-B6D8-464D-915A-DFB01109DED7}"/>
              </a:ext>
            </a:extLst>
          </p:cNvPr>
          <p:cNvGrpSpPr/>
          <p:nvPr/>
        </p:nvGrpSpPr>
        <p:grpSpPr>
          <a:xfrm>
            <a:off x="1834095" y="1481986"/>
            <a:ext cx="1538282" cy="717469"/>
            <a:chOff x="1814516" y="3752166"/>
            <a:chExt cx="1538282" cy="1712714"/>
          </a:xfrm>
          <a:noFill/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C48333-C018-4832-AC0E-86FCD00CCED5}"/>
                </a:ext>
              </a:extLst>
            </p:cNvPr>
            <p:cNvSpPr/>
            <p:nvPr/>
          </p:nvSpPr>
          <p:spPr>
            <a:xfrm>
              <a:off x="1814516" y="3752166"/>
              <a:ext cx="1538282" cy="171271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6FFE15-AC25-4F82-B5CB-718EAF2D4C7B}"/>
                </a:ext>
              </a:extLst>
            </p:cNvPr>
            <p:cNvSpPr txBox="1"/>
            <p:nvPr/>
          </p:nvSpPr>
          <p:spPr>
            <a:xfrm>
              <a:off x="1936286" y="3813127"/>
              <a:ext cx="1322113" cy="1461313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 dirty="0"/>
                <a:t>bitrates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/>
                <a:t>target buffer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188ADF-7965-4C50-843B-1D92C19A165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92131" y="4801510"/>
            <a:ext cx="0" cy="984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13">
            <a:extLst>
              <a:ext uri="{FF2B5EF4-FFF2-40B4-BE49-F238E27FC236}">
                <a16:creationId xmlns:a16="http://schemas.microsoft.com/office/drawing/2014/main" id="{A6616889-D1AA-4D4E-91C2-4DAB8CFD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793" y="5786116"/>
            <a:ext cx="1404676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Record input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F4CBA16-7ABA-45B0-8139-F4818B993DF5}"/>
              </a:ext>
            </a:extLst>
          </p:cNvPr>
          <p:cNvGrpSpPr/>
          <p:nvPr/>
        </p:nvGrpSpPr>
        <p:grpSpPr>
          <a:xfrm>
            <a:off x="5988050" y="3185141"/>
            <a:ext cx="1917502" cy="416011"/>
            <a:chOff x="5988050" y="3185141"/>
            <a:chExt cx="1917502" cy="416011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47E8F91-FF8F-429C-937F-5B7976F92C6B}"/>
                </a:ext>
              </a:extLst>
            </p:cNvPr>
            <p:cNvCxnSpPr>
              <a:cxnSpLocks/>
            </p:cNvCxnSpPr>
            <p:nvPr/>
          </p:nvCxnSpPr>
          <p:spPr>
            <a:xfrm>
              <a:off x="5988050" y="3429000"/>
              <a:ext cx="8760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3">
              <a:extLst>
                <a:ext uri="{FF2B5EF4-FFF2-40B4-BE49-F238E27FC236}">
                  <a16:creationId xmlns:a16="http://schemas.microsoft.com/office/drawing/2014/main" id="{5F21632D-1EAB-45B8-8531-5ED559E17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096" y="3185141"/>
              <a:ext cx="1041456" cy="41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ym typeface="Arial" panose="020B0604020202020204" pitchFamily="34" charset="0"/>
                </a:rPr>
                <a:t>decision</a:t>
              </a:r>
              <a:endParaRPr lang="zh-CN" altLang="en-US" sz="16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B34A40F-6F41-4A85-A8EC-6B5EC5DCD7E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216243" y="3429000"/>
            <a:ext cx="0" cy="23571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68" name="组合 32767">
            <a:extLst>
              <a:ext uri="{FF2B5EF4-FFF2-40B4-BE49-F238E27FC236}">
                <a16:creationId xmlns:a16="http://schemas.microsoft.com/office/drawing/2014/main" id="{8044CF34-59A4-48ED-B8D4-AEC69E822522}"/>
              </a:ext>
            </a:extLst>
          </p:cNvPr>
          <p:cNvGrpSpPr/>
          <p:nvPr/>
        </p:nvGrpSpPr>
        <p:grpSpPr>
          <a:xfrm>
            <a:off x="7811934" y="3036328"/>
            <a:ext cx="2301330" cy="785343"/>
            <a:chOff x="7811934" y="3036328"/>
            <a:chExt cx="2301330" cy="785343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28A02575-C4F0-4D47-BD88-9CDF47D5A53E}"/>
                </a:ext>
              </a:extLst>
            </p:cNvPr>
            <p:cNvCxnSpPr>
              <a:cxnSpLocks/>
            </p:cNvCxnSpPr>
            <p:nvPr/>
          </p:nvCxnSpPr>
          <p:spPr>
            <a:xfrm>
              <a:off x="7811934" y="3429000"/>
              <a:ext cx="8760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3">
              <a:extLst>
                <a:ext uri="{FF2B5EF4-FFF2-40B4-BE49-F238E27FC236}">
                  <a16:creationId xmlns:a16="http://schemas.microsoft.com/office/drawing/2014/main" id="{F74D5DE7-5A69-410E-BBFE-87BB6837D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1598" y="3036328"/>
              <a:ext cx="1331666" cy="785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rgbClr val="4B649F"/>
                  </a:solidFill>
                  <a:sym typeface="Arial" panose="020B0604020202020204" pitchFamily="34" charset="0"/>
                </a:rPr>
                <a:t>(i+1)</a:t>
              </a:r>
              <a:r>
                <a:rPr lang="en-US" altLang="zh-CN" sz="1600" baseline="30000" dirty="0" err="1">
                  <a:solidFill>
                    <a:srgbClr val="4B649F"/>
                  </a:solidFill>
                  <a:sym typeface="Arial" panose="020B0604020202020204" pitchFamily="34" charset="0"/>
                </a:rPr>
                <a:t>th</a:t>
              </a:r>
              <a:endParaRPr lang="zh-CN" altLang="en-US" sz="1600" dirty="0">
                <a:solidFill>
                  <a:srgbClr val="4B649F"/>
                </a:solidFill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4B649F"/>
                  </a:solidFill>
                  <a:sym typeface="Arial" panose="020B0604020202020204" pitchFamily="34" charset="0"/>
                </a:rPr>
                <a:t>environment</a:t>
              </a:r>
            </a:p>
          </p:txBody>
        </p:sp>
      </p:grpSp>
      <p:sp>
        <p:nvSpPr>
          <p:cNvPr id="72" name="文本框 13">
            <a:extLst>
              <a:ext uri="{FF2B5EF4-FFF2-40B4-BE49-F238E27FC236}">
                <a16:creationId xmlns:a16="http://schemas.microsoft.com/office/drawing/2014/main" id="{2AA4311D-FA19-4F06-9964-CAF2B2D5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410" y="5786116"/>
            <a:ext cx="133166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Record </a:t>
            </a:r>
            <a:r>
              <a:rPr lang="en-US" altLang="zh-CN" sz="1600" dirty="0" err="1">
                <a:sym typeface="Arial" panose="020B0604020202020204" pitchFamily="34" charset="0"/>
              </a:rPr>
              <a:t>QoE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2769" name="矩形 32768">
            <a:extLst>
              <a:ext uri="{FF2B5EF4-FFF2-40B4-BE49-F238E27FC236}">
                <a16:creationId xmlns:a16="http://schemas.microsoft.com/office/drawing/2014/main" id="{16DF2F67-5897-4103-9F68-2B7D733000BD}"/>
              </a:ext>
            </a:extLst>
          </p:cNvPr>
          <p:cNvSpPr/>
          <p:nvPr/>
        </p:nvSpPr>
        <p:spPr>
          <a:xfrm>
            <a:off x="3925614" y="1779597"/>
            <a:ext cx="2533033" cy="329458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13">
            <a:extLst>
              <a:ext uri="{FF2B5EF4-FFF2-40B4-BE49-F238E27FC236}">
                <a16:creationId xmlns:a16="http://schemas.microsoft.com/office/drawing/2014/main" id="{4E51EC74-12E9-4816-BA46-FE1AB6F61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371" y="1361245"/>
            <a:ext cx="1255518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8021"/>
                </a:solidFill>
                <a:sym typeface="Arial" panose="020B0604020202020204" pitchFamily="34" charset="0"/>
              </a:rPr>
              <a:t>Train model </a:t>
            </a:r>
            <a:endParaRPr lang="zh-CN" altLang="en-US" sz="1600" dirty="0">
              <a:solidFill>
                <a:srgbClr val="FF8021"/>
              </a:solidFill>
              <a:sym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8BAC69C-854B-44EF-AC7B-4D5DBF99DEE8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>
            <a:off x="5894469" y="5994122"/>
            <a:ext cx="16559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13">
                <a:extLst>
                  <a:ext uri="{FF2B5EF4-FFF2-40B4-BE49-F238E27FC236}">
                    <a16:creationId xmlns:a16="http://schemas.microsoft.com/office/drawing/2014/main" id="{5D42274A-30E9-4EB5-AC83-8B578CF99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0925" y="5961705"/>
                <a:ext cx="1550469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𝑙𝑖𝑛𝑒𝑎𝑟</m:t>
                      </m:r>
                      <m:r>
                        <a:rPr lang="en-US" altLang="zh-CN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 </m:t>
                      </m:r>
                      <m:r>
                        <a:rPr lang="en-US" altLang="zh-CN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𝑟𝑒𝑔𝑟𝑒𝑠𝑠𝑖𝑜𝑛</m:t>
                      </m:r>
                    </m:oMath>
                  </m:oMathPara>
                </a14:m>
                <a:endParaRPr lang="zh-CN" altLang="en-US" sz="1400" dirty="0">
                  <a:solidFill>
                    <a:srgbClr val="7030A0"/>
                  </a:solidFill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文本框 13">
                <a:extLst>
                  <a:ext uri="{FF2B5EF4-FFF2-40B4-BE49-F238E27FC236}">
                    <a16:creationId xmlns:a16="http://schemas.microsoft.com/office/drawing/2014/main" id="{5D42274A-30E9-4EB5-AC83-8B578CF9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925" y="5961705"/>
                <a:ext cx="1550469" cy="415498"/>
              </a:xfrm>
              <a:prstGeom prst="rect">
                <a:avLst/>
              </a:prstGeom>
              <a:blipFill>
                <a:blip r:embed="rId3"/>
                <a:stretch>
                  <a:fillRect r="-11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13">
            <a:extLst>
              <a:ext uri="{FF2B5EF4-FFF2-40B4-BE49-F238E27FC236}">
                <a16:creationId xmlns:a16="http://schemas.microsoft.com/office/drawing/2014/main" id="{6306D237-6C21-42F6-9604-AAD7A0FC4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498" y="1577082"/>
            <a:ext cx="9116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E75CD"/>
                </a:solidFill>
                <a:sym typeface="Arial" panose="020B0604020202020204" pitchFamily="34" charset="0"/>
              </a:rPr>
              <a:t>random</a:t>
            </a:r>
            <a:endParaRPr lang="zh-CN" altLang="en-US" sz="1600" dirty="0">
              <a:solidFill>
                <a:srgbClr val="5E75CD"/>
              </a:solidFill>
              <a:sym typeface="Arial" panose="020B0604020202020204" pitchFamily="34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787F825-D182-4CE3-BA23-4A9EC1E2A451}"/>
              </a:ext>
            </a:extLst>
          </p:cNvPr>
          <p:cNvGrpSpPr/>
          <p:nvPr/>
        </p:nvGrpSpPr>
        <p:grpSpPr>
          <a:xfrm>
            <a:off x="694050" y="1780013"/>
            <a:ext cx="1173615" cy="416011"/>
            <a:chOff x="1731722" y="3374589"/>
            <a:chExt cx="1173615" cy="416011"/>
          </a:xfrm>
        </p:grpSpPr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451A408C-0162-4141-BA69-41C15319D68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428998"/>
              <a:ext cx="70104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3">
              <a:extLst>
                <a:ext uri="{FF2B5EF4-FFF2-40B4-BE49-F238E27FC236}">
                  <a16:creationId xmlns:a16="http://schemas.microsoft.com/office/drawing/2014/main" id="{EC406599-E1B4-45C6-B533-C3179A1FE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1722" y="3374589"/>
              <a:ext cx="1173615" cy="41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ym typeface="Arial" panose="020B0604020202020204" pitchFamily="34" charset="0"/>
                </a:rPr>
                <a:t>Choose </a:t>
              </a:r>
              <a:endParaRPr lang="zh-CN" altLang="en-US" sz="1600" dirty="0">
                <a:solidFill>
                  <a:srgbClr val="595959"/>
                </a:solidFill>
                <a:sym typeface="Arial" panose="020B0604020202020204" pitchFamily="34" charset="0"/>
              </a:endParaRPr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42C85D-A89F-4562-990A-D1370326911B}"/>
              </a:ext>
            </a:extLst>
          </p:cNvPr>
          <p:cNvCxnSpPr>
            <a:cxnSpLocks/>
          </p:cNvCxnSpPr>
          <p:nvPr/>
        </p:nvCxnSpPr>
        <p:spPr>
          <a:xfrm flipV="1">
            <a:off x="5894469" y="3601152"/>
            <a:ext cx="2793511" cy="23929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13">
                <a:extLst>
                  <a:ext uri="{FF2B5EF4-FFF2-40B4-BE49-F238E27FC236}">
                    <a16:creationId xmlns:a16="http://schemas.microsoft.com/office/drawing/2014/main" id="{6A8389B8-C959-4DA7-B8E6-77EB39BD6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178620">
                <a:off x="6562211" y="4329341"/>
                <a:ext cx="1550469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𝑙𝑖𝑛𝑒𝑎𝑟</m:t>
                      </m:r>
                      <m:r>
                        <a:rPr lang="en-US" altLang="zh-CN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 </m:t>
                      </m:r>
                      <m:r>
                        <a:rPr lang="en-US" altLang="zh-CN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𝑟𝑒𝑔𝑟𝑒𝑠𝑠𝑖𝑜𝑛</m:t>
                      </m:r>
                    </m:oMath>
                  </m:oMathPara>
                </a14:m>
                <a:endParaRPr lang="zh-CN" altLang="en-US" sz="1400" dirty="0">
                  <a:solidFill>
                    <a:srgbClr val="7030A0"/>
                  </a:solidFill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文本框 13">
                <a:extLst>
                  <a:ext uri="{FF2B5EF4-FFF2-40B4-BE49-F238E27FC236}">
                    <a16:creationId xmlns:a16="http://schemas.microsoft.com/office/drawing/2014/main" id="{6A8389B8-C959-4DA7-B8E6-77EB39BD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9178620">
                <a:off x="6562211" y="4329341"/>
                <a:ext cx="1550469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8659 -3.7037E-7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776 4.07407E-6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08659 2.96296E-6 " pathEditMode="relative" rAng="0" ptsTypes="AA">
                                      <p:cBhvr>
                                        <p:cTn id="19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776 -4.81481E-6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59 -3.7037E-7 L 0.21276 -0.06018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30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59 2.96296E-6 L 0.21276 0.12662 " pathEditMode="relative" rAng="0" ptsTypes="AA">
                                      <p:cBhvr>
                                        <p:cTn id="30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6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3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2" grpId="0"/>
      <p:bldP spid="32769" grpId="0" animBg="1"/>
      <p:bldP spid="77" grpId="0"/>
      <p:bldP spid="8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32BE264B-5FAF-4A6D-B4AD-3AC24B4DC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4" y="923902"/>
            <a:ext cx="2384366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4B649F"/>
                </a:solidFill>
              </a:rPr>
              <a:t>Assume we have: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n</a:t>
            </a:r>
            <a:r>
              <a:rPr lang="en-US" altLang="zh-CN" sz="1600" b="1" dirty="0">
                <a:solidFill>
                  <a:srgbClr val="4B649F"/>
                </a:solidFill>
              </a:rPr>
              <a:t> bitrates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m </a:t>
            </a:r>
            <a:r>
              <a:rPr lang="en-US" altLang="zh-CN" sz="1600" b="1" dirty="0">
                <a:solidFill>
                  <a:srgbClr val="4B649F"/>
                </a:solidFill>
              </a:rPr>
              <a:t>target buffer.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C396A1E6-1061-4A78-9A9E-EDBDC4732975}"/>
              </a:ext>
            </a:extLst>
          </p:cNvPr>
          <p:cNvSpPr/>
          <p:nvPr/>
        </p:nvSpPr>
        <p:spPr>
          <a:xfrm>
            <a:off x="581013" y="3589495"/>
            <a:ext cx="540000" cy="540000"/>
          </a:xfrm>
          <a:prstGeom prst="hexagon">
            <a:avLst>
              <a:gd name="adj" fmla="val 22742"/>
              <a:gd name="vf" fmla="val 11547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B4A9CC3-B347-458D-A26C-51FFD35ED3EE}"/>
              </a:ext>
            </a:extLst>
          </p:cNvPr>
          <p:cNvCxnSpPr>
            <a:cxnSpLocks/>
          </p:cNvCxnSpPr>
          <p:nvPr/>
        </p:nvCxnSpPr>
        <p:spPr>
          <a:xfrm flipV="1">
            <a:off x="1121013" y="2633747"/>
            <a:ext cx="844125" cy="953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E75D3F-D7AD-44F3-981C-62196A36D0C9}"/>
              </a:ext>
            </a:extLst>
          </p:cNvPr>
          <p:cNvCxnSpPr>
            <a:cxnSpLocks/>
          </p:cNvCxnSpPr>
          <p:nvPr/>
        </p:nvCxnSpPr>
        <p:spPr>
          <a:xfrm>
            <a:off x="1121013" y="4126900"/>
            <a:ext cx="844125" cy="958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641362-ECD7-4FB1-9393-64B8F368CCCE}"/>
              </a:ext>
            </a:extLst>
          </p:cNvPr>
          <p:cNvCxnSpPr>
            <a:cxnSpLocks/>
          </p:cNvCxnSpPr>
          <p:nvPr/>
        </p:nvCxnSpPr>
        <p:spPr>
          <a:xfrm>
            <a:off x="1247746" y="3856899"/>
            <a:ext cx="717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1BAA54B-E85E-4DCB-B6F0-80D53F940839}"/>
              </a:ext>
            </a:extLst>
          </p:cNvPr>
          <p:cNvSpPr/>
          <p:nvPr/>
        </p:nvSpPr>
        <p:spPr>
          <a:xfrm>
            <a:off x="1965138" y="221514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34F88-278E-48C3-8470-B15A53B8D8BC}"/>
              </a:ext>
            </a:extLst>
          </p:cNvPr>
          <p:cNvSpPr/>
          <p:nvPr/>
        </p:nvSpPr>
        <p:spPr>
          <a:xfrm>
            <a:off x="1974219" y="508264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19FEEE-24D2-4394-ACBE-4146D27AF5D1}"/>
              </a:ext>
            </a:extLst>
          </p:cNvPr>
          <p:cNvSpPr/>
          <p:nvPr/>
        </p:nvSpPr>
        <p:spPr>
          <a:xfrm>
            <a:off x="1965138" y="364889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71EC8E-49A1-468F-B771-5EB5C53C0F92}"/>
              </a:ext>
            </a:extLst>
          </p:cNvPr>
          <p:cNvSpPr txBox="1"/>
          <p:nvPr/>
        </p:nvSpPr>
        <p:spPr>
          <a:xfrm>
            <a:off x="3122925" y="3687621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2FFF6A67-C5F7-4E27-9603-32E8A36A9B8C}"/>
              </a:ext>
            </a:extLst>
          </p:cNvPr>
          <p:cNvSpPr/>
          <p:nvPr/>
        </p:nvSpPr>
        <p:spPr>
          <a:xfrm>
            <a:off x="2809263" y="2215140"/>
            <a:ext cx="228125" cy="328351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D22941-DAA3-4E30-9DB0-CA821043B322}"/>
              </a:ext>
            </a:extLst>
          </p:cNvPr>
          <p:cNvSpPr txBox="1"/>
          <p:nvPr/>
        </p:nvSpPr>
        <p:spPr>
          <a:xfrm>
            <a:off x="1984588" y="2255675"/>
            <a:ext cx="53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2D92A7-F31B-4C37-9F0B-0F46074828EF}"/>
              </a:ext>
            </a:extLst>
          </p:cNvPr>
          <p:cNvSpPr txBox="1"/>
          <p:nvPr/>
        </p:nvSpPr>
        <p:spPr>
          <a:xfrm>
            <a:off x="2003276" y="3686259"/>
            <a:ext cx="48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98F320-AD50-47EF-8330-7C87D9312D46}"/>
              </a:ext>
            </a:extLst>
          </p:cNvPr>
          <p:cNvSpPr txBox="1"/>
          <p:nvPr/>
        </p:nvSpPr>
        <p:spPr>
          <a:xfrm>
            <a:off x="1995069" y="5139069"/>
            <a:ext cx="50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CEF5B-C8DD-436A-B894-D16EFACD5491}"/>
              </a:ext>
            </a:extLst>
          </p:cNvPr>
          <p:cNvSpPr txBox="1"/>
          <p:nvPr/>
        </p:nvSpPr>
        <p:spPr>
          <a:xfrm>
            <a:off x="1478290" y="6207439"/>
            <a:ext cx="181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current_score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096C3B-5417-4330-8F52-1D804293DCBE}"/>
              </a:ext>
            </a:extLst>
          </p:cNvPr>
          <p:cNvSpPr txBox="1"/>
          <p:nvPr/>
        </p:nvSpPr>
        <p:spPr>
          <a:xfrm>
            <a:off x="1757490" y="5842017"/>
            <a:ext cx="99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703679-B767-4F46-8FCA-E9304CC129D1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 flipV="1">
            <a:off x="2529018" y="1285029"/>
            <a:ext cx="839470" cy="1138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8624CF-EE79-4FF1-8A26-C11D74C5CC2D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 flipV="1">
            <a:off x="2529018" y="1873756"/>
            <a:ext cx="837775" cy="549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DCC538-1751-4771-9F29-ADF0D0900F30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>
            <a:off x="2529018" y="2423146"/>
            <a:ext cx="837775" cy="34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D26CA6A-9AA7-4A43-82EB-D0EA64FFC7CB}"/>
              </a:ext>
            </a:extLst>
          </p:cNvPr>
          <p:cNvSpPr/>
          <p:nvPr/>
        </p:nvSpPr>
        <p:spPr>
          <a:xfrm>
            <a:off x="3368488" y="107702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DA5726-C972-4D94-9B85-E4F6A7041405}"/>
              </a:ext>
            </a:extLst>
          </p:cNvPr>
          <p:cNvSpPr/>
          <p:nvPr/>
        </p:nvSpPr>
        <p:spPr>
          <a:xfrm>
            <a:off x="3366793" y="166575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4B01D4-0DFC-4058-85B4-93AEE7C8AB3F}"/>
              </a:ext>
            </a:extLst>
          </p:cNvPr>
          <p:cNvSpPr/>
          <p:nvPr/>
        </p:nvSpPr>
        <p:spPr>
          <a:xfrm>
            <a:off x="3366793" y="224977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CBAB79C-FF7C-4CF7-B785-8404A7387420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 flipV="1">
            <a:off x="2529018" y="3035780"/>
            <a:ext cx="845820" cy="821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CD6E45-F8BB-44B3-81F4-6FBD503540C8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2529018" y="3629453"/>
            <a:ext cx="850475" cy="227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8CC41-D03D-4A19-8891-17749CFAC35B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>
            <a:off x="2529018" y="3856899"/>
            <a:ext cx="844125" cy="36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736B34F-7E7D-4173-8432-9C184DDE091D}"/>
              </a:ext>
            </a:extLst>
          </p:cNvPr>
          <p:cNvSpPr/>
          <p:nvPr/>
        </p:nvSpPr>
        <p:spPr>
          <a:xfrm>
            <a:off x="3374838" y="2827774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6254AE-3F52-42D6-8EAE-3C085E1963FE}"/>
              </a:ext>
            </a:extLst>
          </p:cNvPr>
          <p:cNvSpPr/>
          <p:nvPr/>
        </p:nvSpPr>
        <p:spPr>
          <a:xfrm>
            <a:off x="3379493" y="3421447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9F4F6C-185B-46B1-A534-73FC9A74B2FD}"/>
              </a:ext>
            </a:extLst>
          </p:cNvPr>
          <p:cNvSpPr/>
          <p:nvPr/>
        </p:nvSpPr>
        <p:spPr>
          <a:xfrm>
            <a:off x="3373143" y="401004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292C953-2895-4701-B5C3-E579FD797751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 flipV="1">
            <a:off x="2538099" y="4809049"/>
            <a:ext cx="841394" cy="481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9092BB-DAAB-408C-9562-CE49EA936E70}"/>
              </a:ext>
            </a:extLst>
          </p:cNvPr>
          <p:cNvCxnSpPr>
            <a:cxnSpLocks/>
            <a:stCxn id="20" idx="3"/>
            <a:endCxn id="82" idx="1"/>
          </p:cNvCxnSpPr>
          <p:nvPr/>
        </p:nvCxnSpPr>
        <p:spPr>
          <a:xfrm>
            <a:off x="2538099" y="5290652"/>
            <a:ext cx="839699" cy="107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CF8248-646F-47C6-AD0F-2F207A9D48A3}"/>
              </a:ext>
            </a:extLst>
          </p:cNvPr>
          <p:cNvCxnSpPr>
            <a:cxnSpLocks/>
            <a:stCxn id="20" idx="3"/>
            <a:endCxn id="83" idx="1"/>
          </p:cNvCxnSpPr>
          <p:nvPr/>
        </p:nvCxnSpPr>
        <p:spPr>
          <a:xfrm>
            <a:off x="2538099" y="5290652"/>
            <a:ext cx="839699" cy="69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648EB36-F775-4408-AEED-FFA6589E9257}"/>
              </a:ext>
            </a:extLst>
          </p:cNvPr>
          <p:cNvSpPr/>
          <p:nvPr/>
        </p:nvSpPr>
        <p:spPr>
          <a:xfrm>
            <a:off x="3379493" y="460104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0085B05-24D4-445C-9575-E16782AF36E2}"/>
              </a:ext>
            </a:extLst>
          </p:cNvPr>
          <p:cNvSpPr/>
          <p:nvPr/>
        </p:nvSpPr>
        <p:spPr>
          <a:xfrm>
            <a:off x="3377798" y="518977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BC95259-8BB2-4009-A303-A6AC57DA2A46}"/>
              </a:ext>
            </a:extLst>
          </p:cNvPr>
          <p:cNvSpPr/>
          <p:nvPr/>
        </p:nvSpPr>
        <p:spPr>
          <a:xfrm>
            <a:off x="3377798" y="577379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1A3DDB3-7581-49C4-A6A0-A0C5C826FA99}"/>
              </a:ext>
            </a:extLst>
          </p:cNvPr>
          <p:cNvSpPr txBox="1"/>
          <p:nvPr/>
        </p:nvSpPr>
        <p:spPr>
          <a:xfrm>
            <a:off x="3162764" y="6294131"/>
            <a:ext cx="99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C47CBC9-A8AF-468D-BF95-2FD5991D75BD}"/>
              </a:ext>
            </a:extLst>
          </p:cNvPr>
          <p:cNvSpPr txBox="1"/>
          <p:nvPr/>
        </p:nvSpPr>
        <p:spPr>
          <a:xfrm>
            <a:off x="4418215" y="1702129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1E376280-E8FD-41F7-8F34-591B92059708}"/>
              </a:ext>
            </a:extLst>
          </p:cNvPr>
          <p:cNvSpPr/>
          <p:nvPr/>
        </p:nvSpPr>
        <p:spPr>
          <a:xfrm>
            <a:off x="4090505" y="1077023"/>
            <a:ext cx="169573" cy="158876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CB7A06F6-5FA8-446D-9DB5-3926AE2F434F}"/>
              </a:ext>
            </a:extLst>
          </p:cNvPr>
          <p:cNvSpPr/>
          <p:nvPr/>
        </p:nvSpPr>
        <p:spPr>
          <a:xfrm>
            <a:off x="4095245" y="2825660"/>
            <a:ext cx="164833" cy="1598176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8711873-1CB4-418A-A8F0-FD3EAF3049EC}"/>
              </a:ext>
            </a:extLst>
          </p:cNvPr>
          <p:cNvSpPr/>
          <p:nvPr/>
        </p:nvSpPr>
        <p:spPr>
          <a:xfrm>
            <a:off x="4090504" y="4601043"/>
            <a:ext cx="169573" cy="158876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563FC7C-D10C-47BD-9DD6-E3670A24A31E}"/>
              </a:ext>
            </a:extLst>
          </p:cNvPr>
          <p:cNvSpPr txBox="1"/>
          <p:nvPr/>
        </p:nvSpPr>
        <p:spPr>
          <a:xfrm>
            <a:off x="4418215" y="5226149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16C045A-B3C9-4FD0-B157-A68C892C855E}"/>
              </a:ext>
            </a:extLst>
          </p:cNvPr>
          <p:cNvSpPr txBox="1"/>
          <p:nvPr/>
        </p:nvSpPr>
        <p:spPr>
          <a:xfrm>
            <a:off x="4418215" y="3455471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42CF5C9-0F5C-4133-BD74-E9A0100679C5}"/>
              </a:ext>
            </a:extLst>
          </p:cNvPr>
          <p:cNvSpPr txBox="1"/>
          <p:nvPr/>
        </p:nvSpPr>
        <p:spPr>
          <a:xfrm>
            <a:off x="3366793" y="1095777"/>
            <a:ext cx="56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-0.4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BD2213-5332-46A5-983C-CBE4309F5A87}"/>
              </a:ext>
            </a:extLst>
          </p:cNvPr>
          <p:cNvSpPr txBox="1"/>
          <p:nvPr/>
        </p:nvSpPr>
        <p:spPr>
          <a:xfrm>
            <a:off x="3407608" y="1708290"/>
            <a:ext cx="49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1.0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46EE37F-D826-43E6-B6B4-BEAAB529372B}"/>
              </a:ext>
            </a:extLst>
          </p:cNvPr>
          <p:cNvSpPr txBox="1"/>
          <p:nvPr/>
        </p:nvSpPr>
        <p:spPr>
          <a:xfrm>
            <a:off x="3414437" y="2283829"/>
            <a:ext cx="53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0.7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AD04FE-962F-4BAF-9BD2-9AAB4A79F924}"/>
              </a:ext>
            </a:extLst>
          </p:cNvPr>
          <p:cNvSpPr txBox="1"/>
          <p:nvPr/>
        </p:nvSpPr>
        <p:spPr>
          <a:xfrm>
            <a:off x="3413857" y="2880191"/>
            <a:ext cx="47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2.7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E6045A-ED06-4E94-9261-F10D66871A67}"/>
              </a:ext>
            </a:extLst>
          </p:cNvPr>
          <p:cNvSpPr txBox="1"/>
          <p:nvPr/>
        </p:nvSpPr>
        <p:spPr>
          <a:xfrm>
            <a:off x="3413756" y="3462033"/>
            <a:ext cx="60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5768B3B-CB84-4942-BDCA-36FCCF290306}"/>
              </a:ext>
            </a:extLst>
          </p:cNvPr>
          <p:cNvSpPr txBox="1"/>
          <p:nvPr/>
        </p:nvSpPr>
        <p:spPr>
          <a:xfrm>
            <a:off x="3386721" y="4064903"/>
            <a:ext cx="53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359E70F-1E4E-4289-B977-0E11A6FBFEA9}"/>
              </a:ext>
            </a:extLst>
          </p:cNvPr>
          <p:cNvSpPr txBox="1"/>
          <p:nvPr/>
        </p:nvSpPr>
        <p:spPr>
          <a:xfrm>
            <a:off x="3376098" y="4645187"/>
            <a:ext cx="55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-0.9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1AF88C9-2AF5-4E1E-9FFF-5E210F667709}"/>
              </a:ext>
            </a:extLst>
          </p:cNvPr>
          <p:cNvSpPr txBox="1"/>
          <p:nvPr/>
        </p:nvSpPr>
        <p:spPr>
          <a:xfrm>
            <a:off x="3428664" y="5236184"/>
            <a:ext cx="46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558E344-269A-4B13-A46D-0608A2EBDF5A}"/>
              </a:ext>
            </a:extLst>
          </p:cNvPr>
          <p:cNvSpPr txBox="1"/>
          <p:nvPr/>
        </p:nvSpPr>
        <p:spPr>
          <a:xfrm>
            <a:off x="3423898" y="5812527"/>
            <a:ext cx="527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0.5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7CEC940-A394-4BCA-9EF3-509AF7E50A3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32368" y="1023686"/>
            <a:ext cx="588645" cy="261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A205AE-26CF-4434-949D-FBA91EEA020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32368" y="1285029"/>
            <a:ext cx="5886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CB9372C-D799-4F31-BFC6-7D4BC185B96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32368" y="1285029"/>
            <a:ext cx="588645" cy="249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2F1083D-20D3-480F-9D61-A23E4F707B53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930673" y="1644446"/>
            <a:ext cx="590340" cy="229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8C2D352-72D8-41DB-8B6C-7A0A9621B83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930673" y="1873755"/>
            <a:ext cx="5903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7650F60-A30B-4941-863C-30C9DB658DF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930673" y="1873756"/>
            <a:ext cx="590340" cy="239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D0F5A27-E754-4158-B6AA-7677C75B62D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930673" y="2230183"/>
            <a:ext cx="590340" cy="227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6EF1B6B-630F-471E-99D8-2B766F9333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30673" y="2457785"/>
            <a:ext cx="590340" cy="1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403AF93-FB6C-4FF0-9398-C56659F61CB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30673" y="2457785"/>
            <a:ext cx="590340" cy="240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6469D15-EB2D-4A4E-95E2-9E6298AADEEB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938718" y="2802994"/>
            <a:ext cx="575415" cy="232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EA2F395-6FBD-4060-8353-558B4E82EE6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938718" y="3032304"/>
            <a:ext cx="575415" cy="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09EAD72-9709-4296-8782-09DA355A345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38718" y="3035780"/>
            <a:ext cx="575415" cy="235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E376EF2-6E84-4D56-9359-36EBA1601F0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943373" y="3413839"/>
            <a:ext cx="590340" cy="215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86D1265-11D3-4039-9E87-4A1437B9BFB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943373" y="3629453"/>
            <a:ext cx="590340" cy="136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BBFF478-A428-4A33-ADF4-23603DA2625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943373" y="3629453"/>
            <a:ext cx="590340" cy="252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AF25713-E76F-448C-BEEC-7EAABB79C699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937023" y="4008658"/>
            <a:ext cx="583990" cy="20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30C7E989-CD4D-4DCC-A393-9D2729C9649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37023" y="4218052"/>
            <a:ext cx="583990" cy="19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5A7D602-FFD7-45F6-9FF4-5CE833A1957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37023" y="4218052"/>
            <a:ext cx="583990" cy="259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1E2A096-C5EA-480A-95DE-A50D6AC60BBC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943373" y="4592173"/>
            <a:ext cx="583990" cy="216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750BD5FB-6EA3-43F7-AF90-93B30E9D809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943373" y="4809049"/>
            <a:ext cx="583990" cy="12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BF02C0E-1EBC-43B5-B6CF-EE9B88008487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943373" y="4809049"/>
            <a:ext cx="583990" cy="251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2ED40CFD-3636-477E-AA52-FDC0DCC4B215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941678" y="5176034"/>
            <a:ext cx="579335" cy="221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CC70B2A-7D11-4312-9101-FB04BD05B20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1678" y="5397776"/>
            <a:ext cx="579335" cy="75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96548386-A430-4997-9147-49C017605B5E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1678" y="5397776"/>
            <a:ext cx="579335" cy="24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74807C73-0BFB-4C2F-A4AA-F4449CB34073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941678" y="5760061"/>
            <a:ext cx="579335" cy="221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94670F1-EB62-4785-9E42-CBFC0CE13FC2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41678" y="5981805"/>
            <a:ext cx="579335" cy="7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55DA6DE-A23C-4FA8-98C7-68E2891408A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41678" y="5981805"/>
            <a:ext cx="579335" cy="246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8DF64CD-D9B6-4CE7-A391-DC5650C167AA}"/>
              </a:ext>
            </a:extLst>
          </p:cNvPr>
          <p:cNvSpPr txBox="1"/>
          <p:nvPr/>
        </p:nvSpPr>
        <p:spPr>
          <a:xfrm>
            <a:off x="5334043" y="887756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DD6CBF3-5CE4-45A8-A774-ADFA427391C4}"/>
              </a:ext>
            </a:extLst>
          </p:cNvPr>
          <p:cNvSpPr txBox="1"/>
          <p:nvPr/>
        </p:nvSpPr>
        <p:spPr>
          <a:xfrm>
            <a:off x="5334043" y="2230183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AF386E2-C34C-4488-899F-896EF93A950C}"/>
              </a:ext>
            </a:extLst>
          </p:cNvPr>
          <p:cNvSpPr txBox="1"/>
          <p:nvPr/>
        </p:nvSpPr>
        <p:spPr>
          <a:xfrm>
            <a:off x="5334043" y="3619778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2673222-5960-4275-A8A1-C5255D2E3064}"/>
              </a:ext>
            </a:extLst>
          </p:cNvPr>
          <p:cNvSpPr txBox="1"/>
          <p:nvPr/>
        </p:nvSpPr>
        <p:spPr>
          <a:xfrm>
            <a:off x="5334043" y="4971868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3C9CE0C-29DE-4DBC-B5A2-614E50095BA3}"/>
              </a:ext>
            </a:extLst>
          </p:cNvPr>
          <p:cNvSpPr txBox="1"/>
          <p:nvPr/>
        </p:nvSpPr>
        <p:spPr>
          <a:xfrm>
            <a:off x="4625867" y="6294131"/>
            <a:ext cx="248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k-2 steps of  recursions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736D326-F924-4646-91EA-DF2B6A5A24B7}"/>
              </a:ext>
            </a:extLst>
          </p:cNvPr>
          <p:cNvSpPr/>
          <p:nvPr/>
        </p:nvSpPr>
        <p:spPr>
          <a:xfrm>
            <a:off x="8672007" y="1078326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B5AE589-3B0D-4E92-919F-AAB1CEFD7A56}"/>
              </a:ext>
            </a:extLst>
          </p:cNvPr>
          <p:cNvSpPr/>
          <p:nvPr/>
        </p:nvSpPr>
        <p:spPr>
          <a:xfrm>
            <a:off x="8672007" y="1698281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7AD7FDE-310A-4AA8-93D2-28BE5E26B271}"/>
              </a:ext>
            </a:extLst>
          </p:cNvPr>
          <p:cNvSpPr/>
          <p:nvPr/>
        </p:nvSpPr>
        <p:spPr>
          <a:xfrm>
            <a:off x="8667177" y="2318498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52F753E5-8361-4FFD-9CC1-727C7784C16E}"/>
              </a:ext>
            </a:extLst>
          </p:cNvPr>
          <p:cNvCxnSpPr>
            <a:cxnSpLocks/>
            <a:stCxn id="213" idx="3"/>
            <a:endCxn id="187" idx="1"/>
          </p:cNvCxnSpPr>
          <p:nvPr/>
        </p:nvCxnSpPr>
        <p:spPr>
          <a:xfrm flipV="1">
            <a:off x="8079397" y="1286332"/>
            <a:ext cx="592610" cy="622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F2D3A71C-7553-497B-8821-92532C9DED25}"/>
              </a:ext>
            </a:extLst>
          </p:cNvPr>
          <p:cNvCxnSpPr>
            <a:cxnSpLocks/>
            <a:stCxn id="213" idx="3"/>
            <a:endCxn id="191" idx="1"/>
          </p:cNvCxnSpPr>
          <p:nvPr/>
        </p:nvCxnSpPr>
        <p:spPr>
          <a:xfrm flipV="1">
            <a:off x="8079397" y="1906287"/>
            <a:ext cx="592610" cy="2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90BC5CF0-07A3-4035-AACE-F5AED54C8ED4}"/>
              </a:ext>
            </a:extLst>
          </p:cNvPr>
          <p:cNvCxnSpPr>
            <a:cxnSpLocks/>
            <a:stCxn id="213" idx="3"/>
            <a:endCxn id="192" idx="1"/>
          </p:cNvCxnSpPr>
          <p:nvPr/>
        </p:nvCxnSpPr>
        <p:spPr>
          <a:xfrm>
            <a:off x="8079397" y="1908753"/>
            <a:ext cx="587780" cy="61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ADE2D163-8B56-4BAC-8306-407B1E3F122D}"/>
              </a:ext>
            </a:extLst>
          </p:cNvPr>
          <p:cNvSpPr/>
          <p:nvPr/>
        </p:nvSpPr>
        <p:spPr>
          <a:xfrm>
            <a:off x="7476175" y="1700747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3EB0891E-EAA0-4D14-AD9A-5ADD92FA8030}"/>
              </a:ext>
            </a:extLst>
          </p:cNvPr>
          <p:cNvSpPr/>
          <p:nvPr/>
        </p:nvSpPr>
        <p:spPr>
          <a:xfrm>
            <a:off x="8672007" y="4519114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B7C8F71-DD05-49C9-A27B-B1191D516E3E}"/>
              </a:ext>
            </a:extLst>
          </p:cNvPr>
          <p:cNvSpPr/>
          <p:nvPr/>
        </p:nvSpPr>
        <p:spPr>
          <a:xfrm>
            <a:off x="8672007" y="5139069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5D4E2E87-9123-427F-9EBB-CE6AC12EF756}"/>
              </a:ext>
            </a:extLst>
          </p:cNvPr>
          <p:cNvSpPr/>
          <p:nvPr/>
        </p:nvSpPr>
        <p:spPr>
          <a:xfrm>
            <a:off x="8667177" y="5759286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DF449B-82B9-4421-9553-2BDEB6F3EFF2}"/>
              </a:ext>
            </a:extLst>
          </p:cNvPr>
          <p:cNvCxnSpPr>
            <a:cxnSpLocks/>
            <a:stCxn id="223" idx="3"/>
            <a:endCxn id="217" idx="1"/>
          </p:cNvCxnSpPr>
          <p:nvPr/>
        </p:nvCxnSpPr>
        <p:spPr>
          <a:xfrm flipV="1">
            <a:off x="8079397" y="4727120"/>
            <a:ext cx="592610" cy="622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E53D700-227F-4B40-92F8-39708648E7FB}"/>
              </a:ext>
            </a:extLst>
          </p:cNvPr>
          <p:cNvCxnSpPr>
            <a:cxnSpLocks/>
            <a:stCxn id="223" idx="3"/>
            <a:endCxn id="218" idx="1"/>
          </p:cNvCxnSpPr>
          <p:nvPr/>
        </p:nvCxnSpPr>
        <p:spPr>
          <a:xfrm flipV="1">
            <a:off x="8079397" y="5347075"/>
            <a:ext cx="592610" cy="2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6032B55-D335-40D8-BD51-40CA26F21749}"/>
              </a:ext>
            </a:extLst>
          </p:cNvPr>
          <p:cNvCxnSpPr>
            <a:cxnSpLocks/>
            <a:stCxn id="223" idx="3"/>
            <a:endCxn id="219" idx="1"/>
          </p:cNvCxnSpPr>
          <p:nvPr/>
        </p:nvCxnSpPr>
        <p:spPr>
          <a:xfrm>
            <a:off x="8079397" y="5349541"/>
            <a:ext cx="587780" cy="61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20DE8595-E058-4F8D-8A82-96518AFEE844}"/>
              </a:ext>
            </a:extLst>
          </p:cNvPr>
          <p:cNvSpPr/>
          <p:nvPr/>
        </p:nvSpPr>
        <p:spPr>
          <a:xfrm>
            <a:off x="7476175" y="5141535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8319127-E10C-491C-AB4D-CE12111F7A93}"/>
              </a:ext>
            </a:extLst>
          </p:cNvPr>
          <p:cNvSpPr txBox="1"/>
          <p:nvPr/>
        </p:nvSpPr>
        <p:spPr>
          <a:xfrm rot="5400000">
            <a:off x="7142980" y="3393871"/>
            <a:ext cx="152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……..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111E1DE-4403-4659-8F75-1529AE57593C}"/>
              </a:ext>
            </a:extLst>
          </p:cNvPr>
          <p:cNvSpPr txBox="1"/>
          <p:nvPr/>
        </p:nvSpPr>
        <p:spPr>
          <a:xfrm>
            <a:off x="7218264" y="6294131"/>
            <a:ext cx="112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k-1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83DC9CB6-A8AB-4996-9E42-E57EB896D97F}"/>
              </a:ext>
            </a:extLst>
          </p:cNvPr>
          <p:cNvSpPr txBox="1"/>
          <p:nvPr/>
        </p:nvSpPr>
        <p:spPr>
          <a:xfrm>
            <a:off x="8477195" y="6294131"/>
            <a:ext cx="98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k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7" name="右大括号 226">
            <a:extLst>
              <a:ext uri="{FF2B5EF4-FFF2-40B4-BE49-F238E27FC236}">
                <a16:creationId xmlns:a16="http://schemas.microsoft.com/office/drawing/2014/main" id="{BBF2D7BF-419A-4C9E-9F48-7B152AAF4C60}"/>
              </a:ext>
            </a:extLst>
          </p:cNvPr>
          <p:cNvSpPr/>
          <p:nvPr/>
        </p:nvSpPr>
        <p:spPr>
          <a:xfrm>
            <a:off x="9409723" y="1077023"/>
            <a:ext cx="213816" cy="5098274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63A82489-4915-42F8-8702-7CE7C2D61EB9}"/>
                  </a:ext>
                </a:extLst>
              </p:cNvPr>
              <p:cNvSpPr txBox="1"/>
              <p:nvPr/>
            </p:nvSpPr>
            <p:spPr>
              <a:xfrm>
                <a:off x="9623539" y="3443004"/>
                <a:ext cx="2364390" cy="34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b="0" i="0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m</m:t>
                        </m:r>
                        <m:r>
                          <a:rPr lang="en-US" altLang="zh-CN" sz="1600" b="1" i="1" dirty="0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1600" b="1" dirty="0">
                    <a:solidFill>
                      <a:srgbClr val="4B649F"/>
                    </a:solidFill>
                  </a:rPr>
                  <a:t> score models </a:t>
                </a:r>
                <a:endParaRPr lang="zh-CN" altLang="en-US" sz="1600" b="1" dirty="0">
                  <a:solidFill>
                    <a:srgbClr val="4B649F"/>
                  </a:solidFill>
                </a:endParaRP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63A82489-4915-42F8-8702-7CE7C2D6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539" y="3443004"/>
                <a:ext cx="2364390" cy="347852"/>
              </a:xfrm>
              <a:prstGeom prst="rect">
                <a:avLst/>
              </a:prstGeom>
              <a:blipFill>
                <a:blip r:embed="rId2"/>
                <a:stretch>
                  <a:fillRect l="-258" t="-1754" r="-2320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文本框 228">
            <a:extLst>
              <a:ext uri="{FF2B5EF4-FFF2-40B4-BE49-F238E27FC236}">
                <a16:creationId xmlns:a16="http://schemas.microsoft.com/office/drawing/2014/main" id="{8AB3AF84-85DB-4109-89D3-445AE30271E4}"/>
              </a:ext>
            </a:extLst>
          </p:cNvPr>
          <p:cNvSpPr txBox="1"/>
          <p:nvPr/>
        </p:nvSpPr>
        <p:spPr>
          <a:xfrm rot="5400000">
            <a:off x="8316346" y="3393871"/>
            <a:ext cx="152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……..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B874899A-994F-4EBF-9E89-3E18CF774844}"/>
              </a:ext>
            </a:extLst>
          </p:cNvPr>
          <p:cNvSpPr txBox="1"/>
          <p:nvPr/>
        </p:nvSpPr>
        <p:spPr>
          <a:xfrm>
            <a:off x="7541243" y="1733619"/>
            <a:ext cx="559843" cy="338554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486C05B-2DF6-484D-B9D1-C164F1134FFA}"/>
              </a:ext>
            </a:extLst>
          </p:cNvPr>
          <p:cNvSpPr txBox="1"/>
          <p:nvPr/>
        </p:nvSpPr>
        <p:spPr>
          <a:xfrm>
            <a:off x="7529830" y="5185052"/>
            <a:ext cx="5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0CCEAF8-57B4-49BB-8E41-922530FB464D}"/>
              </a:ext>
            </a:extLst>
          </p:cNvPr>
          <p:cNvSpPr txBox="1"/>
          <p:nvPr/>
        </p:nvSpPr>
        <p:spPr>
          <a:xfrm>
            <a:off x="8730311" y="1111992"/>
            <a:ext cx="48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363EC5A-8121-48B8-8866-C79AD73F3ADB}"/>
              </a:ext>
            </a:extLst>
          </p:cNvPr>
          <p:cNvSpPr txBox="1"/>
          <p:nvPr/>
        </p:nvSpPr>
        <p:spPr>
          <a:xfrm>
            <a:off x="8720546" y="1744456"/>
            <a:ext cx="55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1B43C75-F7DB-46F0-BE79-FB76D0B044ED}"/>
              </a:ext>
            </a:extLst>
          </p:cNvPr>
          <p:cNvSpPr txBox="1"/>
          <p:nvPr/>
        </p:nvSpPr>
        <p:spPr>
          <a:xfrm>
            <a:off x="8676926" y="2380624"/>
            <a:ext cx="57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-2.6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623B372-90E2-4A97-8700-B97DA9CA2852}"/>
              </a:ext>
            </a:extLst>
          </p:cNvPr>
          <p:cNvSpPr txBox="1"/>
          <p:nvPr/>
        </p:nvSpPr>
        <p:spPr>
          <a:xfrm>
            <a:off x="8756877" y="4580173"/>
            <a:ext cx="55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93607C2C-2B15-4A7B-B49B-D8E433EE0ED5}"/>
              </a:ext>
            </a:extLst>
          </p:cNvPr>
          <p:cNvSpPr txBox="1"/>
          <p:nvPr/>
        </p:nvSpPr>
        <p:spPr>
          <a:xfrm>
            <a:off x="8755898" y="5190204"/>
            <a:ext cx="55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0.6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A69ED990-13FB-4C2C-BE48-BD7B019379BC}"/>
              </a:ext>
            </a:extLst>
          </p:cNvPr>
          <p:cNvSpPr txBox="1"/>
          <p:nvPr/>
        </p:nvSpPr>
        <p:spPr>
          <a:xfrm>
            <a:off x="8695604" y="5810159"/>
            <a:ext cx="58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-1.8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B6D4A8C-D318-42D4-B5DE-88F2463E08F8}"/>
              </a:ext>
            </a:extLst>
          </p:cNvPr>
          <p:cNvSpPr txBox="1"/>
          <p:nvPr/>
        </p:nvSpPr>
        <p:spPr>
          <a:xfrm>
            <a:off x="228138" y="4329511"/>
            <a:ext cx="133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Root stage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987DE0A-BF9B-4826-B6E1-E7F72C081098}"/>
              </a:ext>
            </a:extLst>
          </p:cNvPr>
          <p:cNvSpPr txBox="1"/>
          <p:nvPr/>
        </p:nvSpPr>
        <p:spPr>
          <a:xfrm>
            <a:off x="9649509" y="3876873"/>
            <a:ext cx="236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max_future_source</a:t>
            </a:r>
            <a:r>
              <a:rPr lang="en-US" altLang="zh-CN" sz="1600" b="1" dirty="0">
                <a:solidFill>
                  <a:srgbClr val="FF0000"/>
                </a:solidFill>
              </a:rPr>
              <a:t>(k)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AC5F44A-C2E8-465C-A373-CC1698A19237}"/>
              </a:ext>
            </a:extLst>
          </p:cNvPr>
          <p:cNvSpPr txBox="1"/>
          <p:nvPr/>
        </p:nvSpPr>
        <p:spPr>
          <a:xfrm>
            <a:off x="6670074" y="4744286"/>
            <a:ext cx="2364390" cy="34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1.2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4EAC4E5-5470-4565-BA5C-43650F851F44}"/>
              </a:ext>
            </a:extLst>
          </p:cNvPr>
          <p:cNvSpPr txBox="1"/>
          <p:nvPr/>
        </p:nvSpPr>
        <p:spPr>
          <a:xfrm>
            <a:off x="6609227" y="1351357"/>
            <a:ext cx="2364390" cy="34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5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297617A-D310-45ED-A16F-8E2A24969468}"/>
              </a:ext>
            </a:extLst>
          </p:cNvPr>
          <p:cNvSpPr txBox="1"/>
          <p:nvPr/>
        </p:nvSpPr>
        <p:spPr>
          <a:xfrm>
            <a:off x="1220776" y="3327835"/>
            <a:ext cx="236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3.9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28" name="文本框 2">
            <a:extLst>
              <a:ext uri="{FF2B5EF4-FFF2-40B4-BE49-F238E27FC236}">
                <a16:creationId xmlns:a16="http://schemas.microsoft.com/office/drawing/2014/main" id="{A2716C91-9ED0-4EF4-8CAD-0203E679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Execution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7327A00-FCF9-4465-A202-FB109800D292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C361EE29-666D-4103-8776-3A66FD86A1C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49" name="组合 18">
            <a:extLst>
              <a:ext uri="{FF2B5EF4-FFF2-40B4-BE49-F238E27FC236}">
                <a16:creationId xmlns:a16="http://schemas.microsoft.com/office/drawing/2014/main" id="{FC889FD9-2A59-4B27-9E29-56289C532670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D2A1202-8BB7-421D-9075-F8C57B5D1FA0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6D22721E-6812-44EA-B34F-F123BB45375B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5" name="KSO_Shape">
              <a:extLst>
                <a:ext uri="{FF2B5EF4-FFF2-40B4-BE49-F238E27FC236}">
                  <a16:creationId xmlns:a16="http://schemas.microsoft.com/office/drawing/2014/main" id="{1BF8B77A-5787-4900-871C-0A107798B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ADC9C2-CCF2-4AEE-9C28-5E2F2F2F5E8F}"/>
                  </a:ext>
                </a:extLst>
              </p:cNvPr>
              <p:cNvSpPr txBox="1"/>
              <p:nvPr/>
            </p:nvSpPr>
            <p:spPr>
              <a:xfrm>
                <a:off x="3282891" y="27408"/>
                <a:ext cx="5626218" cy="753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𝒄𝒖𝒓𝒓𝒆𝒏𝒕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𝒔𝒄𝒐𝒓𝒆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  <m:r>
                            <m:rPr>
                              <m:lit/>
                            </m:r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𝒇𝒖𝒕𝒖𝒓𝒆</m:t>
                          </m:r>
                          <m:r>
                            <m:rPr>
                              <m:lit/>
                            </m:r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𝒔𝒄𝒐𝒓𝒆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ADC9C2-CCF2-4AEE-9C28-5E2F2F2F5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91" y="27408"/>
                <a:ext cx="5626218" cy="753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图片 17">
            <a:extLst>
              <a:ext uri="{FF2B5EF4-FFF2-40B4-BE49-F238E27FC236}">
                <a16:creationId xmlns:a16="http://schemas.microsoft.com/office/drawing/2014/main" id="{54E27C06-1D31-4F86-9B79-E6F4B73E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6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"/>
                            </p:stCondLst>
                            <p:childTnLst>
                              <p:par>
                                <p:cTn id="17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6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900"/>
                            </p:stCondLst>
                            <p:childTnLst>
                              <p:par>
                                <p:cTn id="2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100"/>
                            </p:stCondLst>
                            <p:childTnLst>
                              <p:par>
                                <p:cTn id="3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3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2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2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700"/>
                            </p:stCondLst>
                            <p:childTnLst>
                              <p:par>
                                <p:cTn id="3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900"/>
                            </p:stCondLst>
                            <p:childTnLst>
                              <p:par>
                                <p:cTn id="37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"/>
                            </p:stCondLst>
                            <p:childTnLst>
                              <p:par>
                                <p:cTn id="3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2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5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00"/>
                            </p:stCondLst>
                            <p:childTnLst>
                              <p:par>
                                <p:cTn id="3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6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800"/>
                            </p:stCondLst>
                            <p:childTnLst>
                              <p:par>
                                <p:cTn id="447" presetID="7" presetClass="emph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9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300"/>
                            </p:stCondLst>
                            <p:childTnLst>
                              <p:par>
                                <p:cTn id="4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00"/>
                            </p:stCondLst>
                            <p:childTnLst>
                              <p:par>
                                <p:cTn id="4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700"/>
                            </p:stCondLst>
                            <p:childTnLst>
                              <p:par>
                                <p:cTn id="4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2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5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8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1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4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0"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3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6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9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2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5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8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4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7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3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6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9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2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5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8"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1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4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7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0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3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4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7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0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100"/>
                            </p:stCondLst>
                            <p:childTnLst>
                              <p:par>
                                <p:cTn id="6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1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3300"/>
                            </p:stCondLst>
                            <p:childTnLst>
                              <p:par>
                                <p:cTn id="703" presetID="10" presetClass="exit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3" grpId="0"/>
      <p:bldP spid="23" grpId="1"/>
      <p:bldP spid="25" grpId="0" animBg="1"/>
      <p:bldP spid="25" grpId="1" animBg="1"/>
      <p:bldP spid="26" grpId="0"/>
      <p:bldP spid="26" grpId="1"/>
      <p:bldP spid="27" grpId="0"/>
      <p:bldP spid="28" grpId="0"/>
      <p:bldP spid="28" grpId="1"/>
      <p:bldP spid="29" grpId="0"/>
      <p:bldP spid="30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9" grpId="0"/>
      <p:bldP spid="99" grpId="1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 animBg="1"/>
      <p:bldP spid="187" grpId="1" animBg="1"/>
      <p:bldP spid="191" grpId="0" animBg="1"/>
      <p:bldP spid="191" grpId="1" animBg="1"/>
      <p:bldP spid="192" grpId="0" animBg="1"/>
      <p:bldP spid="192" grpId="1" animBg="1"/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3" grpId="0" animBg="1"/>
      <p:bldP spid="223" grpId="1" animBg="1"/>
      <p:bldP spid="224" grpId="0"/>
      <p:bldP spid="224" grpId="1"/>
      <p:bldP spid="225" grpId="0"/>
      <p:bldP spid="225" grpId="1"/>
      <p:bldP spid="226" grpId="0"/>
      <p:bldP spid="226" grpId="1"/>
      <p:bldP spid="227" grpId="0" animBg="1"/>
      <p:bldP spid="227" grpId="1" animBg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2" grpId="0"/>
      <p:bldP spid="232" grpId="1"/>
      <p:bldP spid="233" grpId="0"/>
      <p:bldP spid="233" grpId="1"/>
      <p:bldP spid="234" grpId="0"/>
      <p:bldP spid="234" grpId="1"/>
      <p:bldP spid="235" grpId="0"/>
      <p:bldP spid="235" grpId="1"/>
      <p:bldP spid="237" grpId="0"/>
      <p:bldP spid="237" grpId="1"/>
      <p:bldP spid="238" grpId="0"/>
      <p:bldP spid="238" grpId="1"/>
      <p:bldP spid="240" grpId="0"/>
      <p:bldP spid="240" grpId="1"/>
      <p:bldP spid="118" grpId="0"/>
      <p:bldP spid="118" grpId="1"/>
      <p:bldP spid="119" grpId="0"/>
      <p:bldP spid="119" grpId="1"/>
      <p:bldP spid="12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>
            <a:extLst>
              <a:ext uri="{FF2B5EF4-FFF2-40B4-BE49-F238E27FC236}">
                <a16:creationId xmlns:a16="http://schemas.microsoft.com/office/drawing/2014/main" id="{2A071A6B-F14E-45F5-9007-A2F11FB2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2">
            <a:extLst>
              <a:ext uri="{FF2B5EF4-FFF2-40B4-BE49-F238E27FC236}">
                <a16:creationId xmlns:a16="http://schemas.microsoft.com/office/drawing/2014/main" id="{855AB14D-2C7E-495C-940D-EC331FE7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1417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Discrete value of target buffer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C3D011-27FD-4BBE-9551-F3423C8083D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B5BA4F-2A2C-44ED-8D3E-8B8353C6542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9163" name="文本框 13">
            <a:extLst>
              <a:ext uri="{FF2B5EF4-FFF2-40B4-BE49-F238E27FC236}">
                <a16:creationId xmlns:a16="http://schemas.microsoft.com/office/drawing/2014/main" id="{038CE1B9-28F4-47F4-B5EE-3A2B0B73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593" y="2001676"/>
            <a:ext cx="31498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The number of </a:t>
            </a:r>
            <a:r>
              <a:rPr lang="en-US" altLang="zh-CN" sz="1600" dirty="0">
                <a:solidFill>
                  <a:srgbClr val="FF0000"/>
                </a:solidFill>
                <a:sym typeface="Arial" panose="020B0604020202020204" pitchFamily="34" charset="0"/>
              </a:rPr>
              <a:t>target buffer  </a:t>
            </a:r>
            <a:r>
              <a:rPr lang="zh-CN" altLang="en-US" sz="2400" dirty="0">
                <a:solidFill>
                  <a:srgbClr val="FF0000"/>
                </a:solidFill>
                <a:sym typeface="Arial" panose="020B0604020202020204" pitchFamily="34" charset="0"/>
              </a:rPr>
              <a:t>↑</a:t>
            </a:r>
            <a:endParaRPr lang="en-US" altLang="zh-CN" sz="24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time to determine. </a:t>
            </a:r>
            <a:r>
              <a:rPr lang="zh-CN" altLang="en-US" sz="2400" dirty="0">
                <a:solidFill>
                  <a:srgbClr val="595959"/>
                </a:solidFill>
                <a:sym typeface="Arial" panose="020B0604020202020204" pitchFamily="34" charset="0"/>
              </a:rPr>
              <a:t>↑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64" name="文本框 14">
            <a:extLst>
              <a:ext uri="{FF2B5EF4-FFF2-40B4-BE49-F238E27FC236}">
                <a16:creationId xmlns:a16="http://schemas.microsoft.com/office/drawing/2014/main" id="{3DBA3C8A-B700-41A6-9806-3492D1200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354" y="1617033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4B649F"/>
                </a:solidFill>
                <a:sym typeface="Arial" panose="020B0604020202020204" pitchFamily="34" charset="0"/>
              </a:rPr>
              <a:t>Decision time is limited</a:t>
            </a:r>
            <a:endParaRPr lang="zh-CN" altLang="en-US" sz="18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9169" name="文本框 19">
            <a:extLst>
              <a:ext uri="{FF2B5EF4-FFF2-40B4-BE49-F238E27FC236}">
                <a16:creationId xmlns:a16="http://schemas.microsoft.com/office/drawing/2014/main" id="{7589DED1-DB52-4096-BC73-CB82D716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57" y="2284097"/>
            <a:ext cx="3362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choices</a:t>
            </a:r>
            <a:r>
              <a:rPr lang="en-US" altLang="zh-CN" sz="1600" dirty="0">
                <a:solidFill>
                  <a:srgbClr val="FF0000"/>
                </a:solidFill>
                <a:sym typeface="Arial" panose="020B0604020202020204" pitchFamily="34" charset="0"/>
              </a:rPr>
              <a:t> for target buffer 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were two discrete values in the preliminary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9170" name="文本框 20">
            <a:extLst>
              <a:ext uri="{FF2B5EF4-FFF2-40B4-BE49-F238E27FC236}">
                <a16:creationId xmlns:a16="http://schemas.microsoft.com/office/drawing/2014/main" id="{C5DE89E0-6576-4FBA-A0FD-570DE4AE7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951" y="1616701"/>
            <a:ext cx="3185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4B649F"/>
                </a:solidFill>
                <a:sym typeface="Arial" panose="020B0604020202020204" pitchFamily="34" charset="0"/>
              </a:rPr>
              <a:t>Training part needs definite bitrates and target buffer</a:t>
            </a:r>
            <a:endParaRPr lang="zh-CN" altLang="en-US" sz="1800" b="1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4D5C295A-0263-4241-8DD8-128B0E4C968D}"/>
              </a:ext>
            </a:extLst>
          </p:cNvPr>
          <p:cNvSpPr/>
          <p:nvPr/>
        </p:nvSpPr>
        <p:spPr bwMode="auto">
          <a:xfrm>
            <a:off x="3542044" y="2358204"/>
            <a:ext cx="519113" cy="436563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4B649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76" name="KSO_Shape">
            <a:extLst>
              <a:ext uri="{FF2B5EF4-FFF2-40B4-BE49-F238E27FC236}">
                <a16:creationId xmlns:a16="http://schemas.microsoft.com/office/drawing/2014/main" id="{FA8D5B6C-2D2F-4D26-9402-AB3E1357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012" y="2209914"/>
            <a:ext cx="504825" cy="504825"/>
          </a:xfrm>
          <a:custGeom>
            <a:avLst/>
            <a:gdLst>
              <a:gd name="T0" fmla="*/ 2147483646 w 3279"/>
              <a:gd name="T1" fmla="*/ 2147483646 h 3279"/>
              <a:gd name="T2" fmla="*/ 2147483646 w 3279"/>
              <a:gd name="T3" fmla="*/ 2147483646 h 3279"/>
              <a:gd name="T4" fmla="*/ 0 w 3279"/>
              <a:gd name="T5" fmla="*/ 2147483646 h 3279"/>
              <a:gd name="T6" fmla="*/ 0 w 3279"/>
              <a:gd name="T7" fmla="*/ 0 h 3279"/>
              <a:gd name="T8" fmla="*/ 2147483646 w 3279"/>
              <a:gd name="T9" fmla="*/ 0 h 3279"/>
              <a:gd name="T10" fmla="*/ 2147483646 w 3279"/>
              <a:gd name="T11" fmla="*/ 715254350 h 3279"/>
              <a:gd name="T12" fmla="*/ 2147483646 w 3279"/>
              <a:gd name="T13" fmla="*/ 715254350 h 3279"/>
              <a:gd name="T14" fmla="*/ 2147483646 w 3279"/>
              <a:gd name="T15" fmla="*/ 715254350 h 3279"/>
              <a:gd name="T16" fmla="*/ 2147483646 w 3279"/>
              <a:gd name="T17" fmla="*/ 1430485145 h 3279"/>
              <a:gd name="T18" fmla="*/ 2147483646 w 3279"/>
              <a:gd name="T19" fmla="*/ 1430485145 h 3279"/>
              <a:gd name="T20" fmla="*/ 2147483646 w 3279"/>
              <a:gd name="T21" fmla="*/ 1430485145 h 3279"/>
              <a:gd name="T22" fmla="*/ 2147483646 w 3279"/>
              <a:gd name="T23" fmla="*/ 2147483646 h 3279"/>
              <a:gd name="T24" fmla="*/ 2147483646 w 3279"/>
              <a:gd name="T25" fmla="*/ 2147483646 h 3279"/>
              <a:gd name="T26" fmla="*/ 2147483646 w 3279"/>
              <a:gd name="T27" fmla="*/ 952447893 h 3279"/>
              <a:gd name="T28" fmla="*/ 956098059 w 3279"/>
              <a:gd name="T29" fmla="*/ 952447893 h 3279"/>
              <a:gd name="T30" fmla="*/ 956098059 w 3279"/>
              <a:gd name="T31" fmla="*/ 2147483646 h 3279"/>
              <a:gd name="T32" fmla="*/ 1758910526 w 3279"/>
              <a:gd name="T33" fmla="*/ 2147483646 h 3279"/>
              <a:gd name="T34" fmla="*/ 2147483646 w 3279"/>
              <a:gd name="T35" fmla="*/ 2147483646 h 3279"/>
              <a:gd name="T36" fmla="*/ 2147483646 w 3279"/>
              <a:gd name="T37" fmla="*/ 952447893 h 3279"/>
              <a:gd name="T38" fmla="*/ 2147483646 w 3279"/>
              <a:gd name="T39" fmla="*/ 2142089328 h 3279"/>
              <a:gd name="T40" fmla="*/ 2147483646 w 3279"/>
              <a:gd name="T41" fmla="*/ 2142089328 h 3279"/>
              <a:gd name="T42" fmla="*/ 2147483646 w 3279"/>
              <a:gd name="T43" fmla="*/ 2147483646 h 3279"/>
              <a:gd name="T44" fmla="*/ 2147483646 w 3279"/>
              <a:gd name="T45" fmla="*/ 2147483646 h 3279"/>
              <a:gd name="T46" fmla="*/ 2147483646 w 3279"/>
              <a:gd name="T47" fmla="*/ 2147483646 h 3279"/>
              <a:gd name="T48" fmla="*/ 2147483646 w 3279"/>
              <a:gd name="T49" fmla="*/ 1430485145 h 3279"/>
              <a:gd name="T50" fmla="*/ 2147483646 w 3279"/>
              <a:gd name="T51" fmla="*/ 1430485145 h 3279"/>
              <a:gd name="T52" fmla="*/ 2147483646 w 3279"/>
              <a:gd name="T53" fmla="*/ 2147483646 h 3279"/>
              <a:gd name="T54" fmla="*/ 2147483646 w 3279"/>
              <a:gd name="T55" fmla="*/ 2147483646 h 3279"/>
              <a:gd name="T56" fmla="*/ 2147483646 w 3279"/>
              <a:gd name="T57" fmla="*/ 2147483646 h 3279"/>
              <a:gd name="T58" fmla="*/ 2147483646 w 3279"/>
              <a:gd name="T59" fmla="*/ 2142089328 h 3279"/>
              <a:gd name="T60" fmla="*/ 2147483646 w 3279"/>
              <a:gd name="T61" fmla="*/ 2147483646 h 3279"/>
              <a:gd name="T62" fmla="*/ 2147483646 w 3279"/>
              <a:gd name="T63" fmla="*/ 2147483646 h 3279"/>
              <a:gd name="T64" fmla="*/ 2147483646 w 3279"/>
              <a:gd name="T65" fmla="*/ 2147483646 h 3279"/>
              <a:gd name="T66" fmla="*/ 2147483646 w 3279"/>
              <a:gd name="T67" fmla="*/ 2147483646 h 3279"/>
              <a:gd name="T68" fmla="*/ 2147483646 w 3279"/>
              <a:gd name="T69" fmla="*/ 2147483646 h 3279"/>
              <a:gd name="T70" fmla="*/ 2147483646 w 3279"/>
              <a:gd name="T71" fmla="*/ 2147483646 h 3279"/>
              <a:gd name="T72" fmla="*/ 2147483646 w 3279"/>
              <a:gd name="T73" fmla="*/ 2147483646 h 3279"/>
              <a:gd name="T74" fmla="*/ 2147483646 w 3279"/>
              <a:gd name="T75" fmla="*/ 2147483646 h 3279"/>
              <a:gd name="T76" fmla="*/ 2147483646 w 3279"/>
              <a:gd name="T77" fmla="*/ 2147483646 h 3279"/>
              <a:gd name="T78" fmla="*/ 2147483646 w 3279"/>
              <a:gd name="T79" fmla="*/ 2147483646 h 3279"/>
              <a:gd name="T80" fmla="*/ 2147483646 w 3279"/>
              <a:gd name="T81" fmla="*/ 2147483646 h 3279"/>
              <a:gd name="T82" fmla="*/ 2147483646 w 3279"/>
              <a:gd name="T83" fmla="*/ 2147483646 h 3279"/>
              <a:gd name="T84" fmla="*/ 2147483646 w 3279"/>
              <a:gd name="T85" fmla="*/ 2147483646 h 3279"/>
              <a:gd name="T86" fmla="*/ 2147483646 w 3279"/>
              <a:gd name="T87" fmla="*/ 2147483646 h 3279"/>
              <a:gd name="T88" fmla="*/ 2147483646 w 3279"/>
              <a:gd name="T89" fmla="*/ 2147483646 h 3279"/>
              <a:gd name="T90" fmla="*/ 2147483646 w 3279"/>
              <a:gd name="T91" fmla="*/ 2147483646 h 3279"/>
              <a:gd name="T92" fmla="*/ 2147483646 w 3279"/>
              <a:gd name="T93" fmla="*/ 2147483646 h 3279"/>
              <a:gd name="T94" fmla="*/ 2147483646 w 3279"/>
              <a:gd name="T95" fmla="*/ 2147483646 h 3279"/>
              <a:gd name="T96" fmla="*/ 2147483646 w 3279"/>
              <a:gd name="T97" fmla="*/ 2147483646 h 3279"/>
              <a:gd name="T98" fmla="*/ 2147483646 w 3279"/>
              <a:gd name="T99" fmla="*/ 2147483646 h 3279"/>
              <a:gd name="T100" fmla="*/ 2147483646 w 3279"/>
              <a:gd name="T101" fmla="*/ 2147483646 h 3279"/>
              <a:gd name="T102" fmla="*/ 2147483646 w 3279"/>
              <a:gd name="T103" fmla="*/ 2147483646 h 3279"/>
              <a:gd name="T104" fmla="*/ 2147483646 w 3279"/>
              <a:gd name="T105" fmla="*/ 2147483646 h 3279"/>
              <a:gd name="T106" fmla="*/ 2147483646 w 3279"/>
              <a:gd name="T107" fmla="*/ 2147483646 h 3279"/>
              <a:gd name="T108" fmla="*/ 2147483646 w 3279"/>
              <a:gd name="T109" fmla="*/ 2147483646 h 3279"/>
              <a:gd name="T110" fmla="*/ 2147483646 w 3279"/>
              <a:gd name="T111" fmla="*/ 2147483646 h 3279"/>
              <a:gd name="T112" fmla="*/ 2147483646 w 3279"/>
              <a:gd name="T113" fmla="*/ 2147483646 h 3279"/>
              <a:gd name="T114" fmla="*/ 2147483646 w 3279"/>
              <a:gd name="T115" fmla="*/ 2147483646 h 3279"/>
              <a:gd name="T116" fmla="*/ 2147483646 w 3279"/>
              <a:gd name="T117" fmla="*/ 2147483646 h 3279"/>
              <a:gd name="T118" fmla="*/ 2147483646 w 3279"/>
              <a:gd name="T119" fmla="*/ 2147483646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339B3F-277A-4C99-BB2A-C4BD7ACB279F}"/>
              </a:ext>
            </a:extLst>
          </p:cNvPr>
          <p:cNvSpPr/>
          <p:nvPr/>
        </p:nvSpPr>
        <p:spPr>
          <a:xfrm>
            <a:off x="4210050" y="1042132"/>
            <a:ext cx="3362003" cy="334648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38EFC5-E979-4CB8-B92D-FE58BDED4C7C}"/>
              </a:ext>
            </a:extLst>
          </p:cNvPr>
          <p:cNvSpPr/>
          <p:nvPr/>
        </p:nvSpPr>
        <p:spPr>
          <a:xfrm>
            <a:off x="4377499" y="1209629"/>
            <a:ext cx="3063499" cy="304765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KSO_Shape">
            <a:extLst>
              <a:ext uri="{FF2B5EF4-FFF2-40B4-BE49-F238E27FC236}">
                <a16:creationId xmlns:a16="http://schemas.microsoft.com/office/drawing/2014/main" id="{9F5FC895-369A-4107-9271-322F277134C3}"/>
              </a:ext>
            </a:extLst>
          </p:cNvPr>
          <p:cNvSpPr/>
          <p:nvPr/>
        </p:nvSpPr>
        <p:spPr bwMode="auto">
          <a:xfrm>
            <a:off x="5278684" y="1616521"/>
            <a:ext cx="1261127" cy="106970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80" name="文本框 30">
            <a:extLst>
              <a:ext uri="{FF2B5EF4-FFF2-40B4-BE49-F238E27FC236}">
                <a16:creationId xmlns:a16="http://schemas.microsoft.com/office/drawing/2014/main" id="{24BD3F15-FF0B-4351-9DC1-A4E0885B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620" y="2773760"/>
            <a:ext cx="2931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sym typeface="Arial" panose="020B0604020202020204" pitchFamily="34" charset="0"/>
              </a:rPr>
              <a:t>Why discrete value for buffer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sym typeface="Arial" panose="020B0604020202020204" pitchFamily="34" charset="0"/>
              </a:rPr>
              <a:t>lengths?</a:t>
            </a:r>
            <a:endParaRPr lang="zh-CN" altLang="en-US" sz="24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32" name="组合 18">
            <a:extLst>
              <a:ext uri="{FF2B5EF4-FFF2-40B4-BE49-F238E27FC236}">
                <a16:creationId xmlns:a16="http://schemas.microsoft.com/office/drawing/2014/main" id="{F118E3D2-248C-444F-B324-4DEFCC55139B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E84E244-DFD5-4823-AD58-01213584EB66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544D80F-A70F-4FE7-85AC-CF1C1DC43EE5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F301C722-245B-46DA-A498-1CA14409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0" name="文本框 14">
            <a:extLst>
              <a:ext uri="{FF2B5EF4-FFF2-40B4-BE49-F238E27FC236}">
                <a16:creationId xmlns:a16="http://schemas.microsoft.com/office/drawing/2014/main" id="{9980330F-B08E-449E-9276-35FFE1AF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99" y="3878216"/>
            <a:ext cx="3916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4B649F"/>
                </a:solidFill>
                <a:sym typeface="Arial" panose="020B0604020202020204" pitchFamily="34" charset="0"/>
              </a:rPr>
              <a:t>The value chosen for target buffer</a:t>
            </a:r>
            <a:endParaRPr lang="zh-CN" altLang="en-US" sz="18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32D89F-36A7-4307-8844-6F475A0AEC4C}"/>
              </a:ext>
            </a:extLst>
          </p:cNvPr>
          <p:cNvSpPr txBox="1"/>
          <p:nvPr/>
        </p:nvSpPr>
        <p:spPr>
          <a:xfrm>
            <a:off x="3000053" y="5516726"/>
            <a:ext cx="45720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First, choose uniformly in [0, 4]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Then, choose in {0.2, 0.3, 0.5, 0.8, 1.5, 3.0}</a:t>
            </a:r>
            <a:endParaRPr lang="zh-CN" altLang="en-US" dirty="0"/>
          </a:p>
        </p:txBody>
      </p:sp>
      <p:sp>
        <p:nvSpPr>
          <p:cNvPr id="31" name="文本框 13">
            <a:extLst>
              <a:ext uri="{FF2B5EF4-FFF2-40B4-BE49-F238E27FC236}">
                <a16:creationId xmlns:a16="http://schemas.microsoft.com/office/drawing/2014/main" id="{A95054A3-AD2D-4B3D-B796-879B630A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24" y="4288790"/>
            <a:ext cx="38632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Since during the final, every 0.5s, our algorithm needs to respond, the value over 3 for </a:t>
            </a:r>
            <a:r>
              <a:rPr lang="en-US" altLang="zh-CN" sz="1600" dirty="0">
                <a:solidFill>
                  <a:srgbClr val="FF0000"/>
                </a:solidFill>
                <a:sym typeface="Arial" panose="020B0604020202020204" pitchFamily="34" charset="0"/>
              </a:rPr>
              <a:t>target buffer </a:t>
            </a:r>
            <a:r>
              <a:rPr lang="en-US" altLang="zh-CN" sz="1600" dirty="0">
                <a:solidFill>
                  <a:srgbClr val="595959"/>
                </a:solidFill>
                <a:sym typeface="Arial" panose="020B0604020202020204" pitchFamily="34" charset="0"/>
              </a:rPr>
              <a:t>is hardly chosen.</a:t>
            </a:r>
            <a:endParaRPr lang="zh-CN" altLang="en-US" sz="16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1D0B9BC0-5FAB-4CD0-8E75-8164BDA84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16055"/>
              </p:ext>
            </p:extLst>
          </p:nvPr>
        </p:nvGraphicFramePr>
        <p:xfrm>
          <a:off x="7469488" y="39484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6D069A-6F96-44B5-9820-B131C1C442FE}"/>
              </a:ext>
            </a:extLst>
          </p:cNvPr>
          <p:cNvCxnSpPr>
            <a:cxnSpLocks/>
          </p:cNvCxnSpPr>
          <p:nvPr/>
        </p:nvCxnSpPr>
        <p:spPr>
          <a:xfrm>
            <a:off x="9871969" y="2459405"/>
            <a:ext cx="0" cy="510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KSO_Shape">
            <a:extLst>
              <a:ext uri="{FF2B5EF4-FFF2-40B4-BE49-F238E27FC236}">
                <a16:creationId xmlns:a16="http://schemas.microsoft.com/office/drawing/2014/main" id="{BDBDE37B-8508-4BFB-86DA-EEEAD2FB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01" y="4286389"/>
            <a:ext cx="504825" cy="542925"/>
          </a:xfrm>
          <a:custGeom>
            <a:avLst/>
            <a:gdLst>
              <a:gd name="T0" fmla="*/ 2147483646 w 2578"/>
              <a:gd name="T1" fmla="*/ 2147483646 h 2775"/>
              <a:gd name="T2" fmla="*/ 2147483646 w 2578"/>
              <a:gd name="T3" fmla="*/ 2147483646 h 2775"/>
              <a:gd name="T4" fmla="*/ 2147483646 w 2578"/>
              <a:gd name="T5" fmla="*/ 2147483646 h 2775"/>
              <a:gd name="T6" fmla="*/ 2147483646 w 2578"/>
              <a:gd name="T7" fmla="*/ 2147483646 h 2775"/>
              <a:gd name="T8" fmla="*/ 2147483646 w 2578"/>
              <a:gd name="T9" fmla="*/ 2147483646 h 2775"/>
              <a:gd name="T10" fmla="*/ 2147483646 w 2578"/>
              <a:gd name="T11" fmla="*/ 2147483646 h 2775"/>
              <a:gd name="T12" fmla="*/ 2147483646 w 2578"/>
              <a:gd name="T13" fmla="*/ 2147483646 h 2775"/>
              <a:gd name="T14" fmla="*/ 2147483646 w 2578"/>
              <a:gd name="T15" fmla="*/ 2147483646 h 2775"/>
              <a:gd name="T16" fmla="*/ 2147483646 w 2578"/>
              <a:gd name="T17" fmla="*/ 2147483646 h 2775"/>
              <a:gd name="T18" fmla="*/ 2147483646 w 2578"/>
              <a:gd name="T19" fmla="*/ 2147483646 h 2775"/>
              <a:gd name="T20" fmla="*/ 2147483646 w 2578"/>
              <a:gd name="T21" fmla="*/ 2147483646 h 2775"/>
              <a:gd name="T22" fmla="*/ 2147483646 w 2578"/>
              <a:gd name="T23" fmla="*/ 2147483646 h 2775"/>
              <a:gd name="T24" fmla="*/ 2147483646 w 2578"/>
              <a:gd name="T25" fmla="*/ 2147483646 h 2775"/>
              <a:gd name="T26" fmla="*/ 2147483646 w 2578"/>
              <a:gd name="T27" fmla="*/ 2147483646 h 2775"/>
              <a:gd name="T28" fmla="*/ 2147483646 w 2578"/>
              <a:gd name="T29" fmla="*/ 2147483646 h 2775"/>
              <a:gd name="T30" fmla="*/ 2147483646 w 2578"/>
              <a:gd name="T31" fmla="*/ 2147483646 h 2775"/>
              <a:gd name="T32" fmla="*/ 2147483646 w 2578"/>
              <a:gd name="T33" fmla="*/ 2147483646 h 2775"/>
              <a:gd name="T34" fmla="*/ 2147483646 w 2578"/>
              <a:gd name="T35" fmla="*/ 2147483646 h 2775"/>
              <a:gd name="T36" fmla="*/ 2147483646 w 2578"/>
              <a:gd name="T37" fmla="*/ 2147483646 h 2775"/>
              <a:gd name="T38" fmla="*/ 2147483646 w 2578"/>
              <a:gd name="T39" fmla="*/ 2147483646 h 2775"/>
              <a:gd name="T40" fmla="*/ 2147483646 w 2578"/>
              <a:gd name="T41" fmla="*/ 2147483646 h 2775"/>
              <a:gd name="T42" fmla="*/ 2147483646 w 2578"/>
              <a:gd name="T43" fmla="*/ 2147483646 h 2775"/>
              <a:gd name="T44" fmla="*/ 2147483646 w 2578"/>
              <a:gd name="T45" fmla="*/ 2147483646 h 2775"/>
              <a:gd name="T46" fmla="*/ 2147483646 w 2578"/>
              <a:gd name="T47" fmla="*/ 2147483646 h 2775"/>
              <a:gd name="T48" fmla="*/ 2147483646 w 2578"/>
              <a:gd name="T49" fmla="*/ 2147483646 h 2775"/>
              <a:gd name="T50" fmla="*/ 2147483646 w 2578"/>
              <a:gd name="T51" fmla="*/ 2147483646 h 2775"/>
              <a:gd name="T52" fmla="*/ 2147483646 w 2578"/>
              <a:gd name="T53" fmla="*/ 2147483646 h 2775"/>
              <a:gd name="T54" fmla="*/ 2147483646 w 2578"/>
              <a:gd name="T55" fmla="*/ 2147483646 h 2775"/>
              <a:gd name="T56" fmla="*/ 2147483646 w 2578"/>
              <a:gd name="T57" fmla="*/ 2147483646 h 2775"/>
              <a:gd name="T58" fmla="*/ 2147483646 w 2578"/>
              <a:gd name="T59" fmla="*/ 2147483646 h 2775"/>
              <a:gd name="T60" fmla="*/ 2147483646 w 2578"/>
              <a:gd name="T61" fmla="*/ 2147483646 h 2775"/>
              <a:gd name="T62" fmla="*/ 2147483646 w 2578"/>
              <a:gd name="T63" fmla="*/ 2147483646 h 2775"/>
              <a:gd name="T64" fmla="*/ 2147483646 w 2578"/>
              <a:gd name="T65" fmla="*/ 2147483646 h 2775"/>
              <a:gd name="T66" fmla="*/ 2147483646 w 2578"/>
              <a:gd name="T67" fmla="*/ 2147483646 h 2775"/>
              <a:gd name="T68" fmla="*/ 1246463055 w 2578"/>
              <a:gd name="T69" fmla="*/ 2147483646 h 2775"/>
              <a:gd name="T70" fmla="*/ 2147483646 w 2578"/>
              <a:gd name="T71" fmla="*/ 2147483646 h 2775"/>
              <a:gd name="T72" fmla="*/ 2147483646 w 2578"/>
              <a:gd name="T73" fmla="*/ 2147483646 h 2775"/>
              <a:gd name="T74" fmla="*/ 0 w 2578"/>
              <a:gd name="T75" fmla="*/ 2147483646 h 2775"/>
              <a:gd name="T76" fmla="*/ 2147483646 w 2578"/>
              <a:gd name="T77" fmla="*/ 2147483646 h 2775"/>
              <a:gd name="T78" fmla="*/ 2147483646 w 2578"/>
              <a:gd name="T79" fmla="*/ 2074497643 h 2775"/>
              <a:gd name="T80" fmla="*/ 2147483646 w 2578"/>
              <a:gd name="T81" fmla="*/ 2074497643 h 2775"/>
              <a:gd name="T82" fmla="*/ 2147483646 w 2578"/>
              <a:gd name="T83" fmla="*/ 2147483646 h 2775"/>
              <a:gd name="T84" fmla="*/ 2147483646 w 2578"/>
              <a:gd name="T85" fmla="*/ 2147483646 h 2775"/>
              <a:gd name="T86" fmla="*/ 2147483646 w 2578"/>
              <a:gd name="T87" fmla="*/ 2147483646 h 2775"/>
              <a:gd name="T88" fmla="*/ 2147483646 w 2578"/>
              <a:gd name="T89" fmla="*/ 1130858580 h 2775"/>
              <a:gd name="T90" fmla="*/ 2147483646 w 2578"/>
              <a:gd name="T91" fmla="*/ 2147483646 h 2775"/>
              <a:gd name="T92" fmla="*/ 2147483646 w 2578"/>
              <a:gd name="T93" fmla="*/ 1130858580 h 27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78" h="2775">
                <a:moveTo>
                  <a:pt x="2578" y="2101"/>
                </a:moveTo>
                <a:cubicBezTo>
                  <a:pt x="2578" y="2473"/>
                  <a:pt x="2277" y="2775"/>
                  <a:pt x="1905" y="2775"/>
                </a:cubicBezTo>
                <a:cubicBezTo>
                  <a:pt x="1533" y="2775"/>
                  <a:pt x="1232" y="2473"/>
                  <a:pt x="1232" y="2101"/>
                </a:cubicBezTo>
                <a:cubicBezTo>
                  <a:pt x="1232" y="1750"/>
                  <a:pt x="1487" y="1462"/>
                  <a:pt x="1830" y="1431"/>
                </a:cubicBezTo>
                <a:cubicBezTo>
                  <a:pt x="1830" y="1278"/>
                  <a:pt x="1830" y="1278"/>
                  <a:pt x="1830" y="1278"/>
                </a:cubicBezTo>
                <a:cubicBezTo>
                  <a:pt x="1727" y="1278"/>
                  <a:pt x="1727" y="1278"/>
                  <a:pt x="1727" y="1278"/>
                </a:cubicBezTo>
                <a:cubicBezTo>
                  <a:pt x="1727" y="1162"/>
                  <a:pt x="1727" y="1162"/>
                  <a:pt x="1727" y="1162"/>
                </a:cubicBezTo>
                <a:cubicBezTo>
                  <a:pt x="2051" y="1162"/>
                  <a:pt x="2051" y="1162"/>
                  <a:pt x="2051" y="1162"/>
                </a:cubicBezTo>
                <a:cubicBezTo>
                  <a:pt x="2051" y="1278"/>
                  <a:pt x="2051" y="1278"/>
                  <a:pt x="2051" y="1278"/>
                </a:cubicBezTo>
                <a:cubicBezTo>
                  <a:pt x="1952" y="1278"/>
                  <a:pt x="1952" y="1278"/>
                  <a:pt x="1952" y="1278"/>
                </a:cubicBezTo>
                <a:cubicBezTo>
                  <a:pt x="1952" y="1431"/>
                  <a:pt x="1952" y="1431"/>
                  <a:pt x="1952" y="1431"/>
                </a:cubicBezTo>
                <a:cubicBezTo>
                  <a:pt x="2081" y="1443"/>
                  <a:pt x="2214" y="1491"/>
                  <a:pt x="2311" y="1565"/>
                </a:cubicBezTo>
                <a:cubicBezTo>
                  <a:pt x="2445" y="1431"/>
                  <a:pt x="2445" y="1431"/>
                  <a:pt x="2445" y="1431"/>
                </a:cubicBezTo>
                <a:cubicBezTo>
                  <a:pt x="2575" y="1561"/>
                  <a:pt x="2575" y="1561"/>
                  <a:pt x="2575" y="1561"/>
                </a:cubicBezTo>
                <a:cubicBezTo>
                  <a:pt x="2441" y="1695"/>
                  <a:pt x="2441" y="1695"/>
                  <a:pt x="2441" y="1695"/>
                </a:cubicBezTo>
                <a:cubicBezTo>
                  <a:pt x="2527" y="1808"/>
                  <a:pt x="2578" y="1949"/>
                  <a:pt x="2578" y="2101"/>
                </a:cubicBezTo>
                <a:close/>
                <a:moveTo>
                  <a:pt x="1905" y="1550"/>
                </a:moveTo>
                <a:cubicBezTo>
                  <a:pt x="1601" y="1550"/>
                  <a:pt x="1354" y="1798"/>
                  <a:pt x="1354" y="2101"/>
                </a:cubicBezTo>
                <a:cubicBezTo>
                  <a:pt x="1354" y="2405"/>
                  <a:pt x="1601" y="2652"/>
                  <a:pt x="1905" y="2652"/>
                </a:cubicBezTo>
                <a:cubicBezTo>
                  <a:pt x="2209" y="2652"/>
                  <a:pt x="2456" y="2405"/>
                  <a:pt x="2456" y="2101"/>
                </a:cubicBezTo>
                <a:cubicBezTo>
                  <a:pt x="2456" y="1798"/>
                  <a:pt x="2209" y="1550"/>
                  <a:pt x="1905" y="1550"/>
                </a:cubicBezTo>
                <a:close/>
                <a:moveTo>
                  <a:pt x="1952" y="2207"/>
                </a:moveTo>
                <a:cubicBezTo>
                  <a:pt x="1952" y="2280"/>
                  <a:pt x="1952" y="2280"/>
                  <a:pt x="1952" y="2280"/>
                </a:cubicBezTo>
                <a:cubicBezTo>
                  <a:pt x="1844" y="2280"/>
                  <a:pt x="1844" y="2280"/>
                  <a:pt x="1844" y="2280"/>
                </a:cubicBezTo>
                <a:cubicBezTo>
                  <a:pt x="1844" y="2207"/>
                  <a:pt x="1844" y="2207"/>
                  <a:pt x="1844" y="2207"/>
                </a:cubicBezTo>
                <a:cubicBezTo>
                  <a:pt x="1807" y="2186"/>
                  <a:pt x="1783" y="2147"/>
                  <a:pt x="1783" y="2101"/>
                </a:cubicBezTo>
                <a:cubicBezTo>
                  <a:pt x="1783" y="2056"/>
                  <a:pt x="1812" y="2017"/>
                  <a:pt x="1848" y="1996"/>
                </a:cubicBezTo>
                <a:cubicBezTo>
                  <a:pt x="1848" y="1724"/>
                  <a:pt x="1848" y="1724"/>
                  <a:pt x="1848" y="1724"/>
                </a:cubicBezTo>
                <a:cubicBezTo>
                  <a:pt x="1952" y="1724"/>
                  <a:pt x="1952" y="1724"/>
                  <a:pt x="1952" y="1724"/>
                </a:cubicBezTo>
                <a:cubicBezTo>
                  <a:pt x="1952" y="1996"/>
                  <a:pt x="1952" y="1996"/>
                  <a:pt x="1952" y="1996"/>
                </a:cubicBezTo>
                <a:cubicBezTo>
                  <a:pt x="1989" y="2017"/>
                  <a:pt x="2027" y="2056"/>
                  <a:pt x="2027" y="2101"/>
                </a:cubicBezTo>
                <a:cubicBezTo>
                  <a:pt x="2027" y="2147"/>
                  <a:pt x="1989" y="2186"/>
                  <a:pt x="1952" y="2207"/>
                </a:cubicBezTo>
                <a:close/>
                <a:moveTo>
                  <a:pt x="416" y="1720"/>
                </a:moveTo>
                <a:cubicBezTo>
                  <a:pt x="1120" y="1720"/>
                  <a:pt x="1120" y="1720"/>
                  <a:pt x="1120" y="1720"/>
                </a:cubicBezTo>
                <a:cubicBezTo>
                  <a:pt x="1094" y="1773"/>
                  <a:pt x="1074" y="1828"/>
                  <a:pt x="1060" y="1886"/>
                </a:cubicBezTo>
                <a:cubicBezTo>
                  <a:pt x="416" y="1886"/>
                  <a:pt x="416" y="1886"/>
                  <a:pt x="416" y="1886"/>
                </a:cubicBezTo>
                <a:cubicBezTo>
                  <a:pt x="370" y="1886"/>
                  <a:pt x="333" y="1849"/>
                  <a:pt x="333" y="1803"/>
                </a:cubicBezTo>
                <a:cubicBezTo>
                  <a:pt x="333" y="1757"/>
                  <a:pt x="370" y="1720"/>
                  <a:pt x="416" y="1720"/>
                </a:cubicBezTo>
                <a:close/>
                <a:moveTo>
                  <a:pt x="1185" y="1609"/>
                </a:moveTo>
                <a:cubicBezTo>
                  <a:pt x="416" y="1609"/>
                  <a:pt x="416" y="1609"/>
                  <a:pt x="416" y="1609"/>
                </a:cubicBezTo>
                <a:cubicBezTo>
                  <a:pt x="370" y="1609"/>
                  <a:pt x="333" y="1572"/>
                  <a:pt x="333" y="1526"/>
                </a:cubicBezTo>
                <a:cubicBezTo>
                  <a:pt x="333" y="1480"/>
                  <a:pt x="370" y="1442"/>
                  <a:pt x="416" y="1442"/>
                </a:cubicBezTo>
                <a:cubicBezTo>
                  <a:pt x="1338" y="1442"/>
                  <a:pt x="1338" y="1442"/>
                  <a:pt x="1338" y="1442"/>
                </a:cubicBezTo>
                <a:cubicBezTo>
                  <a:pt x="1279" y="1491"/>
                  <a:pt x="1228" y="1547"/>
                  <a:pt x="1185" y="1609"/>
                </a:cubicBezTo>
                <a:close/>
                <a:moveTo>
                  <a:pt x="416" y="1054"/>
                </a:moveTo>
                <a:cubicBezTo>
                  <a:pt x="370" y="1054"/>
                  <a:pt x="333" y="1017"/>
                  <a:pt x="333" y="971"/>
                </a:cubicBezTo>
                <a:cubicBezTo>
                  <a:pt x="333" y="925"/>
                  <a:pt x="370" y="888"/>
                  <a:pt x="416" y="888"/>
                </a:cubicBezTo>
                <a:cubicBezTo>
                  <a:pt x="1526" y="888"/>
                  <a:pt x="1526" y="888"/>
                  <a:pt x="1526" y="888"/>
                </a:cubicBezTo>
                <a:cubicBezTo>
                  <a:pt x="1572" y="888"/>
                  <a:pt x="1609" y="925"/>
                  <a:pt x="1609" y="971"/>
                </a:cubicBezTo>
                <a:cubicBezTo>
                  <a:pt x="1609" y="1017"/>
                  <a:pt x="1572" y="1054"/>
                  <a:pt x="1526" y="1054"/>
                </a:cubicBezTo>
                <a:lnTo>
                  <a:pt x="416" y="1054"/>
                </a:lnTo>
                <a:close/>
                <a:moveTo>
                  <a:pt x="416" y="1332"/>
                </a:moveTo>
                <a:cubicBezTo>
                  <a:pt x="370" y="1332"/>
                  <a:pt x="333" y="1294"/>
                  <a:pt x="333" y="1248"/>
                </a:cubicBezTo>
                <a:cubicBezTo>
                  <a:pt x="333" y="1202"/>
                  <a:pt x="370" y="1165"/>
                  <a:pt x="416" y="1165"/>
                </a:cubicBezTo>
                <a:cubicBezTo>
                  <a:pt x="1526" y="1165"/>
                  <a:pt x="1526" y="1165"/>
                  <a:pt x="1526" y="1165"/>
                </a:cubicBezTo>
                <a:cubicBezTo>
                  <a:pt x="1536" y="1165"/>
                  <a:pt x="1545" y="1168"/>
                  <a:pt x="1554" y="1170"/>
                </a:cubicBezTo>
                <a:cubicBezTo>
                  <a:pt x="1554" y="1311"/>
                  <a:pt x="1554" y="1311"/>
                  <a:pt x="1554" y="1311"/>
                </a:cubicBezTo>
                <a:cubicBezTo>
                  <a:pt x="1539" y="1318"/>
                  <a:pt x="1525" y="1324"/>
                  <a:pt x="1510" y="1332"/>
                </a:cubicBezTo>
                <a:lnTo>
                  <a:pt x="416" y="1332"/>
                </a:lnTo>
                <a:close/>
                <a:moveTo>
                  <a:pt x="1776" y="721"/>
                </a:moveTo>
                <a:cubicBezTo>
                  <a:pt x="1776" y="568"/>
                  <a:pt x="1651" y="444"/>
                  <a:pt x="1498" y="444"/>
                </a:cubicBezTo>
                <a:cubicBezTo>
                  <a:pt x="1495" y="444"/>
                  <a:pt x="1495" y="444"/>
                  <a:pt x="1495" y="444"/>
                </a:cubicBezTo>
                <a:cubicBezTo>
                  <a:pt x="1497" y="453"/>
                  <a:pt x="1498" y="462"/>
                  <a:pt x="1498" y="471"/>
                </a:cubicBezTo>
                <a:cubicBezTo>
                  <a:pt x="1498" y="579"/>
                  <a:pt x="1411" y="666"/>
                  <a:pt x="1304" y="666"/>
                </a:cubicBezTo>
                <a:cubicBezTo>
                  <a:pt x="638" y="666"/>
                  <a:pt x="638" y="666"/>
                  <a:pt x="638" y="666"/>
                </a:cubicBezTo>
                <a:cubicBezTo>
                  <a:pt x="531" y="666"/>
                  <a:pt x="444" y="579"/>
                  <a:pt x="444" y="471"/>
                </a:cubicBezTo>
                <a:cubicBezTo>
                  <a:pt x="444" y="462"/>
                  <a:pt x="445" y="453"/>
                  <a:pt x="447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291" y="444"/>
                  <a:pt x="166" y="568"/>
                  <a:pt x="166" y="721"/>
                </a:cubicBezTo>
                <a:cubicBezTo>
                  <a:pt x="166" y="2330"/>
                  <a:pt x="166" y="2330"/>
                  <a:pt x="166" y="2330"/>
                </a:cubicBezTo>
                <a:cubicBezTo>
                  <a:pt x="166" y="2483"/>
                  <a:pt x="291" y="2608"/>
                  <a:pt x="444" y="2608"/>
                </a:cubicBezTo>
                <a:cubicBezTo>
                  <a:pt x="1220" y="2608"/>
                  <a:pt x="1220" y="2608"/>
                  <a:pt x="1220" y="2608"/>
                </a:cubicBezTo>
                <a:cubicBezTo>
                  <a:pt x="1271" y="2672"/>
                  <a:pt x="1331" y="2728"/>
                  <a:pt x="1398" y="2774"/>
                </a:cubicBezTo>
                <a:cubicBezTo>
                  <a:pt x="333" y="2774"/>
                  <a:pt x="333" y="2774"/>
                  <a:pt x="333" y="2774"/>
                </a:cubicBezTo>
                <a:cubicBezTo>
                  <a:pt x="180" y="2774"/>
                  <a:pt x="0" y="2650"/>
                  <a:pt x="0" y="2497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457"/>
                  <a:pt x="180" y="333"/>
                  <a:pt x="333" y="333"/>
                </a:cubicBezTo>
                <a:cubicBezTo>
                  <a:pt x="502" y="333"/>
                  <a:pt x="502" y="333"/>
                  <a:pt x="502" y="333"/>
                </a:cubicBezTo>
                <a:cubicBezTo>
                  <a:pt x="537" y="298"/>
                  <a:pt x="585" y="277"/>
                  <a:pt x="638" y="277"/>
                </a:cubicBezTo>
                <a:cubicBezTo>
                  <a:pt x="662" y="277"/>
                  <a:pt x="662" y="277"/>
                  <a:pt x="662" y="277"/>
                </a:cubicBezTo>
                <a:cubicBezTo>
                  <a:pt x="678" y="122"/>
                  <a:pt x="808" y="0"/>
                  <a:pt x="968" y="0"/>
                </a:cubicBezTo>
                <a:cubicBezTo>
                  <a:pt x="1127" y="0"/>
                  <a:pt x="1257" y="122"/>
                  <a:pt x="1273" y="277"/>
                </a:cubicBezTo>
                <a:cubicBezTo>
                  <a:pt x="1304" y="277"/>
                  <a:pt x="1304" y="277"/>
                  <a:pt x="1304" y="277"/>
                </a:cubicBezTo>
                <a:cubicBezTo>
                  <a:pt x="1357" y="277"/>
                  <a:pt x="1405" y="298"/>
                  <a:pt x="1440" y="333"/>
                </a:cubicBezTo>
                <a:cubicBezTo>
                  <a:pt x="1609" y="333"/>
                  <a:pt x="1609" y="333"/>
                  <a:pt x="1609" y="333"/>
                </a:cubicBezTo>
                <a:cubicBezTo>
                  <a:pt x="1763" y="333"/>
                  <a:pt x="1942" y="457"/>
                  <a:pt x="1942" y="610"/>
                </a:cubicBezTo>
                <a:cubicBezTo>
                  <a:pt x="1942" y="1109"/>
                  <a:pt x="1942" y="1109"/>
                  <a:pt x="1942" y="1109"/>
                </a:cubicBezTo>
                <a:cubicBezTo>
                  <a:pt x="1776" y="1109"/>
                  <a:pt x="1776" y="1109"/>
                  <a:pt x="1776" y="1109"/>
                </a:cubicBezTo>
                <a:lnTo>
                  <a:pt x="1776" y="721"/>
                </a:lnTo>
                <a:close/>
                <a:moveTo>
                  <a:pt x="968" y="151"/>
                </a:moveTo>
                <a:cubicBezTo>
                  <a:pt x="881" y="151"/>
                  <a:pt x="810" y="222"/>
                  <a:pt x="810" y="308"/>
                </a:cubicBezTo>
                <a:cubicBezTo>
                  <a:pt x="810" y="395"/>
                  <a:pt x="881" y="466"/>
                  <a:pt x="968" y="466"/>
                </a:cubicBezTo>
                <a:cubicBezTo>
                  <a:pt x="1055" y="466"/>
                  <a:pt x="1125" y="395"/>
                  <a:pt x="1125" y="308"/>
                </a:cubicBezTo>
                <a:cubicBezTo>
                  <a:pt x="1125" y="222"/>
                  <a:pt x="1055" y="151"/>
                  <a:pt x="968" y="151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760345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The value of k —— depth of recursion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任意多边形 9">
            <a:extLst>
              <a:ext uri="{FF2B5EF4-FFF2-40B4-BE49-F238E27FC236}">
                <a16:creationId xmlns:a16="http://schemas.microsoft.com/office/drawing/2014/main" id="{A866F06A-9C20-4B8A-9498-06289E811487}"/>
              </a:ext>
            </a:extLst>
          </p:cNvPr>
          <p:cNvSpPr/>
          <p:nvPr/>
        </p:nvSpPr>
        <p:spPr>
          <a:xfrm>
            <a:off x="1024322" y="3220486"/>
            <a:ext cx="2836863" cy="935038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800" b="1" noProof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How to choose value of k?</a:t>
            </a:r>
            <a:endParaRPr lang="en-US" sz="2800" b="1" noProof="1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50225B1-5C28-4D5D-A309-65339D5329AB}"/>
              </a:ext>
            </a:extLst>
          </p:cNvPr>
          <p:cNvSpPr/>
          <p:nvPr/>
        </p:nvSpPr>
        <p:spPr>
          <a:xfrm>
            <a:off x="1117538" y="2999206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40D3460-E9DA-4C20-9FA0-4D6988A89475}"/>
              </a:ext>
            </a:extLst>
          </p:cNvPr>
          <p:cNvSpPr/>
          <p:nvPr/>
        </p:nvSpPr>
        <p:spPr>
          <a:xfrm>
            <a:off x="1274701" y="2683293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A720AF3-8571-4BE8-ADB9-9145113CE30F}"/>
              </a:ext>
            </a:extLst>
          </p:cNvPr>
          <p:cNvSpPr/>
          <p:nvPr/>
        </p:nvSpPr>
        <p:spPr>
          <a:xfrm>
            <a:off x="1708599" y="2746794"/>
            <a:ext cx="206757" cy="20941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C62610-9AC0-4016-B3C5-B1EF65C0704A}"/>
              </a:ext>
            </a:extLst>
          </p:cNvPr>
          <p:cNvSpPr/>
          <p:nvPr/>
        </p:nvSpPr>
        <p:spPr>
          <a:xfrm>
            <a:off x="1970026" y="239913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CAC3CC0-16D2-4701-B7C2-33CABEB5D9D6}"/>
              </a:ext>
            </a:extLst>
          </p:cNvPr>
          <p:cNvSpPr/>
          <p:nvPr/>
        </p:nvSpPr>
        <p:spPr>
          <a:xfrm>
            <a:off x="2381188" y="227213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CA5B052-7DF0-4913-9C0F-115D657F91BB}"/>
              </a:ext>
            </a:extLst>
          </p:cNvPr>
          <p:cNvSpPr/>
          <p:nvPr/>
        </p:nvSpPr>
        <p:spPr>
          <a:xfrm>
            <a:off x="2887601" y="249438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A5D0874-C0E6-4F34-9DF7-831D9EBA8B5D}"/>
              </a:ext>
            </a:extLst>
          </p:cNvPr>
          <p:cNvSpPr/>
          <p:nvPr/>
        </p:nvSpPr>
        <p:spPr>
          <a:xfrm>
            <a:off x="3257336" y="2651543"/>
            <a:ext cx="205834" cy="21035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F8CE408-9250-4AD1-942F-47BC766F3328}"/>
              </a:ext>
            </a:extLst>
          </p:cNvPr>
          <p:cNvSpPr/>
          <p:nvPr/>
        </p:nvSpPr>
        <p:spPr>
          <a:xfrm>
            <a:off x="3645503" y="2999206"/>
            <a:ext cx="131992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3CA8E1F-27D8-4F25-A4A9-01727D1685BF}"/>
              </a:ext>
            </a:extLst>
          </p:cNvPr>
          <p:cNvSpPr/>
          <p:nvPr/>
        </p:nvSpPr>
        <p:spPr>
          <a:xfrm>
            <a:off x="3835338" y="3346868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DE3B714-7C2C-4C78-B1DD-681E7A5F2425}"/>
              </a:ext>
            </a:extLst>
          </p:cNvPr>
          <p:cNvSpPr/>
          <p:nvPr/>
        </p:nvSpPr>
        <p:spPr>
          <a:xfrm>
            <a:off x="2340455" y="2683294"/>
            <a:ext cx="336902" cy="34370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B457EF7-7D6F-4B70-8474-9CE5C2BAA4FE}"/>
              </a:ext>
            </a:extLst>
          </p:cNvPr>
          <p:cNvSpPr/>
          <p:nvPr/>
        </p:nvSpPr>
        <p:spPr>
          <a:xfrm>
            <a:off x="958788" y="3885031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38ED78-361A-40FF-B412-8C3A910B5A59}"/>
              </a:ext>
            </a:extLst>
          </p:cNvPr>
          <p:cNvSpPr/>
          <p:nvPr/>
        </p:nvSpPr>
        <p:spPr>
          <a:xfrm>
            <a:off x="1203111" y="4169194"/>
            <a:ext cx="205834" cy="20941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46D63BF-3F4A-464B-B6A0-5988A25BFE8E}"/>
              </a:ext>
            </a:extLst>
          </p:cNvPr>
          <p:cNvSpPr/>
          <p:nvPr/>
        </p:nvSpPr>
        <p:spPr>
          <a:xfrm>
            <a:off x="1743963" y="4421607"/>
            <a:ext cx="299982" cy="305204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8D83AD0-16F1-4DBB-B999-E47CFE06AF2D}"/>
              </a:ext>
            </a:extLst>
          </p:cNvPr>
          <p:cNvSpPr/>
          <p:nvPr/>
        </p:nvSpPr>
        <p:spPr>
          <a:xfrm>
            <a:off x="2286603" y="4832768"/>
            <a:ext cx="131992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94EF09D-F86F-458B-8D4A-8BF2E2D04A6D}"/>
              </a:ext>
            </a:extLst>
          </p:cNvPr>
          <p:cNvSpPr/>
          <p:nvPr/>
        </p:nvSpPr>
        <p:spPr>
          <a:xfrm>
            <a:off x="2466761" y="4421606"/>
            <a:ext cx="205834" cy="20941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095737-9273-4328-8CD9-248635213679}"/>
              </a:ext>
            </a:extLst>
          </p:cNvPr>
          <p:cNvSpPr/>
          <p:nvPr/>
        </p:nvSpPr>
        <p:spPr>
          <a:xfrm>
            <a:off x="2728851" y="4864518"/>
            <a:ext cx="131069" cy="133351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AD6D97E-F285-4CC0-85E6-A28F53E1A6EC}"/>
              </a:ext>
            </a:extLst>
          </p:cNvPr>
          <p:cNvSpPr/>
          <p:nvPr/>
        </p:nvSpPr>
        <p:spPr>
          <a:xfrm>
            <a:off x="3134613" y="4358107"/>
            <a:ext cx="299982" cy="305204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8679EE6-95AA-4B20-9A45-59F6FC874385}"/>
              </a:ext>
            </a:extLst>
          </p:cNvPr>
          <p:cNvSpPr/>
          <p:nvPr/>
        </p:nvSpPr>
        <p:spPr>
          <a:xfrm>
            <a:off x="3762824" y="4232694"/>
            <a:ext cx="206757" cy="20941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FCBFC-A8AF-4348-B026-D097F3C0481D}"/>
              </a:ext>
            </a:extLst>
          </p:cNvPr>
          <p:cNvSpPr txBox="1"/>
          <p:nvPr/>
        </p:nvSpPr>
        <p:spPr>
          <a:xfrm>
            <a:off x="4815923" y="2073757"/>
            <a:ext cx="61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+mj-ea"/>
              </a:rPr>
              <a:t>Time efficiency is unacceptable. 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+mj-ea"/>
              </a:rPr>
              <a:t>(×)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FED3B69-F809-40E7-8F4C-0E21425CD69A}"/>
              </a:ext>
            </a:extLst>
          </p:cNvPr>
          <p:cNvSpPr/>
          <p:nvPr/>
        </p:nvSpPr>
        <p:spPr>
          <a:xfrm rot="5400000">
            <a:off x="7266859" y="3283813"/>
            <a:ext cx="1201739" cy="284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0BBD82-FC0B-4C44-9209-0377AC8F3B4E}"/>
              </a:ext>
            </a:extLst>
          </p:cNvPr>
          <p:cNvSpPr txBox="1"/>
          <p:nvPr/>
        </p:nvSpPr>
        <p:spPr>
          <a:xfrm>
            <a:off x="4815923" y="4303138"/>
            <a:ext cx="5445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Running time </a:t>
            </a:r>
            <a:r>
              <a:rPr lang="zh-CN" altLang="en-US" sz="2400" dirty="0"/>
              <a:t>↓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j-lt"/>
              </a:rPr>
              <a:t>√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Optimize </a:t>
            </a:r>
            <a:r>
              <a:rPr lang="en-US" altLang="zh-CN" dirty="0"/>
              <a:t>for limited future states. </a:t>
            </a:r>
            <a:r>
              <a:rPr lang="en-US" altLang="zh-CN" dirty="0">
                <a:solidFill>
                  <a:srgbClr val="0070C0"/>
                </a:solidFill>
              </a:rPr>
              <a:t>(×)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Increase the switching frequency. </a:t>
            </a:r>
            <a:r>
              <a:rPr lang="en-US" altLang="zh-CN" dirty="0">
                <a:solidFill>
                  <a:srgbClr val="0070C0"/>
                </a:solidFill>
              </a:rPr>
              <a:t>(×)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BF3F79-1D63-4C17-A469-A67474D4CC55}"/>
              </a:ext>
            </a:extLst>
          </p:cNvPr>
          <p:cNvSpPr txBox="1"/>
          <p:nvPr/>
        </p:nvSpPr>
        <p:spPr>
          <a:xfrm>
            <a:off x="4815923" y="1442110"/>
            <a:ext cx="541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when k 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-&gt;</a:t>
            </a:r>
            <a:r>
              <a:rPr lang="en-US" altLang="zh-CN" sz="2000" dirty="0">
                <a:solidFill>
                  <a:srgbClr val="FF0000"/>
                </a:solidFill>
              </a:rPr>
              <a:t> infinite, performance </a:t>
            </a:r>
            <a:r>
              <a:rPr lang="en-US" altLang="zh-CN" sz="2000" dirty="0">
                <a:solidFill>
                  <a:srgbClr val="FF0000"/>
                </a:solidFill>
                <a:latin typeface="+mj-ea"/>
              </a:rPr>
              <a:t>-&gt; optimal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EC780B-4666-4D06-A822-5F350C2E56D8}"/>
              </a:ext>
            </a:extLst>
          </p:cNvPr>
          <p:cNvSpPr txBox="1"/>
          <p:nvPr/>
        </p:nvSpPr>
        <p:spPr>
          <a:xfrm>
            <a:off x="5513898" y="3207928"/>
            <a:ext cx="27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decrease value of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7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>
            <a:extLst>
              <a:ext uri="{FF2B5EF4-FFF2-40B4-BE49-F238E27FC236}">
                <a16:creationId xmlns:a16="http://schemas.microsoft.com/office/drawing/2014/main" id="{6AC4D63F-9C40-4DBC-9969-007D4EE8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244C88-03A6-483C-A85A-217C2818251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72487E7-4DA8-40B4-BAF8-A573CA34C68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6087" name="Title 13">
            <a:extLst>
              <a:ext uri="{FF2B5EF4-FFF2-40B4-BE49-F238E27FC236}">
                <a16:creationId xmlns:a16="http://schemas.microsoft.com/office/drawing/2014/main" id="{99B006D2-F789-4941-BB8A-19DDF6EC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427" y="1010267"/>
            <a:ext cx="5623029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sym typeface="Arial" panose="020B0604020202020204" pitchFamily="34" charset="0"/>
              </a:rPr>
              <a:t>Converge well and flexibility for training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251B9A31-87F0-4575-B0F4-64F45369496F}"/>
              </a:ext>
            </a:extLst>
          </p:cNvPr>
          <p:cNvGrpSpPr>
            <a:grpSpLocks/>
          </p:cNvGrpSpPr>
          <p:nvPr/>
        </p:nvGrpSpPr>
        <p:grpSpPr bwMode="auto">
          <a:xfrm>
            <a:off x="5684015" y="1189655"/>
            <a:ext cx="633413" cy="633412"/>
            <a:chOff x="4875600" y="1521678"/>
            <a:chExt cx="475253" cy="4752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E2C4CD-837C-4597-9CA1-AD0B99ACC800}"/>
                </a:ext>
              </a:extLst>
            </p:cNvPr>
            <p:cNvSpPr/>
            <p:nvPr/>
          </p:nvSpPr>
          <p:spPr>
            <a:xfrm>
              <a:off x="4875600" y="1521678"/>
              <a:ext cx="475253" cy="475253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4" name="Freeform 6">
              <a:extLst>
                <a:ext uri="{FF2B5EF4-FFF2-40B4-BE49-F238E27FC236}">
                  <a16:creationId xmlns:a16="http://schemas.microsoft.com/office/drawing/2014/main" id="{1891186F-81E2-4A64-B6BC-5DDD4EFD7E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49721" y="1651994"/>
              <a:ext cx="127010" cy="214619"/>
            </a:xfrm>
            <a:custGeom>
              <a:avLst/>
              <a:gdLst>
                <a:gd name="T0" fmla="*/ 2147483646 w 232"/>
                <a:gd name="T1" fmla="*/ 0 h 392"/>
                <a:gd name="T2" fmla="*/ 2147483646 w 232"/>
                <a:gd name="T3" fmla="*/ 0 h 392"/>
                <a:gd name="T4" fmla="*/ 0 w 232"/>
                <a:gd name="T5" fmla="*/ 2147483646 h 392"/>
                <a:gd name="T6" fmla="*/ 0 w 232"/>
                <a:gd name="T7" fmla="*/ 2147483646 h 392"/>
                <a:gd name="T8" fmla="*/ 2147483646 w 232"/>
                <a:gd name="T9" fmla="*/ 2147483646 h 392"/>
                <a:gd name="T10" fmla="*/ 2147483646 w 232"/>
                <a:gd name="T11" fmla="*/ 2147483646 h 392"/>
                <a:gd name="T12" fmla="*/ 2147483646 w 232"/>
                <a:gd name="T13" fmla="*/ 2147483646 h 392"/>
                <a:gd name="T14" fmla="*/ 2147483646 w 232"/>
                <a:gd name="T15" fmla="*/ 2147483646 h 392"/>
                <a:gd name="T16" fmla="*/ 2147483646 w 232"/>
                <a:gd name="T17" fmla="*/ 0 h 392"/>
                <a:gd name="T18" fmla="*/ 2147483646 w 232"/>
                <a:gd name="T19" fmla="*/ 2147483646 h 392"/>
                <a:gd name="T20" fmla="*/ 2147483646 w 232"/>
                <a:gd name="T21" fmla="*/ 2147483646 h 392"/>
                <a:gd name="T22" fmla="*/ 2147483646 w 232"/>
                <a:gd name="T23" fmla="*/ 2147483646 h 392"/>
                <a:gd name="T24" fmla="*/ 2147483646 w 232"/>
                <a:gd name="T25" fmla="*/ 2147483646 h 392"/>
                <a:gd name="T26" fmla="*/ 2147483646 w 232"/>
                <a:gd name="T27" fmla="*/ 2147483646 h 392"/>
                <a:gd name="T28" fmla="*/ 2147483646 w 232"/>
                <a:gd name="T29" fmla="*/ 2147483646 h 392"/>
                <a:gd name="T30" fmla="*/ 2147483646 w 232"/>
                <a:gd name="T31" fmla="*/ 2147483646 h 392"/>
                <a:gd name="T32" fmla="*/ 2147483646 w 232"/>
                <a:gd name="T33" fmla="*/ 2147483646 h 392"/>
                <a:gd name="T34" fmla="*/ 2147483646 w 232"/>
                <a:gd name="T35" fmla="*/ 2147483646 h 392"/>
                <a:gd name="T36" fmla="*/ 2147483646 w 232"/>
                <a:gd name="T37" fmla="*/ 2147483646 h 3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2" h="392">
                  <a:moveTo>
                    <a:pt x="19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4"/>
                    <a:pt x="18" y="392"/>
                    <a:pt x="40" y="392"/>
                  </a:cubicBezTo>
                  <a:cubicBezTo>
                    <a:pt x="192" y="392"/>
                    <a:pt x="192" y="392"/>
                    <a:pt x="192" y="392"/>
                  </a:cubicBezTo>
                  <a:cubicBezTo>
                    <a:pt x="214" y="392"/>
                    <a:pt x="232" y="374"/>
                    <a:pt x="232" y="352"/>
                  </a:cubicBezTo>
                  <a:cubicBezTo>
                    <a:pt x="232" y="40"/>
                    <a:pt x="232" y="40"/>
                    <a:pt x="232" y="40"/>
                  </a:cubicBezTo>
                  <a:cubicBezTo>
                    <a:pt x="232" y="18"/>
                    <a:pt x="214" y="0"/>
                    <a:pt x="192" y="0"/>
                  </a:cubicBezTo>
                  <a:close/>
                  <a:moveTo>
                    <a:pt x="116" y="376"/>
                  </a:moveTo>
                  <a:cubicBezTo>
                    <a:pt x="101" y="376"/>
                    <a:pt x="88" y="367"/>
                    <a:pt x="88" y="356"/>
                  </a:cubicBezTo>
                  <a:cubicBezTo>
                    <a:pt x="88" y="345"/>
                    <a:pt x="101" y="336"/>
                    <a:pt x="116" y="336"/>
                  </a:cubicBezTo>
                  <a:cubicBezTo>
                    <a:pt x="131" y="336"/>
                    <a:pt x="144" y="345"/>
                    <a:pt x="144" y="356"/>
                  </a:cubicBezTo>
                  <a:cubicBezTo>
                    <a:pt x="144" y="367"/>
                    <a:pt x="131" y="376"/>
                    <a:pt x="116" y="376"/>
                  </a:cubicBezTo>
                  <a:close/>
                  <a:moveTo>
                    <a:pt x="200" y="316"/>
                  </a:moveTo>
                  <a:cubicBezTo>
                    <a:pt x="32" y="316"/>
                    <a:pt x="32" y="316"/>
                    <a:pt x="32" y="316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3">
            <a:extLst>
              <a:ext uri="{FF2B5EF4-FFF2-40B4-BE49-F238E27FC236}">
                <a16:creationId xmlns:a16="http://schemas.microsoft.com/office/drawing/2014/main" id="{BF65565A-F096-43DD-8B0E-C3BDB1984BC2}"/>
              </a:ext>
            </a:extLst>
          </p:cNvPr>
          <p:cNvGrpSpPr>
            <a:grpSpLocks/>
          </p:cNvGrpSpPr>
          <p:nvPr/>
        </p:nvGrpSpPr>
        <p:grpSpPr bwMode="auto">
          <a:xfrm>
            <a:off x="5684015" y="3301248"/>
            <a:ext cx="633413" cy="633412"/>
            <a:chOff x="4875600" y="2536193"/>
            <a:chExt cx="475253" cy="475253"/>
          </a:xfrm>
        </p:grpSpPr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E4BBBF4D-E90B-4C02-A988-1AE547E5FF74}"/>
                </a:ext>
              </a:extLst>
            </p:cNvPr>
            <p:cNvSpPr/>
            <p:nvPr/>
          </p:nvSpPr>
          <p:spPr>
            <a:xfrm>
              <a:off x="4875600" y="2536193"/>
              <a:ext cx="475253" cy="475253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2" name="Freeform 11">
              <a:extLst>
                <a:ext uri="{FF2B5EF4-FFF2-40B4-BE49-F238E27FC236}">
                  <a16:creationId xmlns:a16="http://schemas.microsoft.com/office/drawing/2014/main" id="{04B66101-A6E3-430D-96F2-7824DF85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568" y="2676392"/>
              <a:ext cx="195315" cy="194853"/>
            </a:xfrm>
            <a:custGeom>
              <a:avLst/>
              <a:gdLst>
                <a:gd name="T0" fmla="*/ 2147483646 w 358"/>
                <a:gd name="T1" fmla="*/ 2147483646 h 357"/>
                <a:gd name="T2" fmla="*/ 2147483646 w 358"/>
                <a:gd name="T3" fmla="*/ 2147483646 h 357"/>
                <a:gd name="T4" fmla="*/ 2147483646 w 358"/>
                <a:gd name="T5" fmla="*/ 2147483646 h 357"/>
                <a:gd name="T6" fmla="*/ 2147483646 w 358"/>
                <a:gd name="T7" fmla="*/ 2147483646 h 357"/>
                <a:gd name="T8" fmla="*/ 2147483646 w 358"/>
                <a:gd name="T9" fmla="*/ 2147483646 h 357"/>
                <a:gd name="T10" fmla="*/ 2147483646 w 358"/>
                <a:gd name="T11" fmla="*/ 2147483646 h 357"/>
                <a:gd name="T12" fmla="*/ 2147483646 w 358"/>
                <a:gd name="T13" fmla="*/ 2147483646 h 357"/>
                <a:gd name="T14" fmla="*/ 2147483646 w 358"/>
                <a:gd name="T15" fmla="*/ 2147483646 h 357"/>
                <a:gd name="T16" fmla="*/ 2147483646 w 358"/>
                <a:gd name="T17" fmla="*/ 2147483646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8" h="357">
                  <a:moveTo>
                    <a:pt x="208" y="207"/>
                  </a:moveTo>
                  <a:cubicBezTo>
                    <a:pt x="177" y="239"/>
                    <a:pt x="140" y="269"/>
                    <a:pt x="126" y="255"/>
                  </a:cubicBezTo>
                  <a:cubicBezTo>
                    <a:pt x="105" y="234"/>
                    <a:pt x="92" y="216"/>
                    <a:pt x="46" y="253"/>
                  </a:cubicBezTo>
                  <a:cubicBezTo>
                    <a:pt x="0" y="290"/>
                    <a:pt x="36" y="314"/>
                    <a:pt x="56" y="334"/>
                  </a:cubicBezTo>
                  <a:cubicBezTo>
                    <a:pt x="79" y="357"/>
                    <a:pt x="165" y="335"/>
                    <a:pt x="251" y="250"/>
                  </a:cubicBezTo>
                  <a:cubicBezTo>
                    <a:pt x="336" y="165"/>
                    <a:pt x="358" y="78"/>
                    <a:pt x="335" y="55"/>
                  </a:cubicBezTo>
                  <a:cubicBezTo>
                    <a:pt x="315" y="35"/>
                    <a:pt x="290" y="0"/>
                    <a:pt x="254" y="45"/>
                  </a:cubicBezTo>
                  <a:cubicBezTo>
                    <a:pt x="217" y="91"/>
                    <a:pt x="235" y="104"/>
                    <a:pt x="256" y="125"/>
                  </a:cubicBezTo>
                  <a:cubicBezTo>
                    <a:pt x="270" y="139"/>
                    <a:pt x="240" y="176"/>
                    <a:pt x="208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46091" name="Title 13">
            <a:extLst>
              <a:ext uri="{FF2B5EF4-FFF2-40B4-BE49-F238E27FC236}">
                <a16:creationId xmlns:a16="http://schemas.microsoft.com/office/drawing/2014/main" id="{90F1660A-98B8-4ECF-A7C7-3E23AE60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428" y="3118685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595959"/>
                </a:solidFill>
                <a:sym typeface="Arial" panose="020B0604020202020204" pitchFamily="34" charset="0"/>
              </a:rPr>
              <a:t>Avoid overfitting</a:t>
            </a:r>
            <a:endParaRPr lang="en-US" altLang="en-US" sz="24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46093" name="文本框 21">
            <a:extLst>
              <a:ext uri="{FF2B5EF4-FFF2-40B4-BE49-F238E27FC236}">
                <a16:creationId xmlns:a16="http://schemas.microsoft.com/office/drawing/2014/main" id="{98517443-3BE0-45C6-B3D8-3F550773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573" y="1576211"/>
            <a:ext cx="5090495" cy="15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808080"/>
                </a:solidFill>
                <a:sym typeface="Arial" panose="020B0604020202020204" pitchFamily="34" charset="0"/>
              </a:rPr>
              <a:t>By our experiments: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808080"/>
                </a:solidFill>
                <a:sym typeface="Arial" panose="020B0604020202020204" pitchFamily="34" charset="0"/>
              </a:rPr>
              <a:t>NN usually converges to a constant no matter what input is. (×)</a:t>
            </a:r>
          </a:p>
          <a:p>
            <a:pPr marL="285750" indent="-285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808080"/>
                </a:solidFill>
                <a:sym typeface="Arial" panose="020B0604020202020204" pitchFamily="34" charset="0"/>
              </a:rPr>
              <a:t>Try our best to implement SVR, but still cannot converge after a whole day night training. (×)</a:t>
            </a:r>
          </a:p>
        </p:txBody>
      </p:sp>
      <p:sp>
        <p:nvSpPr>
          <p:cNvPr id="46094" name="文本框 22">
            <a:extLst>
              <a:ext uri="{FF2B5EF4-FFF2-40B4-BE49-F238E27FC236}">
                <a16:creationId xmlns:a16="http://schemas.microsoft.com/office/drawing/2014/main" id="{5D88ABEA-7323-4CED-8315-21ED4EAE5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062" y="3689064"/>
            <a:ext cx="3846512" cy="65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808080"/>
                </a:solidFill>
                <a:sym typeface="Arial" panose="020B0604020202020204" pitchFamily="34" charset="0"/>
              </a:rPr>
              <a:t>Instead of NN or SVR, the property of linear regression avoids overfitting. </a:t>
            </a:r>
            <a:endParaRPr lang="zh-CN" altLang="en-US" sz="1600" dirty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303B8A-3603-469C-80FB-44172068BAB6}"/>
              </a:ext>
            </a:extLst>
          </p:cNvPr>
          <p:cNvCxnSpPr>
            <a:cxnSpLocks/>
          </p:cNvCxnSpPr>
          <p:nvPr/>
        </p:nvCxnSpPr>
        <p:spPr>
          <a:xfrm>
            <a:off x="5088924" y="1189655"/>
            <a:ext cx="0" cy="5291044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">
            <a:extLst>
              <a:ext uri="{FF2B5EF4-FFF2-40B4-BE49-F238E27FC236}">
                <a16:creationId xmlns:a16="http://schemas.microsoft.com/office/drawing/2014/main" id="{EDDEAAF7-DFE8-415C-9BC8-F3C54D050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" y="2792846"/>
            <a:ext cx="4481933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Reasons for using linear regression</a:t>
            </a:r>
          </a:p>
        </p:txBody>
      </p:sp>
      <p:grpSp>
        <p:nvGrpSpPr>
          <p:cNvPr id="22" name="组合 18">
            <a:extLst>
              <a:ext uri="{FF2B5EF4-FFF2-40B4-BE49-F238E27FC236}">
                <a16:creationId xmlns:a16="http://schemas.microsoft.com/office/drawing/2014/main" id="{FB16B5C0-6FAF-4D5C-BC67-29C15DE16DF9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A871F5B-EE2B-4AAF-A92E-ED4CC96C36A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30420D-F6B1-4A5C-9222-D11DDA0754F3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5" name="KSO_Shape">
              <a:extLst>
                <a:ext uri="{FF2B5EF4-FFF2-40B4-BE49-F238E27FC236}">
                  <a16:creationId xmlns:a16="http://schemas.microsoft.com/office/drawing/2014/main" id="{93D96E54-5C54-42C6-A46E-E06DAD51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171223A8-423C-4BA4-A2F2-7C00559D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7603452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Linear Regression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D01E03C-3658-43B0-9F90-D5EB61D7C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81747"/>
              </p:ext>
            </p:extLst>
          </p:nvPr>
        </p:nvGraphicFramePr>
        <p:xfrm>
          <a:off x="6379572" y="5192975"/>
          <a:ext cx="2933101" cy="1287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464">
                  <a:extLst>
                    <a:ext uri="{9D8B030D-6E8A-4147-A177-3AD203B41FA5}">
                      <a16:colId xmlns:a16="http://schemas.microsoft.com/office/drawing/2014/main" val="615226354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1661153308"/>
                    </a:ext>
                  </a:extLst>
                </a:gridCol>
              </a:tblGrid>
              <a:tr h="21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current score (</a:t>
                      </a:r>
                      <a:r>
                        <a:rPr lang="en-US" sz="1000" u="none" strike="noStrike" dirty="0" err="1">
                          <a:effectLst/>
                        </a:rPr>
                        <a:t>QoE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next state (QoE)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1438161"/>
                  </a:ext>
                </a:extLst>
              </a:tr>
              <a:tr h="21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0.79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0.97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8235725"/>
                  </a:ext>
                </a:extLst>
              </a:tr>
              <a:tr h="21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0.86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0.98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3483738"/>
                  </a:ext>
                </a:extLst>
              </a:tr>
              <a:tr h="21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0.95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0.99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1334125"/>
                  </a:ext>
                </a:extLst>
              </a:tr>
              <a:tr h="21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0.96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0.99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396281"/>
                  </a:ext>
                </a:extLst>
              </a:tr>
              <a:tr h="21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0.97</a:t>
                      </a:r>
                      <a:endParaRPr lang="en-US" altLang="zh-CN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0.99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712806"/>
                  </a:ext>
                </a:extLst>
              </a:tr>
            </a:tbl>
          </a:graphicData>
        </a:graphic>
      </p:graphicFrame>
      <p:grpSp>
        <p:nvGrpSpPr>
          <p:cNvPr id="29" name="Group 4">
            <a:extLst>
              <a:ext uri="{FF2B5EF4-FFF2-40B4-BE49-F238E27FC236}">
                <a16:creationId xmlns:a16="http://schemas.microsoft.com/office/drawing/2014/main" id="{9F5B5C95-4426-492D-A5D1-BA68E8FDCF85}"/>
              </a:ext>
            </a:extLst>
          </p:cNvPr>
          <p:cNvGrpSpPr>
            <a:grpSpLocks/>
          </p:cNvGrpSpPr>
          <p:nvPr/>
        </p:nvGrpSpPr>
        <p:grpSpPr bwMode="auto">
          <a:xfrm>
            <a:off x="5684014" y="4708254"/>
            <a:ext cx="633413" cy="633413"/>
            <a:chOff x="4875600" y="3563040"/>
            <a:chExt cx="475253" cy="475253"/>
          </a:xfrm>
        </p:grpSpPr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8560D815-C427-497A-A188-332BDB0D63E9}"/>
                </a:ext>
              </a:extLst>
            </p:cNvPr>
            <p:cNvSpPr/>
            <p:nvPr/>
          </p:nvSpPr>
          <p:spPr>
            <a:xfrm>
              <a:off x="4875600" y="3563040"/>
              <a:ext cx="475253" cy="475253"/>
            </a:xfrm>
            <a:prstGeom prst="ellipse">
              <a:avLst/>
            </a:prstGeom>
            <a:solidFill>
              <a:srgbClr val="7DB1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604F328-B902-4192-A5D6-D3C2FA0814C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15781" y="3725730"/>
              <a:ext cx="191131" cy="168251"/>
            </a:xfrm>
            <a:custGeom>
              <a:avLst/>
              <a:gdLst>
                <a:gd name="T0" fmla="*/ 2147483646 w 400"/>
                <a:gd name="T1" fmla="*/ 0 h 352"/>
                <a:gd name="T2" fmla="*/ 2147483646 w 400"/>
                <a:gd name="T3" fmla="*/ 0 h 352"/>
                <a:gd name="T4" fmla="*/ 0 w 400"/>
                <a:gd name="T5" fmla="*/ 2147483646 h 352"/>
                <a:gd name="T6" fmla="*/ 0 w 400"/>
                <a:gd name="T7" fmla="*/ 2147483646 h 352"/>
                <a:gd name="T8" fmla="*/ 2147483646 w 400"/>
                <a:gd name="T9" fmla="*/ 2147483646 h 352"/>
                <a:gd name="T10" fmla="*/ 2147483646 w 400"/>
                <a:gd name="T11" fmla="*/ 2147483646 h 352"/>
                <a:gd name="T12" fmla="*/ 2147483646 w 400"/>
                <a:gd name="T13" fmla="*/ 2147483646 h 352"/>
                <a:gd name="T14" fmla="*/ 2147483646 w 400"/>
                <a:gd name="T15" fmla="*/ 2147483646 h 352"/>
                <a:gd name="T16" fmla="*/ 2147483646 w 400"/>
                <a:gd name="T17" fmla="*/ 2147483646 h 352"/>
                <a:gd name="T18" fmla="*/ 2147483646 w 400"/>
                <a:gd name="T19" fmla="*/ 2147483646 h 352"/>
                <a:gd name="T20" fmla="*/ 2147483646 w 400"/>
                <a:gd name="T21" fmla="*/ 2147483646 h 352"/>
                <a:gd name="T22" fmla="*/ 2147483646 w 400"/>
                <a:gd name="T23" fmla="*/ 2147483646 h 352"/>
                <a:gd name="T24" fmla="*/ 2147483646 w 400"/>
                <a:gd name="T25" fmla="*/ 0 h 352"/>
                <a:gd name="T26" fmla="*/ 2147483646 w 400"/>
                <a:gd name="T27" fmla="*/ 2147483646 h 352"/>
                <a:gd name="T28" fmla="*/ 2147483646 w 400"/>
                <a:gd name="T29" fmla="*/ 2147483646 h 352"/>
                <a:gd name="T30" fmla="*/ 2147483646 w 400"/>
                <a:gd name="T31" fmla="*/ 2147483646 h 352"/>
                <a:gd name="T32" fmla="*/ 2147483646 w 400"/>
                <a:gd name="T33" fmla="*/ 2147483646 h 352"/>
                <a:gd name="T34" fmla="*/ 2147483646 w 400"/>
                <a:gd name="T35" fmla="*/ 2147483646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0" h="352">
                  <a:moveTo>
                    <a:pt x="36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82"/>
                    <a:pt x="17" y="303"/>
                    <a:pt x="39" y="308"/>
                  </a:cubicBezTo>
                  <a:cubicBezTo>
                    <a:pt x="126" y="325"/>
                    <a:pt x="126" y="325"/>
                    <a:pt x="126" y="325"/>
                  </a:cubicBezTo>
                  <a:cubicBezTo>
                    <a:pt x="126" y="325"/>
                    <a:pt x="51" y="352"/>
                    <a:pt x="100" y="352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48" y="352"/>
                    <a:pt x="273" y="325"/>
                    <a:pt x="273" y="325"/>
                  </a:cubicBezTo>
                  <a:cubicBezTo>
                    <a:pt x="361" y="308"/>
                    <a:pt x="361" y="308"/>
                    <a:pt x="361" y="308"/>
                  </a:cubicBezTo>
                  <a:cubicBezTo>
                    <a:pt x="382" y="303"/>
                    <a:pt x="400" y="282"/>
                    <a:pt x="400" y="2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lose/>
                  <a:moveTo>
                    <a:pt x="360" y="258"/>
                  </a:moveTo>
                  <a:cubicBezTo>
                    <a:pt x="40" y="258"/>
                    <a:pt x="40" y="258"/>
                    <a:pt x="40" y="25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60" y="36"/>
                    <a:pt x="360" y="36"/>
                    <a:pt x="360" y="36"/>
                  </a:cubicBezTo>
                  <a:lnTo>
                    <a:pt x="360" y="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32" name="Title 13">
            <a:extLst>
              <a:ext uri="{FF2B5EF4-FFF2-40B4-BE49-F238E27FC236}">
                <a16:creationId xmlns:a16="http://schemas.microsoft.com/office/drawing/2014/main" id="{28D9EAF6-97AD-429E-AC33-A4CABB20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427" y="4570142"/>
            <a:ext cx="38465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595959"/>
                </a:solidFill>
                <a:sym typeface="Arial" panose="020B0604020202020204" pitchFamily="34" charset="0"/>
              </a:rPr>
              <a:t>Fit model well</a:t>
            </a:r>
            <a:endParaRPr lang="en-US" altLang="en-US" sz="2400" dirty="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4A9802-6E66-40CB-98E5-CBC8A7C7670A}"/>
              </a:ext>
            </a:extLst>
          </p:cNvPr>
          <p:cNvSpPr/>
          <p:nvPr/>
        </p:nvSpPr>
        <p:spPr>
          <a:xfrm>
            <a:off x="6580870" y="5343997"/>
            <a:ext cx="2574522" cy="11424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554CA1-3EB9-4EBE-A892-93E39664AAC6}"/>
              </a:ext>
            </a:extLst>
          </p:cNvPr>
          <p:cNvSpPr txBox="1"/>
          <p:nvPr/>
        </p:nvSpPr>
        <p:spPr>
          <a:xfrm>
            <a:off x="9410330" y="5227725"/>
            <a:ext cx="275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rate for fitting are all over about 0.8, which means that linear regression model works.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77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Pages>0</Pages>
  <Words>849</Words>
  <Characters>0</Characters>
  <Application>Microsoft Office PowerPoint</Application>
  <DocSecurity>0</DocSecurity>
  <PresentationFormat>宽屏</PresentationFormat>
  <Lines>0</Lines>
  <Paragraphs>194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Arial Black</vt:lpstr>
      <vt:lpstr>Calibri</vt:lpstr>
      <vt:lpstr>Cambria Math</vt:lpstr>
      <vt:lpstr>Office 主题</vt:lpstr>
      <vt:lpstr>1_自定义设计方案</vt:lpstr>
      <vt:lpstr>1_Office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Senyue Hao</cp:lastModifiedBy>
  <cp:revision>328</cp:revision>
  <dcterms:created xsi:type="dcterms:W3CDTF">2016-01-15T03:19:00Z</dcterms:created>
  <dcterms:modified xsi:type="dcterms:W3CDTF">2019-01-11T01:27:48Z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