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5" r:id="rId7"/>
    <p:sldId id="277" r:id="rId8"/>
    <p:sldId id="284" r:id="rId9"/>
    <p:sldId id="285" r:id="rId10"/>
    <p:sldId id="286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4310-9812-ED29-B717-E89A08AB7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58AF6-9CE9-DF4D-BCA7-AD0ABDE2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D8139-3A8C-8F4E-2AD7-FD5125C5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C5C13-B718-BB10-B004-F08D2D7B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95F6B-7B3B-257B-D285-DF1F941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D3091-4EC2-470F-C2EE-7A777041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15534-C6AA-42BE-78B8-794D9A3C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D6269-18D2-FB44-1A78-91AF9BA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F0FC-20CE-550A-CB9D-3D83BD24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CDC08-322B-461E-785A-FC6CAC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95A67-62B1-D42A-5D73-9B2F0B444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89CF7-B290-34AA-143C-C7FB75456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871DD-836A-5F26-62AF-9FE1E6DC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0A28B-670E-BBE9-ED78-B1E11B6A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7D2E-AC74-0AC1-5388-4FB8A854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A0BF-E2D7-90CA-E55B-529C1E2A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CF4D3-B199-AD75-63A9-42B4D96F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2FA88-F939-78EF-418E-7BDEFD05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F9850-1EB3-DB41-1426-6172C8AE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1EBFB-FFA9-A61A-36B8-4028B1B5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AE95-FFD5-EFA3-12E2-637BE5E8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86D52-9A23-9B8D-3FEC-45933ACD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BC6EA-E6E8-EDBC-5F5F-72F5E58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54BA-6A94-59E8-AD73-D0BCBE31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55302-58FB-59A3-BF0A-82E16B39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7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A662-AADE-C94A-3938-158C4550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CA223-5DE3-4274-B7ED-BBF5127C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53BFB-11B5-ADEE-D939-8B854AF2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73B17-31C6-B1C9-593D-AA24119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27097-D9BF-EB81-1FCF-2B3FDE85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4256-414F-F588-6DAF-63F42696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89F7A-AA1B-894F-5263-0D99BFF3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851C7-B644-470A-19B2-11E7771A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A042C-FE60-BDCB-FF18-860E49907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8989B1-CC7F-825F-9725-E7876F6E4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A6D3E-56D0-0BC7-E65E-75B4D04BA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6CE0F-2CE9-4C63-E39B-4A84A9B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39296-09CE-78A4-7E33-122FDD8F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05AB8-879E-B45D-8F2B-80919603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BE4E-38E2-E739-07B9-3EAA22FF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627A92-5220-CF3D-9931-1244B199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B03AD-951B-09C6-08AA-4EB24670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5B47A-C086-AB9F-CB2E-0A1B087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F94E0-0173-BD1C-8C99-04F07B55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E2819B-579C-16B5-CEF2-FE77195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6687E-6179-C3A3-175D-55BF1837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3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44A1-96B6-66F7-74BF-A62415B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5B27B-7513-C424-5034-6686F567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BEB14-BA2E-12F9-52A3-078F3859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B15C4-29E0-6B19-77B3-6F29A91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9CC89-8A0C-E0A6-51FB-FDBB78AA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9FAF3-7FED-FC97-6C73-CF72EDFB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0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F6EE-2732-C631-8B51-10D0254C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28A6E-AF92-CB2F-85D8-BBACC99E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87A87-ADD0-749F-9D2E-DACD60C0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DCB9F-D765-6FE1-2BE1-DD86502B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438FF-E561-6C80-432E-27CCB73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0A1CF-74D4-6000-5E4C-599AA070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F049D-B202-8762-4E21-743F58DE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69F8C-E714-68BC-F1FE-7E678B71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01F2C-FB05-EB8C-5B2C-89EB8C7E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8FB4-2AE8-4E74-B7C0-B7177FC1C88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C6AF8-8F3E-A011-FADA-23B6B8C18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6D7A8-23AA-F38F-A3B2-B988BCF8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DBD8-DAAA-480F-AD8E-0C1F1137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8959-3AEF-9ECE-9634-2B787764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A0BF4-3B5B-E665-0F39-29D8F9BE4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E4-E2D5-4B74-9637-8B1942D6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C34E-10AA-43F3-ABDF-351D1A96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44" y="1407852"/>
            <a:ext cx="10058400" cy="4267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Overlap &amp; transmission 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6A150-2B7F-40F0-803A-1A7BCE7BBA46}"/>
              </a:ext>
            </a:extLst>
          </p:cNvPr>
          <p:cNvSpPr txBox="1"/>
          <p:nvPr/>
        </p:nvSpPr>
        <p:spPr>
          <a:xfrm>
            <a:off x="6009803" y="140785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spins\fdfd_solvers\waveguide_mode.py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6AFB2-D824-4B27-ACB9-002E1954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042"/>
            <a:ext cx="6065320" cy="5025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79980-9F3E-42D3-BE6F-C6FDB5B1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03" y="1832041"/>
            <a:ext cx="3840058" cy="5025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1F5D3-EF66-4DC0-A326-BBEDB960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154" y="1832040"/>
            <a:ext cx="2547363" cy="1386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25B8E-8ED9-4376-83C3-28AEB79E6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154" y="3218734"/>
            <a:ext cx="2547363" cy="1401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695C29-7075-4631-B477-DCEA913CF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154" y="4605428"/>
            <a:ext cx="1878306" cy="13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Optimization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76DAE-EA28-41DA-B189-F010C3BC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0" y="1529581"/>
            <a:ext cx="6304762" cy="15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7151-611C-4DD6-BB57-73DA5A59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3" y="3394237"/>
            <a:ext cx="2000000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1B9FC-7C59-4E7F-96DA-0E3024F4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20" y="4365226"/>
            <a:ext cx="2409524" cy="4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913E7-0720-404A-9856-71B0DA8004E4}"/>
              </a:ext>
            </a:extLst>
          </p:cNvPr>
          <p:cNvSpPr txBox="1"/>
          <p:nvPr/>
        </p:nvSpPr>
        <p:spPr>
          <a:xfrm>
            <a:off x="2625244" y="4394845"/>
            <a:ext cx="240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t: target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D1B10B-AA33-4689-9A58-06CEE8F9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28" y="3484273"/>
            <a:ext cx="5980952" cy="1095238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3806747-AADD-427B-8990-1FF5FF08666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521833" y="2393539"/>
            <a:ext cx="2137034" cy="1200698"/>
          </a:xfrm>
          <a:prstGeom prst="curvedConnector3">
            <a:avLst>
              <a:gd name="adj1" fmla="val -22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37C1CC8-BB83-4659-ACC4-5E22860223AC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4472056" y="2508620"/>
            <a:ext cx="1608732" cy="1437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359B93C-4ECB-4A74-A91A-E6CA793D4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095" y="4819905"/>
            <a:ext cx="6361905" cy="2038095"/>
          </a:xfrm>
          <a:prstGeom prst="rect">
            <a:avLst/>
          </a:prstGeom>
        </p:spPr>
      </p:pic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B95300A2-B84B-4353-9C5B-97EAC9B0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" y="4992990"/>
            <a:ext cx="4188398" cy="18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5F69E49-AE55-4EBE-B74F-0D7AA1FE9A5D}"/>
              </a:ext>
            </a:extLst>
          </p:cNvPr>
          <p:cNvGrpSpPr/>
          <p:nvPr/>
        </p:nvGrpSpPr>
        <p:grpSpPr>
          <a:xfrm>
            <a:off x="8252863" y="217124"/>
            <a:ext cx="2403747" cy="961135"/>
            <a:chOff x="8252863" y="217124"/>
            <a:chExt cx="2403747" cy="96113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6C7BD-1830-40E2-8FDF-606030927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52863" y="217124"/>
              <a:ext cx="1149929" cy="96113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DEF2FC-02DC-42B9-B041-7F207493D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06680" y="581999"/>
              <a:ext cx="1149930" cy="596260"/>
            </a:xfrm>
            <a:prstGeom prst="rect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DE7A0E2-420E-4D1F-9932-DF0D0FB791F5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H="1">
            <a:off x="5830095" y="1178261"/>
            <a:ext cx="4278592" cy="4660693"/>
          </a:xfrm>
          <a:prstGeom prst="curvedConnector4">
            <a:avLst>
              <a:gd name="adj1" fmla="val -10585"/>
              <a:gd name="adj2" fmla="val 63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Result visualization - 1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28443F-D8DE-4A04-AB9B-E1AFEE55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7" y="1450668"/>
            <a:ext cx="9180952" cy="4180952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1AAA20-6186-4242-A5CB-D5F9F37BD160}"/>
              </a:ext>
            </a:extLst>
          </p:cNvPr>
          <p:cNvCxnSpPr>
            <a:cxnSpLocks/>
          </p:cNvCxnSpPr>
          <p:nvPr/>
        </p:nvCxnSpPr>
        <p:spPr>
          <a:xfrm>
            <a:off x="5814204" y="1949570"/>
            <a:ext cx="1095554" cy="388188"/>
          </a:xfrm>
          <a:prstGeom prst="curvedConnector3">
            <a:avLst>
              <a:gd name="adj1" fmla="val 2917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85B6D9D-0AA4-4D41-A91D-3D2966BB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75" y="0"/>
            <a:ext cx="4721525" cy="864611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9A0F693-2B28-4CA8-9C9D-3C587478FFDC}"/>
              </a:ext>
            </a:extLst>
          </p:cNvPr>
          <p:cNvCxnSpPr>
            <a:stCxn id="16" idx="2"/>
          </p:cNvCxnSpPr>
          <p:nvPr/>
        </p:nvCxnSpPr>
        <p:spPr>
          <a:xfrm rot="5400000">
            <a:off x="8785551" y="1102290"/>
            <a:ext cx="1283366" cy="808008"/>
          </a:xfrm>
          <a:prstGeom prst="curvedConnector3">
            <a:avLst>
              <a:gd name="adj1" fmla="val 9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5DE4EB9-3A98-49D6-8A38-FBE4E1576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7" y="5695469"/>
            <a:ext cx="3541132" cy="1162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60CE6-36CA-4670-93BB-0630523D4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634" y="5695469"/>
            <a:ext cx="4555702" cy="1149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39847-5BD8-4A10-990C-C3DBF6FA7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000" y="5295469"/>
            <a:ext cx="2000000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Result visualization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D15BA-31BF-4B42-890D-2CDBF209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6" y="1958671"/>
            <a:ext cx="5619048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EE754-CC88-45A4-BFEA-3AA6815F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92" y="2125338"/>
            <a:ext cx="4438095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structure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Define background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CB65F-9C51-4A77-B1B8-A664273A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234"/>
            <a:ext cx="7288686" cy="20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1720F-0E0B-49A7-AB07-B12E8B95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710"/>
            <a:ext cx="7668266" cy="1836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6E211-D219-4F49-9F2E-528024720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865" y="685799"/>
            <a:ext cx="3628571" cy="3066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51888B-86D2-4C21-B964-F50FCB7612C6}"/>
              </a:ext>
            </a:extLst>
          </p:cNvPr>
          <p:cNvSpPr txBox="1"/>
          <p:nvPr/>
        </p:nvSpPr>
        <p:spPr>
          <a:xfrm>
            <a:off x="3190685" y="2598003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center of structure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(x, y, z)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37671-A579-4EE5-B948-DB644C2D00BB}"/>
              </a:ext>
            </a:extLst>
          </p:cNvPr>
          <p:cNvSpPr txBox="1"/>
          <p:nvPr/>
        </p:nvSpPr>
        <p:spPr>
          <a:xfrm>
            <a:off x="5442067" y="3098024"/>
            <a:ext cx="25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width, height, thickness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1331C-F6FF-4414-9B5A-632BC02A10A3}"/>
              </a:ext>
            </a:extLst>
          </p:cNvPr>
          <p:cNvCxnSpPr>
            <a:cxnSpLocks/>
          </p:cNvCxnSpPr>
          <p:nvPr/>
        </p:nvCxnSpPr>
        <p:spPr>
          <a:xfrm>
            <a:off x="9747232" y="940280"/>
            <a:ext cx="0" cy="1078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EF6AAF-9095-474C-B712-1BBA5CDD10D2}"/>
              </a:ext>
            </a:extLst>
          </p:cNvPr>
          <p:cNvSpPr txBox="1"/>
          <p:nvPr/>
        </p:nvSpPr>
        <p:spPr>
          <a:xfrm>
            <a:off x="8993996" y="1294764"/>
            <a:ext cx="7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4EF32C-C9A9-45F1-9E75-D6038BFC9B25}"/>
              </a:ext>
            </a:extLst>
          </p:cNvPr>
          <p:cNvCxnSpPr>
            <a:cxnSpLocks/>
          </p:cNvCxnSpPr>
          <p:nvPr/>
        </p:nvCxnSpPr>
        <p:spPr>
          <a:xfrm flipH="1">
            <a:off x="8630932" y="3381555"/>
            <a:ext cx="2626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C6EA8B-3A34-4467-8B01-C0C8D4DA5236}"/>
              </a:ext>
            </a:extLst>
          </p:cNvPr>
          <p:cNvSpPr txBox="1"/>
          <p:nvPr/>
        </p:nvSpPr>
        <p:spPr>
          <a:xfrm>
            <a:off x="8614005" y="2725885"/>
            <a:ext cx="275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(177.5 pix 7100/40)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9D7C6-D2D4-4E97-871F-A24ADC7A8DE5}"/>
              </a:ext>
            </a:extLst>
          </p:cNvPr>
          <p:cNvSpPr txBox="1"/>
          <p:nvPr/>
        </p:nvSpPr>
        <p:spPr>
          <a:xfrm>
            <a:off x="9580212" y="2008588"/>
            <a:ext cx="7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EE32D-256D-46A2-945E-3C10701F1989}"/>
              </a:ext>
            </a:extLst>
          </p:cNvPr>
          <p:cNvSpPr txBox="1"/>
          <p:nvPr/>
        </p:nvSpPr>
        <p:spPr>
          <a:xfrm>
            <a:off x="9914253" y="1194368"/>
            <a:ext cx="117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(-2000,0)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9F227-4321-45FF-91FA-1EC8C63A5319}"/>
              </a:ext>
            </a:extLst>
          </p:cNvPr>
          <p:cNvGrpSpPr/>
          <p:nvPr/>
        </p:nvGrpSpPr>
        <p:grpSpPr>
          <a:xfrm>
            <a:off x="7186351" y="661404"/>
            <a:ext cx="1202427" cy="1029289"/>
            <a:chOff x="8103774" y="4095750"/>
            <a:chExt cx="1202427" cy="10292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1FF3D8-2F1F-4471-9E66-CDF3F4AF94D4}"/>
                </a:ext>
              </a:extLst>
            </p:cNvPr>
            <p:cNvSpPr txBox="1"/>
            <p:nvPr/>
          </p:nvSpPr>
          <p:spPr>
            <a:xfrm>
              <a:off x="8362452" y="4755707"/>
              <a:ext cx="745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+X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060279-9746-444A-B6B4-EA2D3F6762E0}"/>
                </a:ext>
              </a:extLst>
            </p:cNvPr>
            <p:cNvSpPr txBox="1"/>
            <p:nvPr/>
          </p:nvSpPr>
          <p:spPr>
            <a:xfrm>
              <a:off x="8560974" y="4157328"/>
              <a:ext cx="745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+Y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A20B8D9-CFAB-4D89-B105-D5B4B443D4A7}"/>
                </a:ext>
              </a:extLst>
            </p:cNvPr>
            <p:cNvCxnSpPr/>
            <p:nvPr/>
          </p:nvCxnSpPr>
          <p:spPr>
            <a:xfrm>
              <a:off x="8537162" y="409575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58F4F3-581E-4D0B-A67C-07F79AC708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60974" y="4067175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E6647F0-EC01-479D-A00F-F408B2D1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744" y="4405766"/>
            <a:ext cx="2704812" cy="233731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725474-33BA-4727-A41D-592BBB27A291}"/>
              </a:ext>
            </a:extLst>
          </p:cNvPr>
          <p:cNvCxnSpPr>
            <a:stCxn id="9" idx="2"/>
            <a:endCxn id="42" idx="0"/>
          </p:cNvCxnSpPr>
          <p:nvPr/>
        </p:nvCxnSpPr>
        <p:spPr>
          <a:xfrm flipH="1">
            <a:off x="10064150" y="3752466"/>
            <a:ext cx="1" cy="6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812A31-357E-459F-A840-DACA344FC07A}"/>
              </a:ext>
            </a:extLst>
          </p:cNvPr>
          <p:cNvCxnSpPr>
            <a:cxnSpLocks/>
          </p:cNvCxnSpPr>
          <p:nvPr/>
        </p:nvCxnSpPr>
        <p:spPr>
          <a:xfrm flipV="1">
            <a:off x="4745820" y="3208592"/>
            <a:ext cx="4160055" cy="3014141"/>
          </a:xfrm>
          <a:prstGeom prst="bentConnector3">
            <a:avLst>
              <a:gd name="adj1" fmla="val 79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structure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Value on the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39F62-43C6-42D9-8744-7D9FB356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94" y="1905001"/>
            <a:ext cx="5042356" cy="4357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ED4C1-EA1F-412E-A74D-EC1AC57356AE}"/>
                  </a:ext>
                </a:extLst>
              </p:cNvPr>
              <p:cNvSpPr txBox="1"/>
              <p:nvPr/>
            </p:nvSpPr>
            <p:spPr>
              <a:xfrm>
                <a:off x="1762125" y="2565494"/>
                <a:ext cx="1390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index = 3.45</a:t>
                </a:r>
              </a:p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eps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ED4C1-EA1F-412E-A74D-EC1AC57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25" y="2565494"/>
                <a:ext cx="1390650" cy="646331"/>
              </a:xfrm>
              <a:prstGeom prst="rect">
                <a:avLst/>
              </a:prstGeom>
              <a:blipFill>
                <a:blip r:embed="rId3"/>
                <a:stretch>
                  <a:fillRect l="-3509" t="-6604" r="-350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530E785-D58F-48D9-8AFC-08B001A2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341207"/>
            <a:ext cx="4314286" cy="60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3DFE7-0223-422E-9175-7B5D3EA2977F}"/>
              </a:ext>
            </a:extLst>
          </p:cNvPr>
          <p:cNvSpPr txBox="1"/>
          <p:nvPr/>
        </p:nvSpPr>
        <p:spPr>
          <a:xfrm>
            <a:off x="7530644" y="1137267"/>
            <a:ext cx="292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Permittivity</a:t>
            </a:r>
            <a:r>
              <a:rPr lang="en-US" dirty="0">
                <a:solidFill>
                  <a:schemeClr val="tx2"/>
                </a:solidFill>
              </a:rPr>
              <a:t> = 11.9025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AB4ED4-D709-47B3-9C80-6002D6D25E8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105650" y="1506599"/>
            <a:ext cx="1888897" cy="131280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92A3BB-50BD-440D-B726-20C65FD4880E}"/>
              </a:ext>
            </a:extLst>
          </p:cNvPr>
          <p:cNvSpPr txBox="1"/>
          <p:nvPr/>
        </p:nvSpPr>
        <p:spPr>
          <a:xfrm>
            <a:off x="4692194" y="6336351"/>
            <a:ext cx="39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Half of Permittivity ?</a:t>
            </a:r>
            <a:r>
              <a:rPr lang="en-US" dirty="0">
                <a:solidFill>
                  <a:schemeClr val="tx2"/>
                </a:solidFill>
              </a:rPr>
              <a:t> = 5.95125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00528-FD72-4080-A30F-05008A9FE20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675210" y="4133850"/>
            <a:ext cx="855434" cy="220250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20A781C-3D3E-4253-B62C-F63B6A62C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928" y="4513301"/>
            <a:ext cx="2325717" cy="786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5CE8B-9419-4A1E-A20F-8EA3FB9DB86A}"/>
              </a:ext>
            </a:extLst>
          </p:cNvPr>
          <p:cNvSpPr txBox="1"/>
          <p:nvPr/>
        </p:nvSpPr>
        <p:spPr>
          <a:xfrm>
            <a:off x="162321" y="3885206"/>
            <a:ext cx="250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spins\goos\material.py</a:t>
            </a:r>
          </a:p>
        </p:txBody>
      </p:sp>
    </p:spTree>
    <p:extLst>
      <p:ext uri="{BB962C8B-B14F-4D97-AF65-F5344CB8AC3E}">
        <p14:creationId xmlns:p14="http://schemas.microsoft.com/office/powerpoint/2010/main" val="31135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structure –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Randomly generated initial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E326-F90D-438C-9F99-934AC3E9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22592"/>
            <a:ext cx="6523809" cy="443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D118-82BE-4950-AFE1-1267DFA7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10" y="231944"/>
            <a:ext cx="4187806" cy="3559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021BE-68EE-4161-9AF5-3EB9D8F3DE64}"/>
                  </a:ext>
                </a:extLst>
              </p:cNvPr>
              <p:cNvSpPr txBox="1"/>
              <p:nvPr/>
            </p:nvSpPr>
            <p:spPr>
              <a:xfrm>
                <a:off x="6523809" y="5040266"/>
                <a:ext cx="5668191" cy="67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Random Distributed Permittivity ?</a:t>
                </a:r>
                <a:r>
                  <a:rPr lang="en-US" dirty="0">
                    <a:solidFill>
                      <a:schemeClr val="tx2"/>
                    </a:solidFill>
                  </a:rPr>
                  <a:t>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30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021BE-68EE-4161-9AF5-3EB9D8F3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09" y="5040266"/>
                <a:ext cx="5668191" cy="674544"/>
              </a:xfrm>
              <a:prstGeom prst="rect">
                <a:avLst/>
              </a:prstGeom>
              <a:blipFill>
                <a:blip r:embed="rId4"/>
                <a:stretch>
                  <a:fillRect t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DFA89-DCA0-4F0F-8FCC-ACA5CEE6AD9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357905" y="2548279"/>
            <a:ext cx="0" cy="24919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93669-0C12-4973-A1E8-6F081B27AAE3}"/>
              </a:ext>
            </a:extLst>
          </p:cNvPr>
          <p:cNvSpPr/>
          <p:nvPr/>
        </p:nvSpPr>
        <p:spPr>
          <a:xfrm>
            <a:off x="800100" y="3600451"/>
            <a:ext cx="357187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56847-786F-4101-991F-02C485695277}"/>
              </a:ext>
            </a:extLst>
          </p:cNvPr>
          <p:cNvSpPr/>
          <p:nvPr/>
        </p:nvSpPr>
        <p:spPr>
          <a:xfrm>
            <a:off x="1317625" y="6019800"/>
            <a:ext cx="2143125" cy="212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E4C0-C576-4207-92C8-17532CE1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25" y="1712913"/>
            <a:ext cx="5568136" cy="2171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05E3C-F193-4561-9F65-5FCE3D687633}"/>
              </a:ext>
            </a:extLst>
          </p:cNvPr>
          <p:cNvSpPr txBox="1"/>
          <p:nvPr/>
        </p:nvSpPr>
        <p:spPr>
          <a:xfrm>
            <a:off x="1186125" y="4267993"/>
            <a:ext cx="1050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PML: perfectly matched layer.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PML boundaries are basically implemented as an absorbing material that is also impedance matched to the surrounding materials, to minimize reflections.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--</a:t>
            </a:r>
            <a:r>
              <a:rPr lang="en-US" dirty="0" err="1">
                <a:solidFill>
                  <a:schemeClr val="tx2"/>
                </a:solidFill>
              </a:rPr>
              <a:t>Lumerical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E4C0-C576-4207-92C8-17532CE15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646238"/>
            <a:ext cx="5841894" cy="1506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56259-C51B-4E38-9698-6D18666D4AFF}"/>
              </a:ext>
            </a:extLst>
          </p:cNvPr>
          <p:cNvSpPr txBox="1"/>
          <p:nvPr/>
        </p:nvSpPr>
        <p:spPr>
          <a:xfrm>
            <a:off x="1066800" y="3177892"/>
            <a:ext cx="94919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extents: Width and height of waveguide mode region.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normal: Normal direction and mode propagation direction of the waveguide.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solidFill>
                  <a:schemeClr val="tx2"/>
                </a:solidFill>
                <a:effectLst/>
                <a:latin typeface="+mj-lt"/>
              </a:rPr>
              <a:t>mode_num</a:t>
            </a: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: The mode with largest </a:t>
            </a:r>
            <a:r>
              <a:rPr lang="en-US" b="1" dirty="0">
                <a:solidFill>
                  <a:schemeClr val="tx2"/>
                </a:solidFill>
                <a:effectLst/>
                <a:latin typeface="+mj-lt"/>
              </a:rPr>
              <a:t>propagation constant </a:t>
            </a: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is mode 0, the mode with second largest propagation constant is mode 1, etc.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power: The </a:t>
            </a:r>
            <a:r>
              <a:rPr lang="en-US" b="1" dirty="0">
                <a:solidFill>
                  <a:schemeClr val="tx2"/>
                </a:solidFill>
                <a:effectLst/>
                <a:latin typeface="+mj-lt"/>
              </a:rPr>
              <a:t>transmission power </a:t>
            </a:r>
            <a:r>
              <a:rPr lang="en-US" b="0" dirty="0">
                <a:solidFill>
                  <a:schemeClr val="tx2"/>
                </a:solidFill>
                <a:effectLst/>
                <a:latin typeface="+mj-lt"/>
              </a:rPr>
              <a:t>of the mode.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98BE3-BCF3-49BE-9E17-8486A1FA5609}"/>
              </a:ext>
            </a:extLst>
          </p:cNvPr>
          <p:cNvSpPr/>
          <p:nvPr/>
        </p:nvSpPr>
        <p:spPr>
          <a:xfrm>
            <a:off x="4579937" y="2159795"/>
            <a:ext cx="2249488" cy="2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9A6C5-6BB6-4FA2-94D2-77A7BFB2270B}"/>
              </a:ext>
            </a:extLst>
          </p:cNvPr>
          <p:cNvSpPr txBox="1"/>
          <p:nvPr/>
        </p:nvSpPr>
        <p:spPr>
          <a:xfrm>
            <a:off x="6908694" y="2047426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63AE0C-388A-4B2B-9093-19DBCC454132}"/>
              </a:ext>
            </a:extLst>
          </p:cNvPr>
          <p:cNvCxnSpPr/>
          <p:nvPr/>
        </p:nvCxnSpPr>
        <p:spPr>
          <a:xfrm flipV="1">
            <a:off x="8143337" y="2768899"/>
            <a:ext cx="845388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5C2C9-0537-46CE-BCAC-F6DCB9BBB8A7}"/>
              </a:ext>
            </a:extLst>
          </p:cNvPr>
          <p:cNvGrpSpPr/>
          <p:nvPr/>
        </p:nvGrpSpPr>
        <p:grpSpPr>
          <a:xfrm>
            <a:off x="8798941" y="1073438"/>
            <a:ext cx="2924357" cy="1488534"/>
            <a:chOff x="8103774" y="4095750"/>
            <a:chExt cx="1635816" cy="9144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546E6-1AE5-4A11-ADF8-C07196D5EBED}"/>
                </a:ext>
              </a:extLst>
            </p:cNvPr>
            <p:cNvSpPr txBox="1"/>
            <p:nvPr/>
          </p:nvSpPr>
          <p:spPr>
            <a:xfrm>
              <a:off x="8362451" y="4755707"/>
              <a:ext cx="1368835" cy="222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normal = [1, 0, 0]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F1D2D5-2815-431C-8452-38C8B0252EC6}"/>
                </a:ext>
              </a:extLst>
            </p:cNvPr>
            <p:cNvSpPr txBox="1"/>
            <p:nvPr/>
          </p:nvSpPr>
          <p:spPr>
            <a:xfrm>
              <a:off x="8560975" y="4238851"/>
              <a:ext cx="1178615" cy="222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normal = [0, 1, 0]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FECA63-A118-4A59-8C41-76B236ADB5E4}"/>
                </a:ext>
              </a:extLst>
            </p:cNvPr>
            <p:cNvCxnSpPr/>
            <p:nvPr/>
          </p:nvCxnSpPr>
          <p:spPr>
            <a:xfrm>
              <a:off x="8537162" y="409575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3EA272-25F1-4606-A0B4-4B52EFEF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60974" y="4067175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D46A521-6A27-48D1-85D6-CE82E177E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4911169"/>
            <a:ext cx="5230173" cy="19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41537-F305-4D52-A2DE-EF1208E1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4" y="1487476"/>
            <a:ext cx="4917826" cy="254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3EF41-3CA9-4454-8151-70994004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83" y="1487476"/>
            <a:ext cx="5699867" cy="273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74187-5F13-4306-AF2A-E9B55A38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92" y="1864835"/>
            <a:ext cx="4420866" cy="26752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9B3D1-7B71-423C-9064-E35F05B8ABA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656936" y="3202465"/>
            <a:ext cx="3567656" cy="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F7C17C-66B7-4882-97A1-0E9D5EEA1BD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75117" y="1624000"/>
            <a:ext cx="4420866" cy="1166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51A02DC-6F04-414C-A509-F9B5F9C42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62" y="4165060"/>
            <a:ext cx="4350589" cy="2696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086BAC-D198-448F-96A6-639CC0F7E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8736" y="4292901"/>
            <a:ext cx="598677" cy="2952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02E04-F743-449A-9700-BA37CA7F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675" y="4299065"/>
            <a:ext cx="363734" cy="2410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E799D3-4C14-43F2-9B81-D9C41A164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1355" y="6400482"/>
            <a:ext cx="361905" cy="2571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BB7A5F-E418-423C-9A00-43DDCD3444BF}"/>
              </a:ext>
            </a:extLst>
          </p:cNvPr>
          <p:cNvSpPr txBox="1"/>
          <p:nvPr/>
        </p:nvSpPr>
        <p:spPr>
          <a:xfrm>
            <a:off x="4831451" y="5920058"/>
            <a:ext cx="529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c</a:t>
            </a:r>
            <a:r>
              <a:rPr lang="en-US" b="1" baseline="30000" dirty="0" err="1">
                <a:solidFill>
                  <a:schemeClr val="tx2"/>
                </a:solidFill>
              </a:rPr>
              <a:t>†</a:t>
            </a:r>
            <a:r>
              <a:rPr lang="en-US" b="1" dirty="0" err="1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computes the modal overlap of the electric field </a:t>
            </a:r>
            <a:r>
              <a:rPr lang="en-US" b="1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with the target mode </a:t>
            </a:r>
            <a:r>
              <a:rPr lang="en-US" b="1" dirty="0">
                <a:solidFill>
                  <a:schemeClr val="tx2"/>
                </a:solidFill>
              </a:rPr>
              <a:t>c </a:t>
            </a:r>
            <a:r>
              <a:rPr lang="en-US" dirty="0">
                <a:solidFill>
                  <a:schemeClr val="tx2"/>
                </a:solidFill>
              </a:rPr>
              <a:t>at the output port of the device. </a:t>
            </a:r>
            <a:r>
              <a:rPr lang="en-US" b="1" dirty="0">
                <a:solidFill>
                  <a:srgbClr val="7030A0"/>
                </a:solidFill>
              </a:rPr>
              <a:t>(unit?)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A82B4-E39B-4F94-A8FC-20EE9C9B4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4593" y="4653991"/>
            <a:ext cx="4420866" cy="743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96F0E7-CD39-470B-B3D9-64414945C940}"/>
              </a:ext>
            </a:extLst>
          </p:cNvPr>
          <p:cNvSpPr txBox="1"/>
          <p:nvPr/>
        </p:nvSpPr>
        <p:spPr>
          <a:xfrm>
            <a:off x="6224592" y="5427855"/>
            <a:ext cx="39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spins\goos_sim\maxwell\simulate.py</a:t>
            </a:r>
          </a:p>
        </p:txBody>
      </p:sp>
    </p:spTree>
    <p:extLst>
      <p:ext uri="{BB962C8B-B14F-4D97-AF65-F5344CB8AC3E}">
        <p14:creationId xmlns:p14="http://schemas.microsoft.com/office/powerpoint/2010/main" val="10653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E4-E2D5-4B74-9637-8B1942D6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130F4-7059-4291-B961-9B76C71A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1" y="1424428"/>
            <a:ext cx="3375018" cy="3438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91043-84C0-4A7C-9EBD-10801B602B2D}"/>
              </a:ext>
            </a:extLst>
          </p:cNvPr>
          <p:cNvSpPr txBox="1"/>
          <p:nvPr/>
        </p:nvSpPr>
        <p:spPr>
          <a:xfrm>
            <a:off x="-104252" y="4862597"/>
            <a:ext cx="39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spins\invdes\problem\simulation.py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24F54-5BF7-4E17-BA5D-FC3EE4F737FA}"/>
              </a:ext>
            </a:extLst>
          </p:cNvPr>
          <p:cNvSpPr txBox="1"/>
          <p:nvPr/>
        </p:nvSpPr>
        <p:spPr>
          <a:xfrm>
            <a:off x="4075135" y="4862597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spins\fdfd_solvers\local_matrix_solvers.py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44A58B-2CB1-4D3D-B52B-D43702C0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35" y="1424428"/>
            <a:ext cx="3825096" cy="2152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0A6D49-14EA-447A-9D79-AC069083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865" y="207481"/>
            <a:ext cx="3911264" cy="4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E4-E2D5-4B74-9637-8B1942D6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SPINS-B code: EM solver –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C34E-10AA-43F3-ABDF-351D1A96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Electric field/Magnetic field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029DC-5F4F-4707-BA07-9CB4E1C0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558"/>
            <a:ext cx="5791787" cy="4561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E7471-E13A-4B96-8EF1-5644F121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87" y="2296558"/>
            <a:ext cx="5687438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7057A-9673-4416-9AB1-9093623A8461}"/>
              </a:ext>
            </a:extLst>
          </p:cNvPr>
          <p:cNvSpPr txBox="1"/>
          <p:nvPr/>
        </p:nvSpPr>
        <p:spPr>
          <a:xfrm>
            <a:off x="8405323" y="6481779"/>
            <a:ext cx="36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6A150-2B7F-40F0-803A-1A7BCE7BBA46}"/>
              </a:ext>
            </a:extLst>
          </p:cNvPr>
          <p:cNvSpPr txBox="1"/>
          <p:nvPr/>
        </p:nvSpPr>
        <p:spPr>
          <a:xfrm>
            <a:off x="7929832" y="19050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spins\fdfd_tools\operators.py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SPINS-B code: structure – 1</vt:lpstr>
      <vt:lpstr>SPINS-B code: structure – 2</vt:lpstr>
      <vt:lpstr>SPINS-B code: structure – 3</vt:lpstr>
      <vt:lpstr>SPINS-B code: EM solver – 1</vt:lpstr>
      <vt:lpstr>SPINS-B code: EM solver – 2</vt:lpstr>
      <vt:lpstr>SPINS-B code: EM solver – 3</vt:lpstr>
      <vt:lpstr>SPINS-B code: EM solver – 4</vt:lpstr>
      <vt:lpstr>SPINS-B code: EM solver – 5</vt:lpstr>
      <vt:lpstr>SPINS-B code: EM solver – 5</vt:lpstr>
      <vt:lpstr>SPINS-B code: Optimization - 1</vt:lpstr>
      <vt:lpstr>SPINS-B code: Result visualization - 1</vt:lpstr>
      <vt:lpstr>SPINS-B code: Result visualization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Hao, Senyue</dc:creator>
  <cp:lastModifiedBy>Hao, Senyue</cp:lastModifiedBy>
  <cp:revision>1</cp:revision>
  <dcterms:created xsi:type="dcterms:W3CDTF">2022-11-30T21:01:49Z</dcterms:created>
  <dcterms:modified xsi:type="dcterms:W3CDTF">2022-11-30T21:02:03Z</dcterms:modified>
</cp:coreProperties>
</file>