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70" r:id="rId4"/>
    <p:sldId id="262" r:id="rId5"/>
    <p:sldId id="268" r:id="rId6"/>
    <p:sldId id="266" r:id="rId7"/>
    <p:sldId id="271" r:id="rId8"/>
    <p:sldId id="269" r:id="rId9"/>
    <p:sldId id="267" r:id="rId10"/>
    <p:sldId id="265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D05"/>
    <a:srgbClr val="30A6CD"/>
    <a:srgbClr val="9D8C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680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8FA7-2F4C-5D49-9BA4-AF921E49AE74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37E74-6FDC-BA4C-B798-CEB3174D9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29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B0FB-EA67-3A40-825F-8F252A860502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66A3-1D14-8C46-8C0C-97773EFB7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4867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970" y="4368906"/>
            <a:ext cx="4988492" cy="4132747"/>
          </a:xfrm>
          <a:noFill/>
          <a:ln w="9525"/>
        </p:spPr>
        <p:txBody>
          <a:bodyPr lIns="91554" tIns="46580" rIns="91554" bIns="46580"/>
          <a:lstStyle/>
          <a:p>
            <a:endParaRPr lang="en-US" smtClean="0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92150"/>
            <a:ext cx="4548187" cy="3413125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008063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NL_Mot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138" y="1185863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124200" y="6172200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pic>
        <p:nvPicPr>
          <p:cNvPr id="16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4260258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E3A661A9-AB95-644B-88B2-9DDC7A23F4F4}" type="datetime1">
              <a:rPr lang="en-US" smtClean="0"/>
              <a:pPr/>
              <a:t>10/19/15</a:t>
            </a:fld>
            <a:endParaRPr lang="en-US" dirty="0"/>
          </a:p>
        </p:txBody>
      </p:sp>
      <p:pic>
        <p:nvPicPr>
          <p:cNvPr id="32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1639C-5EF8-8C48-833F-078F90087180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5C3D4-B14E-194D-A22F-ABBD9D7BE7F7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FF6A9-F7ED-464D-9ECE-18CDAAFFF013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65AE2-28C7-4947-8319-D60EEB07BE79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82EBC-51D7-AB40-8702-393A26BF0924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A187D-6C3F-6D41-880E-F6B6C4095670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7F8E1-8F00-1645-9B46-B2F7ACC8F53A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38B7F0-25BC-B045-8049-7CADA7B3A1D1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31178" y="6172200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27138" y="711359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1B799630-9E30-DE4D-BE8D-4E9CA304B925}" type="datetime1">
              <a:rPr lang="en-US" smtClean="0"/>
              <a:pPr/>
              <a:t>10/19/15</a:t>
            </a:fld>
            <a:endParaRPr lang="en-US"/>
          </a:p>
        </p:txBody>
      </p:sp>
      <p:pic>
        <p:nvPicPr>
          <p:cNvPr id="20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31178" y="6172200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504244A8-8889-154D-9568-D8C635C53E9B}" type="datetime1">
              <a:rPr lang="en-US" smtClean="0"/>
              <a:pPr/>
              <a:t>10/19/15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 userDrawn="1"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" name="Picture 12" descr="NNSAlogo_Black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31178" y="6172200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pic>
        <p:nvPicPr>
          <p:cNvPr id="15" name="Picture 12" descr="NNSAlogo_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9522E0D4-989F-3A4B-AA2E-486ADFE0E698}" type="datetime1">
              <a:rPr lang="en-US" smtClean="0"/>
              <a:pPr/>
              <a:t>10/19/15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703737" y="6264797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7199" y="4339006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298048" y="5157318"/>
            <a:ext cx="970718" cy="14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63683" y="5932869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14502" y="26517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5B35050C-AFC0-D74A-963F-148736DC45A4}" type="datetime1">
              <a:rPr lang="en-US" smtClean="0"/>
              <a:pPr/>
              <a:t>10/19/15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4039700" y="5921220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8522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FourRowsFront-scaled.jp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26" y="1000130"/>
            <a:ext cx="1080196" cy="1384842"/>
          </a:xfrm>
          <a:prstGeom prst="rect">
            <a:avLst/>
          </a:prstGeom>
        </p:spPr>
      </p:pic>
      <p:pic>
        <p:nvPicPr>
          <p:cNvPr id="5" name="Picture 4" descr="CIELOcrop.jp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484304"/>
            <a:ext cx="2484220" cy="1461306"/>
          </a:xfrm>
          <a:prstGeom prst="rect">
            <a:avLst/>
          </a:prstGeom>
        </p:spPr>
      </p:pic>
      <p:pic>
        <p:nvPicPr>
          <p:cNvPr id="23" name="Picture 4" descr="redstorm-racks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2" y="989094"/>
            <a:ext cx="1338518" cy="139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93248" y="1488545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 userDrawn="1"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00353" y="6375406"/>
            <a:ext cx="3761580" cy="38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1957" y="6051407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7D098A99-26EF-B34F-91F8-30EA53688AF7}" type="datetime1">
              <a:rPr lang="en-US" smtClean="0"/>
              <a:pPr/>
              <a:t>10/19/15</a:t>
            </a:fld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2077974" y="6039758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NL_motto_2 lines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95332" y="1586652"/>
            <a:ext cx="1935484" cy="394494"/>
          </a:xfrm>
          <a:prstGeom prst="rect">
            <a:avLst/>
          </a:prstGeom>
        </p:spPr>
      </p:pic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3597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300" y="6166934"/>
            <a:ext cx="2133600" cy="476250"/>
          </a:xfrm>
          <a:ln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C9CA6C2B-6061-6F46-BF6B-C0454CDDAB35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15B5-4D50-754D-8585-236811896E05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66A0-55BE-484A-9667-5C4C7A46FB26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8" name="Picture 8" descr="SNL_color_stack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001000" y="228600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8740"/>
            <a:ext cx="8229600" cy="48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274" y="6166934"/>
            <a:ext cx="1490926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30B37176-1C50-7042-8162-64D2C2671FE5}" type="datetime1">
              <a:rPr lang="en-US" smtClean="0"/>
              <a:pPr/>
              <a:t>10/19/15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153150"/>
            <a:ext cx="6096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8" r:id="rId2"/>
    <p:sldLayoutId id="2147483796" r:id="rId3"/>
    <p:sldLayoutId id="2147483799" r:id="rId4"/>
    <p:sldLayoutId id="2147483797" r:id="rId5"/>
    <p:sldLayoutId id="2147483800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latin typeface="Arial" charset="0"/>
              </a:rPr>
              <a:t>An Overview of Sirocco</a:t>
            </a:r>
            <a:endParaRPr lang="en-US" sz="360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0488" tIns="44450" rIns="90488" bIns="44450"/>
          <a:lstStyle/>
          <a:p>
            <a:pPr marL="342900" indent="-342900">
              <a:spcBef>
                <a:spcPct val="0"/>
              </a:spcBef>
            </a:pPr>
            <a:r>
              <a:rPr lang="en-US" b="1" dirty="0" smtClean="0"/>
              <a:t>Matthew L. Curry</a:t>
            </a:r>
          </a:p>
          <a:p>
            <a:pPr marL="342900" indent="-342900">
              <a:spcBef>
                <a:spcPct val="0"/>
              </a:spcBef>
            </a:pPr>
            <a:r>
              <a:rPr lang="en-US" sz="1800" b="1" dirty="0" smtClean="0"/>
              <a:t>Center for Computing Research</a:t>
            </a:r>
          </a:p>
          <a:p>
            <a:pPr marL="342900" indent="-342900">
              <a:spcBef>
                <a:spcPct val="0"/>
              </a:spcBef>
            </a:pPr>
            <a:r>
              <a:rPr lang="en-US" sz="1800" b="1" dirty="0" smtClean="0"/>
              <a:t>Sandia National Laboratories</a:t>
            </a:r>
          </a:p>
          <a:p>
            <a:pPr marL="342900" indent="-342900">
              <a:spcBef>
                <a:spcPct val="0"/>
              </a:spcBef>
            </a:pPr>
            <a:r>
              <a:rPr lang="en-US" sz="1800" b="1" dirty="0" smtClean="0"/>
              <a:t>Albuquerque, NM, USA</a:t>
            </a:r>
          </a:p>
          <a:p>
            <a:pPr marL="342900" indent="-342900">
              <a:spcBef>
                <a:spcPct val="0"/>
              </a:spcBef>
            </a:pPr>
            <a:r>
              <a:rPr lang="en-US" sz="1800" b="1" dirty="0" err="1" smtClean="0"/>
              <a:t>mlcurry@sandia.gov</a:t>
            </a:r>
            <a:endParaRPr lang="en-US" sz="1800" b="1" dirty="0" smtClean="0"/>
          </a:p>
          <a:p>
            <a:pPr marL="342900" indent="-342900">
              <a:spcBef>
                <a:spcPct val="0"/>
              </a:spcBef>
            </a:pPr>
            <a:endParaRPr lang="en-US" b="1" dirty="0" smtClean="0"/>
          </a:p>
          <a:p>
            <a:pPr marL="342900" indent="-342900">
              <a:spcBef>
                <a:spcPct val="0"/>
              </a:spcBef>
            </a:pPr>
            <a:r>
              <a:rPr lang="en-US" sz="1600" b="1" dirty="0" smtClean="0"/>
              <a:t>SIRIUS Kickoff</a:t>
            </a:r>
          </a:p>
          <a:p>
            <a:pPr marL="342900" indent="-342900">
              <a:spcBef>
                <a:spcPct val="0"/>
              </a:spcBef>
            </a:pPr>
            <a:endParaRPr lang="en-US" sz="1600" b="1" dirty="0" smtClean="0"/>
          </a:p>
          <a:p>
            <a:pPr marL="342900" indent="-342900">
              <a:spcBef>
                <a:spcPct val="0"/>
              </a:spcBef>
            </a:pPr>
            <a:r>
              <a:rPr lang="en-US" sz="1600" b="1" dirty="0" smtClean="0"/>
              <a:t>19 October 2015</a:t>
            </a:r>
          </a:p>
        </p:txBody>
      </p:sp>
    </p:spTree>
    <p:extLst>
      <p:ext uri="{BB962C8B-B14F-4D97-AF65-F5344CB8AC3E}">
        <p14:creationId xmlns:p14="http://schemas.microsoft.com/office/powerpoint/2010/main" val="29500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Record-oriented storage		</a:t>
            </a:r>
            <a:r>
              <a:rPr lang="en-US" sz="2000" b="1" dirty="0">
                <a:solidFill>
                  <a:srgbClr val="008000"/>
                </a:solidFill>
              </a:rPr>
              <a:t>STABLE</a:t>
            </a:r>
          </a:p>
          <a:p>
            <a:r>
              <a:rPr lang="en-US" sz="2000" dirty="0"/>
              <a:t>Transaction support			</a:t>
            </a:r>
            <a:r>
              <a:rPr lang="en-US" sz="2000" b="1" dirty="0">
                <a:solidFill>
                  <a:srgbClr val="008000"/>
                </a:solidFill>
              </a:rPr>
              <a:t>STABLE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/>
              <a:t>Byte-oriented storage			</a:t>
            </a:r>
            <a:r>
              <a:rPr lang="en-US" sz="2000" b="1" dirty="0">
                <a:solidFill>
                  <a:srgbClr val="008000"/>
                </a:solidFill>
              </a:rPr>
              <a:t>STABLE</a:t>
            </a:r>
          </a:p>
          <a:p>
            <a:r>
              <a:rPr lang="en-US" sz="2000" dirty="0"/>
              <a:t>ASG API				</a:t>
            </a:r>
            <a:r>
              <a:rPr lang="en-US" sz="2000" b="1" dirty="0">
                <a:solidFill>
                  <a:srgbClr val="008000"/>
                </a:solidFill>
              </a:rPr>
              <a:t>STABLE</a:t>
            </a:r>
          </a:p>
          <a:p>
            <a:r>
              <a:rPr lang="en-US" sz="2000" dirty="0"/>
              <a:t>Networking				</a:t>
            </a:r>
            <a:r>
              <a:rPr lang="en-US" sz="2000" b="1" dirty="0">
                <a:solidFill>
                  <a:srgbClr val="008000"/>
                </a:solidFill>
              </a:rPr>
              <a:t>STABLE</a:t>
            </a:r>
          </a:p>
          <a:p>
            <a:r>
              <a:rPr lang="en-US" sz="2000" dirty="0" smtClean="0"/>
              <a:t>Network </a:t>
            </a:r>
            <a:r>
              <a:rPr lang="en-US" sz="2000" dirty="0"/>
              <a:t>overlay			</a:t>
            </a:r>
            <a:r>
              <a:rPr lang="en-US" sz="2000" b="1" dirty="0" smtClean="0">
                <a:solidFill>
                  <a:srgbClr val="BBAD05"/>
                </a:solidFill>
              </a:rPr>
              <a:t>ADVANCED PROTOTYPE</a:t>
            </a:r>
            <a:endParaRPr lang="en-US" sz="2000" b="1" dirty="0">
              <a:solidFill>
                <a:srgbClr val="BBAD05"/>
              </a:solidFill>
            </a:endParaRPr>
          </a:p>
          <a:p>
            <a:r>
              <a:rPr lang="en-US" sz="2000" dirty="0"/>
              <a:t>Data location				</a:t>
            </a:r>
            <a:r>
              <a:rPr lang="en-US" sz="2000" b="1" dirty="0">
                <a:solidFill>
                  <a:srgbClr val="BBAD05"/>
                </a:solidFill>
              </a:rPr>
              <a:t>DESIGN/PROTOTYPE</a:t>
            </a:r>
          </a:p>
          <a:p>
            <a:r>
              <a:rPr lang="en-US" sz="2000" dirty="0"/>
              <a:t>POSIX Client				</a:t>
            </a:r>
            <a:r>
              <a:rPr lang="en-US" sz="2000" b="1" dirty="0">
                <a:solidFill>
                  <a:srgbClr val="BBAD05"/>
                </a:solidFill>
              </a:rPr>
              <a:t>DESIGN/PROTOTYPE</a:t>
            </a:r>
          </a:p>
          <a:p>
            <a:r>
              <a:rPr lang="en-US" sz="2000" dirty="0" smtClean="0"/>
              <a:t>Proxy </a:t>
            </a:r>
            <a:r>
              <a:rPr lang="en-US" sz="2000" dirty="0"/>
              <a:t>support				</a:t>
            </a:r>
            <a:r>
              <a:rPr lang="en-US" sz="2000" b="1" dirty="0">
                <a:solidFill>
                  <a:srgbClr val="FF0000"/>
                </a:solidFill>
              </a:rPr>
              <a:t>DESIGN</a:t>
            </a:r>
          </a:p>
          <a:p>
            <a:r>
              <a:rPr lang="en-US" sz="2000" dirty="0"/>
              <a:t>Migration				</a:t>
            </a:r>
            <a:r>
              <a:rPr lang="en-US" sz="2000" b="1" dirty="0">
                <a:solidFill>
                  <a:srgbClr val="FF0000"/>
                </a:solidFill>
              </a:rPr>
              <a:t>DESIGN</a:t>
            </a:r>
          </a:p>
          <a:p>
            <a:r>
              <a:rPr lang="en-US" sz="2000" dirty="0" smtClean="0"/>
              <a:t>Security</a:t>
            </a:r>
            <a:r>
              <a:rPr lang="en-US" sz="2000" dirty="0"/>
              <a:t>				</a:t>
            </a:r>
            <a:r>
              <a:rPr lang="en-US" sz="2000" b="1" dirty="0" smtClean="0">
                <a:solidFill>
                  <a:srgbClr val="FF0000"/>
                </a:solidFill>
              </a:rPr>
              <a:t>DESIGN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Reconciliation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record has a logical clock, called its update ID</a:t>
            </a:r>
          </a:p>
          <a:p>
            <a:pPr lvl="1"/>
            <a:r>
              <a:rPr lang="en-US" dirty="0" smtClean="0"/>
              <a:t>Used to logically order writes</a:t>
            </a:r>
          </a:p>
          <a:p>
            <a:r>
              <a:rPr lang="en-US" dirty="0"/>
              <a:t>As data is moved around the </a:t>
            </a:r>
            <a:r>
              <a:rPr lang="en-US" dirty="0" smtClean="0"/>
              <a:t>system, conflicting data is reconciled by discarding data with lower update ID</a:t>
            </a:r>
          </a:p>
          <a:p>
            <a:r>
              <a:rPr lang="en-US" dirty="0" smtClean="0"/>
              <a:t>Clients are responsible for ensuring validity of update IDs</a:t>
            </a:r>
          </a:p>
          <a:p>
            <a:pPr lvl="1"/>
            <a:r>
              <a:rPr lang="en-US" dirty="0" smtClean="0"/>
              <a:t>Can use auto-increment on </a:t>
            </a:r>
            <a:r>
              <a:rPr lang="en-US" dirty="0" err="1" smtClean="0"/>
              <a:t>proxied</a:t>
            </a:r>
            <a:r>
              <a:rPr lang="en-US" dirty="0" smtClean="0"/>
              <a:t> hosts, e.g.</a:t>
            </a:r>
          </a:p>
          <a:p>
            <a:pPr lvl="1"/>
            <a:r>
              <a:rPr lang="en-US" dirty="0" smtClean="0"/>
              <a:t>Non-shared updating is easy, can trivially switch targets mid-stream</a:t>
            </a:r>
          </a:p>
          <a:p>
            <a:r>
              <a:rPr lang="en-US" dirty="0" smtClean="0"/>
              <a:t>Deeper uses will require extra record keeping, or location of record range </a:t>
            </a:r>
            <a:r>
              <a:rPr lang="en-US" smtClean="0"/>
              <a:t>to overwrite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7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organization </a:t>
            </a:r>
            <a:r>
              <a:rPr lang="en-US" dirty="0" smtClean="0"/>
              <a:t>is not optimal for performance</a:t>
            </a:r>
            <a:endParaRPr lang="en-US" dirty="0" smtClean="0"/>
          </a:p>
          <a:p>
            <a:pPr lvl="1"/>
            <a:r>
              <a:rPr lang="en-US" dirty="0" smtClean="0"/>
              <a:t>RAID-style striping can </a:t>
            </a:r>
            <a:r>
              <a:rPr lang="en-US" dirty="0" smtClean="0"/>
              <a:t>cause hotspots</a:t>
            </a:r>
          </a:p>
          <a:p>
            <a:pPr lvl="1"/>
            <a:r>
              <a:rPr lang="en-US" dirty="0" smtClean="0"/>
              <a:t>Can only optimize placement coarsely, if at all</a:t>
            </a:r>
          </a:p>
          <a:p>
            <a:r>
              <a:rPr lang="en-US" dirty="0" smtClean="0"/>
              <a:t>Need </a:t>
            </a:r>
            <a:r>
              <a:rPr lang="en-US" dirty="0"/>
              <a:t>richer I/O modes for more varied applications</a:t>
            </a:r>
          </a:p>
          <a:p>
            <a:r>
              <a:rPr lang="en-US" dirty="0"/>
              <a:t>POSIX semantics hurt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Global shared memory</a:t>
            </a:r>
          </a:p>
          <a:p>
            <a:pPr lvl="2"/>
            <a:r>
              <a:rPr lang="en-US" dirty="0"/>
              <a:t>False </a:t>
            </a:r>
            <a:r>
              <a:rPr lang="en-US" dirty="0" smtClean="0"/>
              <a:t>sharing</a:t>
            </a:r>
          </a:p>
          <a:p>
            <a:pPr lvl="2"/>
            <a:r>
              <a:rPr lang="en-US" dirty="0" smtClean="0"/>
              <a:t>consistency semantics</a:t>
            </a:r>
          </a:p>
          <a:p>
            <a:pPr lvl="1"/>
            <a:r>
              <a:rPr lang="en-US" dirty="0" smtClean="0"/>
              <a:t>Attributes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Our Answer – A Clean Sheet Redesign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two-part system:</a:t>
            </a:r>
          </a:p>
          <a:p>
            <a:pPr lvl="1"/>
            <a:r>
              <a:rPr lang="en-US" dirty="0" smtClean="0"/>
              <a:t>The Sirocco Object Store (SOS) – A low-level, hierarchical fixed-depth object storage system</a:t>
            </a:r>
          </a:p>
          <a:p>
            <a:pPr lvl="1"/>
            <a:r>
              <a:rPr lang="en-US" dirty="0" smtClean="0"/>
              <a:t>Smart clients that expose user APIs – E.g., POSIX, HDF, S3, etc.</a:t>
            </a:r>
          </a:p>
          <a:p>
            <a:r>
              <a:rPr lang="en-US" sz="2000" dirty="0"/>
              <a:t>LWFS-inspired philosophy</a:t>
            </a:r>
          </a:p>
          <a:p>
            <a:pPr lvl="1"/>
            <a:r>
              <a:rPr lang="en-US" sz="1800" dirty="0"/>
              <a:t>Clients bring/opt-in to services they </a:t>
            </a:r>
            <a:r>
              <a:rPr lang="en-US" sz="1800" dirty="0" smtClean="0"/>
              <a:t>require</a:t>
            </a:r>
          </a:p>
          <a:p>
            <a:pPr lvl="1"/>
            <a:r>
              <a:rPr lang="en-US" sz="1800" dirty="0" smtClean="0"/>
              <a:t>Naming, locking, distributed transactions</a:t>
            </a:r>
            <a:endParaRPr lang="en-US" sz="1800" dirty="0"/>
          </a:p>
          <a:p>
            <a:r>
              <a:rPr lang="en-US" sz="2000" dirty="0"/>
              <a:t>Peer-to-peer inspired design</a:t>
            </a:r>
          </a:p>
          <a:p>
            <a:pPr lvl="1"/>
            <a:r>
              <a:rPr lang="en-US" sz="1800" dirty="0"/>
              <a:t>Ephemeral servers and clients (i.e., churn)</a:t>
            </a:r>
          </a:p>
          <a:p>
            <a:pPr lvl="1"/>
            <a:r>
              <a:rPr lang="en-US" sz="1800" dirty="0"/>
              <a:t>Data and location(s) are decoupled</a:t>
            </a:r>
          </a:p>
          <a:p>
            <a:pPr lvl="1"/>
            <a:r>
              <a:rPr lang="en-US" sz="1800" dirty="0"/>
              <a:t>Greedy optimization of </a:t>
            </a:r>
            <a:r>
              <a:rPr lang="en-US" sz="1800" dirty="0" err="1"/>
              <a:t>QoS</a:t>
            </a:r>
            <a:r>
              <a:rPr lang="en-US" sz="1800" dirty="0"/>
              <a:t> (network, storage, reliability)</a:t>
            </a:r>
          </a:p>
          <a:p>
            <a:pPr lvl="1"/>
            <a:r>
              <a:rPr lang="en-US" sz="1800" dirty="0"/>
              <a:t>Popularity drives copy creation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7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central indices for data location</a:t>
            </a:r>
          </a:p>
          <a:p>
            <a:r>
              <a:rPr lang="en-US" dirty="0"/>
              <a:t>Data will move continually for integrity</a:t>
            </a:r>
          </a:p>
          <a:p>
            <a:r>
              <a:rPr lang="en-US" dirty="0"/>
              <a:t>Emphasize scalability/</a:t>
            </a:r>
            <a:r>
              <a:rPr lang="en-US" dirty="0" err="1"/>
              <a:t>minimality</a:t>
            </a:r>
            <a:r>
              <a:rPr lang="en-US" dirty="0"/>
              <a:t> over legacy</a:t>
            </a:r>
          </a:p>
          <a:p>
            <a:r>
              <a:rPr lang="en-US" dirty="0"/>
              <a:t>Symmetric APIs for all storage</a:t>
            </a:r>
          </a:p>
          <a:p>
            <a:r>
              <a:rPr lang="en-US" dirty="0"/>
              <a:t>Owner dictates resilience</a:t>
            </a:r>
          </a:p>
          <a:p>
            <a:r>
              <a:rPr lang="en-US" dirty="0"/>
              <a:t>Servers never couple</a:t>
            </a:r>
          </a:p>
          <a:p>
            <a:endParaRPr lang="en-US" dirty="0"/>
          </a:p>
          <a:p>
            <a:r>
              <a:rPr lang="en-US" dirty="0" smtClean="0"/>
              <a:t>Servers cooperate for data </a:t>
            </a:r>
            <a:r>
              <a:rPr lang="en-US" i="1" dirty="0" smtClean="0"/>
              <a:t>safety</a:t>
            </a:r>
          </a:p>
          <a:p>
            <a:r>
              <a:rPr lang="en-US" dirty="0" smtClean="0"/>
              <a:t>Clients cooperate for </a:t>
            </a:r>
            <a:r>
              <a:rPr lang="en-US" i="1" dirty="0" smtClean="0"/>
              <a:t>enhanced semantics</a:t>
            </a:r>
          </a:p>
          <a:p>
            <a:pPr lvl="1"/>
            <a:r>
              <a:rPr lang="en-US" dirty="0" smtClean="0"/>
              <a:t>Location choice</a:t>
            </a:r>
          </a:p>
          <a:p>
            <a:pPr lvl="1"/>
            <a:r>
              <a:rPr lang="en-US" dirty="0" smtClean="0"/>
              <a:t>Consistency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1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69629"/>
            <a:ext cx="7920801" cy="434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7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60" y="987045"/>
            <a:ext cx="7085401" cy="51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Sirocco is a significant departure from traditional PFS design</a:t>
            </a:r>
          </a:p>
          <a:p>
            <a:pPr lvl="1"/>
            <a:r>
              <a:rPr lang="en-US" dirty="0" smtClean="0"/>
              <a:t>LWFS- </a:t>
            </a:r>
            <a:r>
              <a:rPr lang="en-US" dirty="0"/>
              <a:t>and </a:t>
            </a:r>
            <a:r>
              <a:rPr lang="en-US" dirty="0" smtClean="0"/>
              <a:t>P2P-inspired</a:t>
            </a:r>
          </a:p>
          <a:p>
            <a:r>
              <a:rPr lang="en-US" dirty="0" smtClean="0"/>
              <a:t>Designed for write performance first, read performance a distant second, and not at all for legacy concerns</a:t>
            </a:r>
          </a:p>
          <a:p>
            <a:pPr lvl="1"/>
            <a:r>
              <a:rPr lang="en-US" dirty="0" smtClean="0"/>
              <a:t>Necessary evil</a:t>
            </a:r>
          </a:p>
          <a:p>
            <a:r>
              <a:rPr lang="en-US" dirty="0" smtClean="0"/>
              <a:t>Sirocco is arriving: Significant functionality present, but development is ongoing</a:t>
            </a:r>
          </a:p>
          <a:p>
            <a:pPr lvl="1"/>
            <a:r>
              <a:rPr lang="en-US" dirty="0" smtClean="0"/>
              <a:t>Iterative release cycle will get features out as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is Hard, But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8570" y="1278740"/>
            <a:ext cx="2518229" cy="4309260"/>
          </a:xfrm>
        </p:spPr>
        <p:txBody>
          <a:bodyPr/>
          <a:lstStyle/>
          <a:p>
            <a:r>
              <a:rPr lang="en-US" dirty="0" smtClean="0"/>
              <a:t>General case: Search</a:t>
            </a:r>
          </a:p>
          <a:p>
            <a:r>
              <a:rPr lang="en-US" dirty="0" smtClean="0"/>
              <a:t>Use Proxies to enable caching of data and/or location</a:t>
            </a:r>
          </a:p>
          <a:p>
            <a:r>
              <a:rPr lang="en-US" dirty="0" smtClean="0"/>
              <a:t>Cooperative arrangement between clients</a:t>
            </a:r>
          </a:p>
          <a:p>
            <a:r>
              <a:rPr lang="en-US" dirty="0" smtClean="0"/>
              <a:t>Proxies demand exclusive write 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91674"/>
            <a:ext cx="5555337" cy="49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95180"/>
      </p:ext>
    </p:extLst>
  </p:cSld>
  <p:clrMapOvr>
    <a:masterClrMapping/>
  </p:clrMapOvr>
</p:sld>
</file>

<file path=ppt/theme/theme1.xml><?xml version="1.0" encoding="utf-8"?>
<a:theme xmlns:a="http://schemas.openxmlformats.org/drawingml/2006/main" name="Sandia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 Template.potx</Template>
  <TotalTime>1662</TotalTime>
  <Words>425</Words>
  <Application>Microsoft Macintosh PowerPoint</Application>
  <PresentationFormat>On-screen Show (4:3)</PresentationFormat>
  <Paragraphs>89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Sandia Template</vt:lpstr>
      <vt:lpstr>An Overview of Sirocco</vt:lpstr>
      <vt:lpstr>Motivation</vt:lpstr>
      <vt:lpstr>Our Answer – A Clean Sheet Redesign</vt:lpstr>
      <vt:lpstr>Core Design Principles</vt:lpstr>
      <vt:lpstr>Address Space</vt:lpstr>
      <vt:lpstr>Data Motion</vt:lpstr>
      <vt:lpstr>Conclusion</vt:lpstr>
      <vt:lpstr>Thanks!</vt:lpstr>
      <vt:lpstr>Reading is Hard, But Possible</vt:lpstr>
      <vt:lpstr>Feature Progress</vt:lpstr>
      <vt:lpstr>Reconciliation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smkelly@sandia.gov</dc:creator>
  <cp:lastModifiedBy>Matthew Curry</cp:lastModifiedBy>
  <cp:revision>60</cp:revision>
  <dcterms:created xsi:type="dcterms:W3CDTF">2011-10-03T16:15:05Z</dcterms:created>
  <dcterms:modified xsi:type="dcterms:W3CDTF">2015-10-19T14:19:08Z</dcterms:modified>
</cp:coreProperties>
</file>