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7010400" cy="9296400"/>
  <p:embeddedFontLst>
    <p:embeddedFont>
      <p:font typeface="Arial Narrow"/>
      <p:regular r:id="rId26"/>
      <p:bold r:id="rId27"/>
      <p:italic r:id="rId28"/>
      <p:boldItalic r:id="rId29"/>
    </p:embeddedFont>
    <p:embeddedFont>
      <p:font typeface="Arial Black"/>
      <p:regular r:id="rId3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Narrow-regular.fntdata"/><Relationship Id="rId25" Type="http://schemas.openxmlformats.org/officeDocument/2006/relationships/slide" Target="slides/slide20.xml"/><Relationship Id="rId28" Type="http://schemas.openxmlformats.org/officeDocument/2006/relationships/font" Target="fonts/ArialNarrow-italic.fntdata"/><Relationship Id="rId27" Type="http://schemas.openxmlformats.org/officeDocument/2006/relationships/font" Target="fonts/Arial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Narr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970337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970337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Relationship Id="rId3" Type="http://schemas.openxmlformats.org/officeDocument/2006/relationships/image" Target="../media/image0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791200" y="0"/>
            <a:ext cx="336514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23580" r="0" t="0"/>
          <a:stretch/>
        </p:blipFill>
        <p:spPr>
          <a:xfrm>
            <a:off x="5786057" y="-2184"/>
            <a:ext cx="3377288" cy="669608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>
            <p:ph type="ctrTitle"/>
          </p:nvPr>
        </p:nvSpPr>
        <p:spPr>
          <a:xfrm>
            <a:off x="76200" y="1752600"/>
            <a:ext cx="4160171" cy="10618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="0" baseline="0" i="0" sz="72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4953000"/>
            <a:ext cx="3255296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" name="Shape 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3032" y="660860"/>
            <a:ext cx="4626279" cy="466343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/>
        </p:nvSpPr>
        <p:spPr>
          <a:xfrm>
            <a:off x="202278" y="6293792"/>
            <a:ext cx="211468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ORNL is managed by UT-Battelle </a:t>
            </a:r>
            <a:br>
              <a:rPr b="0" baseline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the US Department of Energy</a:t>
            </a:r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8550" y="6338371"/>
            <a:ext cx="1329900" cy="316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92023" y="256032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228600" y="990600"/>
            <a:ext cx="864264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baseline="0"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latin typeface="Arial"/>
                <a:ea typeface="Arial"/>
                <a:cs typeface="Arial"/>
                <a:sym typeface="Arial"/>
              </a:defRPr>
            </a:lvl4pPr>
            <a:lvl5pPr indent="-111125" marL="1482725" rtl="0">
              <a:spcBef>
                <a:spcPts val="0"/>
              </a:spcBef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92023" y="256032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baseline="0"/>
            </a:lvl1pPr>
            <a:lvl2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228600" y="990600"/>
            <a:ext cx="864264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baseline="0"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baseline="0">
                <a:latin typeface="Arial"/>
                <a:ea typeface="Arial"/>
                <a:cs typeface="Arial"/>
                <a:sym typeface="Arial"/>
              </a:defRPr>
            </a:lvl2pPr>
            <a:lvl3pPr indent="-11112" marL="684212" rtl="0">
              <a:spcBef>
                <a:spcPts val="0"/>
              </a:spcBef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latin typeface="Arial"/>
                <a:ea typeface="Arial"/>
                <a:cs typeface="Arial"/>
                <a:sym typeface="Arial"/>
              </a:defRPr>
            </a:lvl4pPr>
            <a:lvl5pPr indent="-111125" marL="1482725" rtl="0">
              <a:spcBef>
                <a:spcPts val="0"/>
              </a:spcBef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92023" y="256032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baseline="0"/>
            </a:lvl1pPr>
            <a:lvl2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228600" y="990600"/>
            <a:ext cx="864264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baseline="0"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baseline="0">
                <a:latin typeface="Arial"/>
                <a:ea typeface="Arial"/>
                <a:cs typeface="Arial"/>
                <a:sym typeface="Arial"/>
              </a:defRPr>
            </a:lvl2pPr>
            <a:lvl3pPr indent="-11112" marL="684212" rtl="0">
              <a:spcBef>
                <a:spcPts val="0"/>
              </a:spcBef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latin typeface="Arial"/>
                <a:ea typeface="Arial"/>
                <a:cs typeface="Arial"/>
                <a:sym typeface="Arial"/>
              </a:defRPr>
            </a:lvl4pPr>
            <a:lvl5pPr indent="-111125" marL="1482725" rtl="0">
              <a:spcBef>
                <a:spcPts val="0"/>
              </a:spcBef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92023" y="256032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baseline="0"/>
            </a:lvl1pPr>
            <a:lvl2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228600" y="990600"/>
            <a:ext cx="864264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baseline="0"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baseline="0">
                <a:latin typeface="Arial"/>
                <a:ea typeface="Arial"/>
                <a:cs typeface="Arial"/>
                <a:sym typeface="Arial"/>
              </a:defRPr>
            </a:lvl2pPr>
            <a:lvl3pPr indent="-11112" marL="684212" rtl="0">
              <a:spcBef>
                <a:spcPts val="0"/>
              </a:spcBef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latin typeface="Arial"/>
                <a:ea typeface="Arial"/>
                <a:cs typeface="Arial"/>
                <a:sym typeface="Arial"/>
              </a:defRPr>
            </a:lvl4pPr>
            <a:lvl5pPr indent="-111125" marL="1482725" rtl="0">
              <a:spcBef>
                <a:spcPts val="0"/>
              </a:spcBef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 b="32340" l="0" r="55" t="0"/>
          <a:stretch/>
        </p:blipFill>
        <p:spPr>
          <a:xfrm>
            <a:off x="33345" y="173671"/>
            <a:ext cx="9110654" cy="6684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_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92023" y="256032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baseline="0"/>
            </a:lvl1pPr>
            <a:lvl2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28600" y="990600"/>
            <a:ext cx="864264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baseline="0"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baseline="0">
                <a:latin typeface="Arial"/>
                <a:ea typeface="Arial"/>
                <a:cs typeface="Arial"/>
                <a:sym typeface="Arial"/>
              </a:defRPr>
            </a:lvl2pPr>
            <a:lvl3pPr indent="-11112" marL="684212" rtl="0">
              <a:spcBef>
                <a:spcPts val="0"/>
              </a:spcBef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latin typeface="Arial"/>
                <a:ea typeface="Arial"/>
                <a:cs typeface="Arial"/>
                <a:sym typeface="Arial"/>
              </a:defRPr>
            </a:lvl4pPr>
            <a:lvl5pPr indent="-111125" marL="1482725" rtl="0">
              <a:spcBef>
                <a:spcPts val="0"/>
              </a:spcBef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/>
          <p:nvPr/>
        </p:nvSpPr>
        <p:spPr>
          <a:xfrm>
            <a:off x="0" y="3962400"/>
            <a:ext cx="9144000" cy="2284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188386" y="256032"/>
            <a:ext cx="8628677" cy="4847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rtl="0">
              <a:spcBef>
                <a:spcPts val="0"/>
              </a:spcBef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195947" y="1444751"/>
            <a:ext cx="4192528" cy="8211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b="1" sz="2400">
                <a:solidFill>
                  <a:schemeClr val="dk2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b="1" sz="2000"/>
            </a:lvl2pPr>
            <a:lvl3pPr indent="0" marL="914400" rtl="0">
              <a:spcBef>
                <a:spcPts val="0"/>
              </a:spcBef>
              <a:buFont typeface="A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A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A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A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A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A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Arial"/>
              <a:buNone/>
              <a:defRPr b="1" sz="16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195947" y="2270333"/>
            <a:ext cx="4192528" cy="36746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indent="-111125" marL="1482725" rtl="0">
              <a:spcBef>
                <a:spcPts val="0"/>
              </a:spcBef>
              <a:buFont typeface="Arial"/>
              <a:buChar char="•"/>
              <a:defRPr sz="18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444751"/>
            <a:ext cx="4194174" cy="8211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b="1" sz="2400">
                <a:solidFill>
                  <a:schemeClr val="dk2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b="1" sz="2000"/>
            </a:lvl2pPr>
            <a:lvl3pPr indent="0" marL="914400" rtl="0">
              <a:spcBef>
                <a:spcPts val="0"/>
              </a:spcBef>
              <a:buFont typeface="A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A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A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A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A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A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Arial"/>
              <a:buNone/>
              <a:defRPr b="1" sz="1600"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270333"/>
            <a:ext cx="4194174" cy="36746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indent="-225425" marL="1482725" rtl="0">
              <a:spcBef>
                <a:spcPts val="0"/>
              </a:spcBef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divi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5791200" y="0"/>
            <a:ext cx="336514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8550" y="6338371"/>
            <a:ext cx="1329900" cy="31676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type="title"/>
          </p:nvPr>
        </p:nvSpPr>
        <p:spPr>
          <a:xfrm>
            <a:off x="193384" y="253529"/>
            <a:ext cx="3911889" cy="111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 b="0" l="23580" r="0" t="0"/>
          <a:stretch/>
        </p:blipFill>
        <p:spPr>
          <a:xfrm>
            <a:off x="5786057" y="-2184"/>
            <a:ext cx="3377288" cy="66960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Shape 51"/>
          <p:cNvCxnSpPr/>
          <p:nvPr/>
        </p:nvCxnSpPr>
        <p:spPr>
          <a:xfrm>
            <a:off x="57912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93384" y="253529"/>
            <a:ext cx="8628677" cy="4847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1.png"/><Relationship Id="rId2" Type="http://schemas.openxmlformats.org/officeDocument/2006/relationships/image" Target="../media/image0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">
            <a:alphaModFix/>
          </a:blip>
          <a:srcRect b="-1" l="0" r="0" t="0"/>
          <a:stretch/>
        </p:blipFill>
        <p:spPr>
          <a:xfrm>
            <a:off x="5083728" y="1812022"/>
            <a:ext cx="4060271" cy="504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8550" y="6338371"/>
            <a:ext cx="1329900" cy="31676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183859" y="244475"/>
            <a:ext cx="8628677" cy="4847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="0" baseline="0" i="0" sz="3000" u="none" cap="none" strike="noStrik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88688" y="1445476"/>
            <a:ext cx="8642640" cy="40409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2388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0175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–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5087" marL="114458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–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5" marL="1482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»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/>
          <p:nvPr/>
        </p:nvSpPr>
        <p:spPr>
          <a:xfrm flipH="1">
            <a:off x="22695" y="6513051"/>
            <a:ext cx="210300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" name="Shape 14"/>
          <p:cNvSpPr txBox="1"/>
          <p:nvPr/>
        </p:nvSpPr>
        <p:spPr>
          <a:xfrm>
            <a:off x="216122" y="6477000"/>
            <a:ext cx="2895600" cy="182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Lustre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152400" y="914400"/>
            <a:ext cx="4160171" cy="294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72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Lustre at ORNL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609600" y="4953000"/>
            <a:ext cx="4343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Dustin Leverman &lt;leverman@ornl.gov&gt;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10/20/15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28600" y="304800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3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Fine Grained Routing at ORNL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228600" y="1143000"/>
            <a:ext cx="864264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0188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Lustre by default round robins through LNET routers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large systems a compute node can be several hops away from a random router.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FGR places IO on LNET routers that topologically close on the network.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Unidirectional and bidirectional configurations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FGR on the IO server or IO client side? 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Tuning for writes, reads, or both.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Observed a 10%-15% improvement in IO performance on JaguarPF/Widow (previous gen)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Titan cannot be run in a non-FGR configuration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28600" y="152400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3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Fine Grained Routing at ORNL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228600" y="762000"/>
            <a:ext cx="864264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0188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Rhea uses unidirectional FGR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 routers total 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goes to one of the 36 Atlas leaf switches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line card on the Rhea IB switch has a single router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Eos uses unidirectional FGR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 routers total 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 links to the Atlas leaf switches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routers dedicated for MDS traffic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Titan uses bidirectional FGR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440 routers total 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links per atlas leaf switch for OSS traffic (432 routers)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routers dedicated for MDS traffic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 lustre NIs (one for each leaf switch)</a:t>
            </a:r>
          </a:p>
          <a:p>
            <a:pPr indent="-1301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3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92023" y="256032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3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Atlas Production issues: Slow disks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28600" y="838200"/>
            <a:ext cx="864264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0188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time disks can develop slow IO behaviors for certain types of operations. 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Observed LUN degradations from 1.2GB/s to 300MB/s from a single disk. </a:t>
            </a:r>
          </a:p>
          <a:p>
            <a:pPr indent="-179387" lvl="3" marL="114458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can severely degrade a job’s performance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see degradations in write, read, sequential, and random IO operations.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put verbiage in acceptance documents: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LUN in the SSS shall be within +/- 7.5% of the average LUN bandwidth over the SSS for that test”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“Each LUN must meet or exceed 900 MiB/s for sequential writes”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1% of the disks in the system were out of spec.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92023" y="256032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3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Atlas Production issues: Slow disks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228600" y="838200"/>
            <a:ext cx="864264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0188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production slow disks are difficult to find.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 LUNs are very important:</a:t>
            </a:r>
          </a:p>
          <a:p>
            <a:pPr indent="-179387" lvl="3" marL="114458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you to write to the block device.</a:t>
            </a:r>
          </a:p>
          <a:p>
            <a:pPr indent="-225425" lvl="4" marL="1482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file system caching  </a:t>
            </a:r>
          </a:p>
          <a:p>
            <a:pPr indent="-179387" lvl="3" marL="114458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Tangent: Test production code changes in identical environment</a:t>
            </a:r>
          </a:p>
          <a:p>
            <a:pPr indent="-225425" lvl="4" marL="1482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At-scale environments behave very differently than test systems. </a:t>
            </a:r>
          </a:p>
          <a:p>
            <a:pPr indent="-225425" lvl="4" marL="1482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upgrades involve on-disk format changes that make it so you can’t (difficult) to roll back…</a:t>
            </a:r>
          </a:p>
          <a:p>
            <a:pPr indent="-179387" lvl="3" marL="114458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Atlas the thin LUNs “use” 1PB of storage; it’s worth it. 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take test shots to find slow disks, so workloads that look randomized at the backend do not create IO latency (false positives).</a:t>
            </a:r>
          </a:p>
          <a:p>
            <a:pPr indent="-179387" lvl="3" marL="114458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DDN has in interface to help with this if you cannot take outages or do not have thin LUNs.</a:t>
            </a:r>
          </a:p>
          <a:p>
            <a:pPr indent="-65087" lvl="3" marL="114458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3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92023" y="256032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3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Atlas Production issues: Slow disks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228600" y="990600"/>
            <a:ext cx="864264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0188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find slow disks: 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your favorite block level benchmarking software like: fair-lio, fio, or xdd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test different workloads: </a:t>
            </a:r>
          </a:p>
          <a:p>
            <a:pPr indent="-179387" lvl="3" marL="114458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100% Sequential Read</a:t>
            </a:r>
          </a:p>
          <a:p>
            <a:pPr indent="-179387" lvl="3" marL="114458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100% Sequential Write</a:t>
            </a:r>
          </a:p>
          <a:p>
            <a:pPr indent="-179387" lvl="3" marL="114458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100% Random Read</a:t>
            </a:r>
          </a:p>
          <a:p>
            <a:pPr indent="-179387" lvl="3" marL="114458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100% Random Write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aware that disk’s block refresh algorithms (ATI) could change the performance between runs.</a:t>
            </a:r>
          </a:p>
          <a:p>
            <a:pPr indent="-179387" lvl="3" marL="114458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 have observed several hundred MB/s performance drop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Tangent: Be aware that disk firmware can negatively impact mixed workloads; like 80% sequential, 20% random </a:t>
            </a:r>
          </a:p>
          <a:p>
            <a:pPr indent="-65087" lvl="3" marL="114458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1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112" lvl="2" marL="68421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92023" y="256032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3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Lustre IO Harness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228600" y="990600"/>
            <a:ext cx="864264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0188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Synthetic benchmarks do not expose bugs like real world applications. 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 Harness runs many codes at once to simulate actual behavior in production. 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Needs to be updated as user-base and codes change. </a:t>
            </a:r>
          </a:p>
          <a:p>
            <a:pPr indent="-230188" lvl="1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Identified many many bugs in testshots that would have significantly impacted production.</a:t>
            </a:r>
          </a:p>
          <a:p>
            <a:pPr indent="-241301" lvl="3" marL="749301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LU-4008 – metadata performance </a:t>
            </a:r>
          </a:p>
          <a:p>
            <a:pPr indent="-241301" lvl="3" marL="749301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LU-4584 – client evictions </a:t>
            </a:r>
          </a:p>
          <a:p>
            <a:pPr indent="-241301" lvl="3" marL="749301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LU-5724/5803 – Recovery issues</a:t>
            </a:r>
          </a:p>
          <a:p>
            <a:pPr indent="-241301" lvl="3" marL="749301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LU-7173 – MPIIO jobs cause mds to crash</a:t>
            </a:r>
          </a:p>
          <a:p>
            <a:pPr indent="-241301" lvl="3" marL="749301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others</a:t>
            </a:r>
          </a:p>
          <a:p>
            <a:pPr indent="-523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92023" y="256032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3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Lustre IO Harness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228600" y="838200"/>
            <a:ext cx="37338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0188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codes: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S3D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GTC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MPIIO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Flash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CESM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 codes: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S3D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GTC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MPIIO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HACC-IO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ADIOS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ACME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3810000" y="838200"/>
            <a:ext cx="50291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0188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Synthetic Benchmarks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IOR – spot check small scale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IOR – hero run (at-scale) 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Mdtest – verify metadata performance 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 – spot check POSIX semantics </a:t>
            </a:r>
          </a:p>
          <a:p>
            <a:pPr indent="-1301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92023" y="256032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3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Lustre IO harness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228600" y="990600"/>
            <a:ext cx="864264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0188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a strategy for choosing codes (some examples are very similar to others): 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 intensive or object intensive: </a:t>
            </a:r>
          </a:p>
          <a:p>
            <a:pPr indent="-179387" lvl="3" marL="114458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compile on the lustre file system at run time (very MDS intensive) 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per process vs. single shared file 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small files vs. small number of large files 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Varying IO sizes to Lustre servers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Varying scales of job runs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447800" y="2895600"/>
            <a:ext cx="6589776" cy="1061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72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Questions?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92023" y="256032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3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Upcoming Lustre features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228600" y="990600"/>
            <a:ext cx="864264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0188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DNE 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 1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 2 – targeted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on meta-data 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Declustered Z-Pools? 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IME, BB, or accelerated caches? 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kernel lustre client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92023" y="265710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3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Overview: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228600" y="990600"/>
            <a:ext cx="864264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0188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Lustre file systems in NCCS (National Center for Computational Sciences)</a:t>
            </a:r>
          </a:p>
          <a:p>
            <a:pPr indent="-523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Atlas design (primary scratch)</a:t>
            </a:r>
          </a:p>
          <a:p>
            <a:pPr indent="-523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Atlas routing to clusters</a:t>
            </a:r>
          </a:p>
          <a:p>
            <a:pPr indent="-523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Atlas production issues: 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Slow disks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 harness for validation</a:t>
            </a:r>
          </a:p>
          <a:p>
            <a:pPr indent="-1301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3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92023" y="256032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3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Tools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228600" y="990600"/>
            <a:ext cx="864264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0188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LMT – ltop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MDStrace reports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DDNstat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BRW_stats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JobStats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LustreDU </a:t>
            </a:r>
          </a:p>
          <a:p>
            <a:pPr indent="-523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FCP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Rsync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92023" y="256032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3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Lustre file systems in NCCS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228600" y="990600"/>
            <a:ext cx="864264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0188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Atlas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30PB broken into two file systems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1TB/sec write throughput (demonstrated)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Primary scratch for OLCF (Titan)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F1 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Single 6.3PB file system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~170GB/sec write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Connected to Gaea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OrbFS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Single 70TB File system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Dedicated to Everest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Tuned for reads (requires 10GB/sec) for Everest resolution</a:t>
            </a:r>
          </a:p>
          <a:p>
            <a:pPr indent="-1301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523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92023" y="256032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3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Lustre in NCCS Continued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228600" y="990600"/>
            <a:ext cx="61721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0188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SithFS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Single 92TB file system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~1.5GB/sec write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Scratch area for Sith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SNS (Spallation Neutron source)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~10GB/sec write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Storage for beam-line instruments 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Many other misc systems that are non-prod: 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ESSCFS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KnotFS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Atlas-TDS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Kronos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590800" y="4191000"/>
            <a:ext cx="5562600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2388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Leto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Tick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Sultan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Liberty / Redscare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228600" y="152400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3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Atlas Design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0" y="609600"/>
            <a:ext cx="4495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1" marL="6254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 rows (10 cabinets per row)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72 OSSs per row (288 total) 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9 SSUs per row  (36 total)</a:t>
            </a:r>
          </a:p>
          <a:p>
            <a:pPr indent="-354012" lvl="2" marL="102711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each with 1 DDN SFA-12K40X, 8x Dell C6220 nodes</a:t>
            </a:r>
          </a:p>
        </p:txBody>
      </p:sp>
      <p:sp>
        <p:nvSpPr>
          <p:cNvPr id="83" name="Shape 83"/>
          <p:cNvSpPr/>
          <p:nvPr/>
        </p:nvSpPr>
        <p:spPr>
          <a:xfrm>
            <a:off x="0" y="4580442"/>
            <a:ext cx="9144000" cy="2284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52195" l="2265" r="2077" t="17926"/>
          <a:stretch/>
        </p:blipFill>
        <p:spPr>
          <a:xfrm>
            <a:off x="0" y="2590800"/>
            <a:ext cx="8826521" cy="19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4343400" y="609600"/>
            <a:ext cx="4495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1" marL="6254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Each OSS has 14 OSTs</a:t>
            </a:r>
          </a:p>
          <a:p>
            <a:pPr indent="-182562" lvl="2" marL="8556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7x production (15.3TB each)</a:t>
            </a:r>
          </a:p>
          <a:p>
            <a:pPr indent="-182562" lvl="2" marL="8556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7x test (275GB each)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9 FDR TOR IB switches per row (36 total)</a:t>
            </a:r>
          </a:p>
          <a:p>
            <a:pPr indent="-103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92023" y="256032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28600" y="990600"/>
            <a:ext cx="864264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2388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0"/>
            <a:ext cx="854716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92023" y="256032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3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Atlas Management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28600" y="990600"/>
            <a:ext cx="864264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0188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SION core switches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Atlas prod MDT/MDS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Atlas DNE MDS and MDT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10GE core 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IBSM 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Linkfarm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Lustre-mgmt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TDS OSS/MDS</a:t>
            </a: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Atlas spare nodes</a:t>
            </a:r>
          </a:p>
          <a:p>
            <a:pPr indent="-523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3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4495800" y="0"/>
            <a:ext cx="446102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92023" y="256032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28600" y="990600"/>
            <a:ext cx="864264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2388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32340" l="0" r="55" t="0"/>
          <a:stretch/>
        </p:blipFill>
        <p:spPr>
          <a:xfrm>
            <a:off x="33345" y="173671"/>
            <a:ext cx="9110654" cy="6684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28600" y="228600"/>
            <a:ext cx="8636290" cy="496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3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Atlas routing to Clusters and Crays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228600" y="838200"/>
            <a:ext cx="87630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0188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Clusters and Supercomputers in the center: 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Titan (~18k clients) – Gemini interconnect (FGR)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Eos (~750 clients) – Aries interconnect (FGR)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Rhea (~500 clients) – FDR Inifniband (FGR – future)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small clusters (~200 clients) – FDR Infniniband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Test/Development systems, DTN, login, and mgmt nodes (~300) – FDR Infiniband</a:t>
            </a:r>
          </a:p>
          <a:p>
            <a:pPr indent="-1936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LNET routers for all clusters, to break up the fabric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 for the case of small clusters, DTN, login, etc…</a:t>
            </a:r>
          </a:p>
          <a:p>
            <a:pPr indent="-1936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8" lvl="0" marL="2301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FGR on our larger systems and connect them much closer to the OSSs (less latency). </a:t>
            </a:r>
          </a:p>
          <a:p>
            <a:pPr indent="-130175" lvl="1" marL="6254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ORNL corporate palette May 28 saturation adjust">
      <a:dk1>
        <a:srgbClr val="000000"/>
      </a:dk1>
      <a:lt1>
        <a:srgbClr val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