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63" r:id="rId8"/>
    <p:sldId id="262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70" d="100"/>
          <a:sy n="70" d="100"/>
        </p:scale>
        <p:origin x="6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52285" y="6013450"/>
            <a:ext cx="2087431" cy="685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SIRIUS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3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796" y="6396335"/>
            <a:ext cx="12161520" cy="46166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pitchFamily="82" charset="0"/>
              </a:rPr>
              <a:t>SIRIUS</a:t>
            </a:r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64772" y="2990236"/>
            <a:ext cx="6400800" cy="461665"/>
          </a:xfrm>
          <a:prstGeom prst="rect">
            <a:avLst/>
          </a:prstGeom>
          <a:blipFill dpi="0"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8735083" y="2965103"/>
            <a:ext cx="6400800" cy="461665"/>
          </a:xfrm>
          <a:prstGeom prst="rect">
            <a:avLst/>
          </a:prstGeom>
          <a:blipFill dpi="0"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pic>
        <p:nvPicPr>
          <p:cNvPr id="7" name="Picture 6" descr="OLCF_2014.png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63742" y="3264408"/>
            <a:ext cx="3198740" cy="329184"/>
          </a:xfrm>
          <a:prstGeom prst="rect">
            <a:avLst/>
          </a:prstGeom>
        </p:spPr>
      </p:pic>
      <p:pic>
        <p:nvPicPr>
          <p:cNvPr id="8" name="Picture 6" descr="SNL_Stacked_White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 rot="5400000">
            <a:off x="11342414" y="3200400"/>
            <a:ext cx="11894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-595765" y="621227"/>
            <a:ext cx="165831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0872595" y="834656"/>
            <a:ext cx="212651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247373" y="6012329"/>
            <a:ext cx="10972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25AA3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699"/>
            <a:ext cx="6717773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SCIENCE-DRIVEN DATA MANAGEMENT FOR</a:t>
            </a:r>
            <a:br>
              <a:rPr lang="en-US" sz="4800" dirty="0" smtClean="0">
                <a:latin typeface="+mn-lt"/>
              </a:rPr>
            </a:br>
            <a:r>
              <a:rPr lang="en-US" sz="4800" dirty="0" smtClean="0">
                <a:latin typeface="+mn-lt"/>
              </a:rPr>
              <a:t>MULTI-TIERED STORAGE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3602038"/>
            <a:ext cx="783029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S. Klasky, H. Abbasi, Q. Liu, F. Wang	ORNL</a:t>
            </a:r>
          </a:p>
          <a:p>
            <a:pPr algn="l"/>
            <a:r>
              <a:rPr lang="en-US" dirty="0" smtClean="0"/>
              <a:t>J. Lofstead, M. Curry, L. Ward		</a:t>
            </a:r>
            <a:r>
              <a:rPr lang="en-US" dirty="0" smtClean="0"/>
              <a:t>Sandia</a:t>
            </a:r>
          </a:p>
          <a:p>
            <a:pPr algn="l"/>
            <a:r>
              <a:rPr lang="en-US" dirty="0" smtClean="0"/>
              <a:t>M</a:t>
            </a:r>
            <a:r>
              <a:rPr lang="en-US" dirty="0" smtClean="0"/>
              <a:t>. Parashar				</a:t>
            </a:r>
            <a:r>
              <a:rPr lang="en-US" dirty="0" smtClean="0"/>
              <a:t>Rutgers</a:t>
            </a:r>
          </a:p>
          <a:p>
            <a:pPr algn="l"/>
            <a:r>
              <a:rPr lang="en-US" dirty="0" smtClean="0"/>
              <a:t>C</a:t>
            </a:r>
            <a:r>
              <a:rPr lang="en-US" dirty="0" smtClean="0"/>
              <a:t>. Maltzahn				UCSC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1545" y="146304"/>
            <a:ext cx="3959352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Study from XGC cyclone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take the first three digits then the error in the spatial </a:t>
            </a:r>
            <a:r>
              <a:rPr lang="en-US" dirty="0" err="1" smtClean="0"/>
              <a:t>derivates</a:t>
            </a:r>
            <a:r>
              <a:rPr lang="en-US" dirty="0" smtClean="0"/>
              <a:t> are O(10</a:t>
            </a:r>
            <a:r>
              <a:rPr lang="en-US" baseline="30000" dirty="0" smtClean="0"/>
              <a:t>-3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Sorting the values (in chunks) and then compressing can greatly reduce entropy</a:t>
            </a:r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Going through the </a:t>
            </a:r>
            <a:r>
              <a:rPr lang="en-US" dirty="0" err="1" smtClean="0"/>
              <a:t>Matlab</a:t>
            </a:r>
            <a:r>
              <a:rPr lang="en-US" dirty="0" smtClean="0"/>
              <a:t> and IDL code from scientist for typical analysis will allow us to further understand the errors</a:t>
            </a:r>
          </a:p>
          <a:p>
            <a:pPr lvl="1"/>
            <a:r>
              <a:rPr lang="en-US" dirty="0" smtClean="0"/>
              <a:t>What parts of data go to which parts of the storage?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27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XGC1 is good test case for a PIC simulation</a:t>
            </a:r>
          </a:p>
          <a:p>
            <a:r>
              <a:rPr lang="en-US" dirty="0" smtClean="0"/>
              <a:t>Look at a Finite Difference or Finite </a:t>
            </a:r>
            <a:r>
              <a:rPr lang="en-US" smtClean="0"/>
              <a:t>Element Simulation too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demonstrate our software to Lucy in 1 year from our start date</a:t>
            </a:r>
          </a:p>
          <a:p>
            <a:pPr lvl="1"/>
            <a:r>
              <a:rPr lang="en-US" dirty="0" smtClean="0"/>
              <a:t>Want to show several aspects of our software stack</a:t>
            </a:r>
          </a:p>
          <a:p>
            <a:pPr lvl="1"/>
            <a:r>
              <a:rPr lang="en-US" dirty="0" smtClean="0"/>
              <a:t>Want everyone to participate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data abstractions to guide placement across the storage system</a:t>
            </a:r>
          </a:p>
          <a:p>
            <a:r>
              <a:rPr lang="en-US" dirty="0" smtClean="0"/>
              <a:t>Enable science-driven mapping, re-organization, reduction and prioritization of data chunks derive from application objects</a:t>
            </a:r>
          </a:p>
          <a:p>
            <a:r>
              <a:rPr lang="en-US" dirty="0" smtClean="0">
                <a:effectLst/>
              </a:rPr>
              <a:t>Manage data placement and migration between the application, middleware and storage system using an autonomic cross-layer approach </a:t>
            </a:r>
          </a:p>
          <a:p>
            <a:r>
              <a:rPr lang="en-US" dirty="0" smtClean="0">
                <a:effectLst/>
              </a:rPr>
              <a:t>Create APIs to guide the placement of chunks of data across the SSIO and </a:t>
            </a:r>
            <a:r>
              <a:rPr lang="en-US" dirty="0" err="1" smtClean="0">
                <a:effectLst/>
              </a:rPr>
              <a:t>autonomically</a:t>
            </a:r>
            <a:r>
              <a:rPr lang="en-US" dirty="0" smtClean="0">
                <a:effectLst/>
              </a:rPr>
              <a:t> move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ORNL</a:t>
            </a:r>
          </a:p>
          <a:p>
            <a:pPr lvl="1"/>
            <a:r>
              <a:rPr lang="en-US" u="sng" dirty="0" smtClean="0"/>
              <a:t>Scott Klasky</a:t>
            </a:r>
          </a:p>
          <a:p>
            <a:pPr lvl="1"/>
            <a:r>
              <a:rPr lang="en-US" dirty="0" smtClean="0"/>
              <a:t>Hasan Abbasi</a:t>
            </a:r>
          </a:p>
          <a:p>
            <a:pPr lvl="1"/>
            <a:r>
              <a:rPr lang="en-US" dirty="0" smtClean="0"/>
              <a:t>Mark Ainsworth</a:t>
            </a:r>
          </a:p>
          <a:p>
            <a:pPr lvl="1"/>
            <a:r>
              <a:rPr lang="en-US" dirty="0" smtClean="0"/>
              <a:t>Gary Liu</a:t>
            </a:r>
          </a:p>
          <a:p>
            <a:pPr lvl="1"/>
            <a:r>
              <a:rPr lang="en-US" dirty="0" smtClean="0"/>
              <a:t>Feiyi Wang</a:t>
            </a:r>
          </a:p>
          <a:p>
            <a:r>
              <a:rPr lang="en-US" dirty="0" smtClean="0"/>
              <a:t>Sandia</a:t>
            </a:r>
          </a:p>
          <a:p>
            <a:pPr lvl="1"/>
            <a:r>
              <a:rPr lang="en-US" u="sng" dirty="0" smtClean="0"/>
              <a:t>Jay Lofstead</a:t>
            </a:r>
          </a:p>
          <a:p>
            <a:pPr lvl="1"/>
            <a:r>
              <a:rPr lang="en-US" dirty="0" smtClean="0"/>
              <a:t>Matthew Curry</a:t>
            </a:r>
          </a:p>
          <a:p>
            <a:pPr lvl="1"/>
            <a:r>
              <a:rPr lang="en-US" dirty="0" smtClean="0"/>
              <a:t>Lee Ward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Rutgers</a:t>
            </a:r>
          </a:p>
          <a:p>
            <a:pPr lvl="1"/>
            <a:r>
              <a:rPr lang="en-US" dirty="0" smtClean="0"/>
              <a:t>Manish Parashar</a:t>
            </a:r>
          </a:p>
          <a:p>
            <a:r>
              <a:rPr lang="en-US" dirty="0" smtClean="0"/>
              <a:t>UCSC</a:t>
            </a:r>
          </a:p>
          <a:p>
            <a:pPr lvl="1"/>
            <a:r>
              <a:rPr lang="en-US" dirty="0"/>
              <a:t>Carlos </a:t>
            </a:r>
            <a:r>
              <a:rPr lang="en-US" dirty="0" smtClean="0"/>
              <a:t>Maltzahn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5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Year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340096"/>
          </a:xfrm>
        </p:spPr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/>
              <a:t>techniques for data description to describe the data utility based on user expectations. (ORNL)</a:t>
            </a:r>
          </a:p>
          <a:p>
            <a:r>
              <a:rPr lang="en-US" dirty="0" smtClean="0"/>
              <a:t>Evaluate </a:t>
            </a:r>
            <a:r>
              <a:rPr lang="en-US" dirty="0"/>
              <a:t>general techniques for refactoring of data that will be embedded in the system . (ORNL)</a:t>
            </a:r>
          </a:p>
          <a:p>
            <a:r>
              <a:rPr lang="en-US" dirty="0" smtClean="0"/>
              <a:t>Explore </a:t>
            </a:r>
            <a:r>
              <a:rPr lang="en-US" dirty="0"/>
              <a:t>the use of application hints and utility of data to guide the initial placement of data. (Rutgers)</a:t>
            </a:r>
          </a:p>
          <a:p>
            <a:r>
              <a:rPr lang="en-US" dirty="0" smtClean="0"/>
              <a:t>Investigate </a:t>
            </a:r>
            <a:r>
              <a:rPr lang="en-US" dirty="0"/>
              <a:t>the </a:t>
            </a:r>
            <a:r>
              <a:rPr lang="en-US" dirty="0" smtClean="0"/>
              <a:t>trade-off between </a:t>
            </a:r>
            <a:r>
              <a:rPr lang="en-US" dirty="0"/>
              <a:t>“filing” and “piling” data. Demonstrate a time bounded search approach </a:t>
            </a:r>
            <a:r>
              <a:rPr lang="en-US" dirty="0" smtClean="0"/>
              <a:t>for finding </a:t>
            </a:r>
            <a:r>
              <a:rPr lang="en-US" dirty="0"/>
              <a:t>data within the storage system to identify data and the current location. (UCSC)</a:t>
            </a:r>
          </a:p>
          <a:p>
            <a:r>
              <a:rPr lang="en-US" dirty="0" smtClean="0"/>
              <a:t>Demonstrate </a:t>
            </a:r>
            <a:r>
              <a:rPr lang="en-US" dirty="0"/>
              <a:t>a metadata service capable of serving both POSIX clients and our clients. (Sandia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Year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340096"/>
          </a:xfrm>
        </p:spPr>
        <p:txBody>
          <a:bodyPr>
            <a:normAutofit/>
          </a:bodyPr>
          <a:lstStyle/>
          <a:p>
            <a:r>
              <a:rPr lang="en-US" dirty="0" smtClean="0"/>
              <a:t>Develop a querying system to allow applications to inquire about completion timing information. (ORNL)</a:t>
            </a:r>
          </a:p>
          <a:p>
            <a:r>
              <a:rPr lang="en-US" dirty="0" smtClean="0"/>
              <a:t>Evaluate </a:t>
            </a:r>
            <a:r>
              <a:rPr lang="en-US" dirty="0"/>
              <a:t>the </a:t>
            </a:r>
            <a:r>
              <a:rPr lang="en-US" dirty="0" smtClean="0"/>
              <a:t>effectiveness </a:t>
            </a:r>
            <a:r>
              <a:rPr lang="en-US" dirty="0"/>
              <a:t>and overhead to re-organize data and use the multi-layer approach to staging. (ORNL)</a:t>
            </a:r>
          </a:p>
          <a:p>
            <a:r>
              <a:rPr lang="en-US" dirty="0" smtClean="0"/>
              <a:t>Research </a:t>
            </a:r>
            <a:r>
              <a:rPr lang="en-US" dirty="0"/>
              <a:t>autonomic data management strategies that can evaluate utility/cost </a:t>
            </a:r>
            <a:r>
              <a:rPr lang="en-US" dirty="0" smtClean="0"/>
              <a:t>trade-o, </a:t>
            </a:r>
            <a:r>
              <a:rPr lang="en-US" dirty="0"/>
              <a:t>and appropriately place</a:t>
            </a:r>
            <a:r>
              <a:rPr lang="en-US" dirty="0" smtClean="0"/>
              <a:t>/-move </a:t>
            </a:r>
            <a:r>
              <a:rPr lang="en-US" dirty="0"/>
              <a:t>data objects at runtime. </a:t>
            </a:r>
            <a:endParaRPr lang="en-US" dirty="0" smtClean="0"/>
          </a:p>
          <a:p>
            <a:r>
              <a:rPr lang="en-US" dirty="0" smtClean="0"/>
              <a:t>Research </a:t>
            </a:r>
            <a:r>
              <a:rPr lang="en-US" dirty="0"/>
              <a:t>runtime tracking and estimation. (Rutgers)</a:t>
            </a:r>
          </a:p>
          <a:p>
            <a:r>
              <a:rPr lang="en-US" dirty="0" smtClean="0"/>
              <a:t>Extend </a:t>
            </a:r>
            <a:r>
              <a:rPr lang="en-US" dirty="0"/>
              <a:t>Sirocco to enforce data-centric metrics that help guide the </a:t>
            </a:r>
            <a:r>
              <a:rPr lang="en-US" dirty="0" err="1"/>
              <a:t>QoS</a:t>
            </a:r>
            <a:r>
              <a:rPr lang="en-US" dirty="0"/>
              <a:t> decisions. (Sandia)</a:t>
            </a:r>
          </a:p>
          <a:p>
            <a:r>
              <a:rPr lang="en-US" dirty="0" smtClean="0"/>
              <a:t>Prototype </a:t>
            </a:r>
            <a:r>
              <a:rPr lang="en-US" dirty="0"/>
              <a:t>time bounded search approach for finding data within the storage system (</a:t>
            </a:r>
            <a:r>
              <a:rPr lang="en-US" dirty="0" smtClean="0"/>
              <a:t>UCSC)</a:t>
            </a:r>
          </a:p>
        </p:txBody>
      </p:sp>
    </p:spTree>
    <p:extLst>
      <p:ext uri="{BB962C8B-B14F-4D97-AF65-F5344CB8AC3E}">
        <p14:creationId xmlns:p14="http://schemas.microsoft.com/office/powerpoint/2010/main" val="32303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Year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340096"/>
          </a:xfrm>
        </p:spPr>
        <p:txBody>
          <a:bodyPr>
            <a:normAutofit/>
          </a:bodyPr>
          <a:lstStyle/>
          <a:p>
            <a:r>
              <a:rPr lang="en-US" dirty="0" smtClean="0"/>
              <a:t>Work </a:t>
            </a:r>
            <a:r>
              <a:rPr lang="en-US" dirty="0"/>
              <a:t>with DOE applications to assess the new I/O interface including both APIs and hints. (ORNL, Rutgers)</a:t>
            </a:r>
          </a:p>
          <a:p>
            <a:r>
              <a:rPr lang="en-US" dirty="0" smtClean="0"/>
              <a:t>Prototype </a:t>
            </a:r>
            <a:r>
              <a:rPr lang="en-US" dirty="0"/>
              <a:t>new </a:t>
            </a:r>
            <a:r>
              <a:rPr lang="en-US" dirty="0" err="1"/>
              <a:t>QoS</a:t>
            </a:r>
            <a:r>
              <a:rPr lang="en-US" dirty="0"/>
              <a:t> methods for storing &amp; retrieving data in given time bounds. (ORNL, UCSC)</a:t>
            </a:r>
          </a:p>
          <a:p>
            <a:r>
              <a:rPr lang="en-US" dirty="0" smtClean="0"/>
              <a:t>Demonstrate </a:t>
            </a:r>
            <a:r>
              <a:rPr lang="en-US" dirty="0"/>
              <a:t>admission control and show scalability for application loads and storage system pressures to </a:t>
            </a:r>
            <a:r>
              <a:rPr lang="en-US" dirty="0" smtClean="0"/>
              <a:t>maintain quality </a:t>
            </a:r>
            <a:r>
              <a:rPr lang="en-US" dirty="0"/>
              <a:t>of service. (Sandia, UCSC)</a:t>
            </a:r>
          </a:p>
        </p:txBody>
      </p:sp>
    </p:spTree>
    <p:extLst>
      <p:ext uri="{BB962C8B-B14F-4D97-AF65-F5344CB8AC3E}">
        <p14:creationId xmlns:p14="http://schemas.microsoft.com/office/powerpoint/2010/main" val="33330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3336950" y="1058899"/>
            <a:ext cx="4737410" cy="35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5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44831" y="2386505"/>
            <a:ext cx="374073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16983" y="2386505"/>
            <a:ext cx="744326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461310" y="2386505"/>
            <a:ext cx="113235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589720" y="2386505"/>
            <a:ext cx="248464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339470" y="1446147"/>
            <a:ext cx="1303050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218013" y="1446147"/>
            <a:ext cx="1856347" cy="354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763739" y="1446147"/>
            <a:ext cx="1336169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44831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773540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172753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18013" y="2772064"/>
            <a:ext cx="542667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60680" y="2772064"/>
            <a:ext cx="1313680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36565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3336948" y="3237565"/>
            <a:ext cx="4243341" cy="1464010"/>
            <a:chOff x="1159393" y="3395610"/>
            <a:chExt cx="311178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11784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c. Initial storage layout after data movement settled</a:t>
              </a:r>
              <a:endParaRPr lang="en-US" sz="15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336948" y="4947649"/>
            <a:ext cx="4532514" cy="1450908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177191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d. Storage layout at a later point in the data life-cycle</a:t>
              </a:r>
              <a:endParaRPr lang="en-US" sz="15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71763" y="3556205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  <a:endParaRPr lang="en-US" sz="1364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87859" y="3942753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  <a:endParaRPr lang="en-US" sz="1364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61313" y="4332434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  <a:endParaRPr lang="en-US" sz="1364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271763" y="5289288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  <a:endParaRPr lang="en-US" sz="1364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87859" y="5664734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  <a:endParaRPr lang="en-US" sz="1364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261313" y="6010009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  <a:endParaRPr lang="en-US" sz="1364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75822" y="3292901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75822" y="4910002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36948" y="2000738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b. Refactored and </a:t>
            </a:r>
            <a:r>
              <a:rPr lang="en-US" sz="1500" i="1" dirty="0"/>
              <a:t>r</a:t>
            </a:r>
            <a:r>
              <a:rPr lang="en-US" sz="1500" i="1" dirty="0"/>
              <a:t>educed data</a:t>
            </a:r>
            <a:endParaRPr lang="en-US" sz="15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75822" y="2014857"/>
            <a:ext cx="5898537" cy="282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9880" y="25057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  <a:endParaRPr lang="en-US" sz="1364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9880" y="11672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  <a:endParaRPr lang="en-US" sz="1364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45551" y="713232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a. Original memory arrangement</a:t>
            </a:r>
            <a:endParaRPr lang="en-US" sz="15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Memory/Storage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needs a new set of APIS to allow users the ability to</a:t>
            </a:r>
          </a:p>
          <a:p>
            <a:pPr lvl="1"/>
            <a:r>
              <a:rPr lang="en-US" dirty="0" smtClean="0"/>
              <a:t>Tell the SSIO what is important</a:t>
            </a:r>
          </a:p>
          <a:p>
            <a:pPr lvl="1"/>
            <a:r>
              <a:rPr lang="en-US" dirty="0" smtClean="0"/>
              <a:t>Lifetime of the pieces</a:t>
            </a:r>
          </a:p>
          <a:p>
            <a:pPr lvl="1"/>
            <a:r>
              <a:rPr lang="en-US" dirty="0" smtClean="0"/>
              <a:t>Time before useless</a:t>
            </a:r>
          </a:p>
          <a:p>
            <a:r>
              <a:rPr lang="en-US" dirty="0" smtClean="0"/>
              <a:t>SSIO needs a new layer to allow “Big Data” to become usable again</a:t>
            </a:r>
          </a:p>
          <a:p>
            <a:pPr lvl="1"/>
            <a:r>
              <a:rPr lang="en-US" dirty="0" smtClean="0"/>
              <a:t>Remove the “Art” of doing data management</a:t>
            </a:r>
          </a:p>
          <a:p>
            <a:pPr lvl="1"/>
            <a:r>
              <a:rPr lang="en-US" dirty="0" smtClean="0"/>
              <a:t>Predictable Performance vs. accuracy</a:t>
            </a:r>
          </a:p>
          <a:p>
            <a:r>
              <a:rPr lang="en-US" dirty="0" smtClean="0"/>
              <a:t>Our goal is to build a prototype but keep important users as our stakeholders</a:t>
            </a:r>
          </a:p>
          <a:p>
            <a:pPr lvl="1"/>
            <a:r>
              <a:rPr lang="en-US" dirty="0" smtClean="0"/>
              <a:t>Talk to our users </a:t>
            </a:r>
            <a:r>
              <a:rPr lang="en-US" dirty="0" smtClean="0">
                <a:sym typeface="Wingdings" panose="05000000000000000000" pitchFamily="2" charset="2"/>
              </a:rPr>
              <a:t> try to get funding for our users to work with us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want to fundamentally change the nature of SSIO for the HPC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are paramount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questions:</a:t>
            </a:r>
          </a:p>
          <a:p>
            <a:pPr lvl="1"/>
            <a:r>
              <a:rPr lang="en-US" dirty="0" smtClean="0"/>
              <a:t>What abstractions can be used to describe data utility and how can they be executed in the SSIO layer?</a:t>
            </a:r>
          </a:p>
          <a:p>
            <a:pPr lvl="1"/>
            <a:r>
              <a:rPr lang="en-US" dirty="0" smtClean="0"/>
              <a:t>Can we expedite the time to solution (of analysis) by placing variables in multiple layers of the storage hierarchy? Does this slow down writing, reading? Speed up by X%, reduce storage in higher layers by Y%?</a:t>
            </a:r>
          </a:p>
          <a:p>
            <a:pPr lvl="1"/>
            <a:r>
              <a:rPr lang="en-US" dirty="0" smtClean="0"/>
              <a:t>Can we trade accuracy for performance and give “reasonable” bounds?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0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781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Broadway</vt:lpstr>
      <vt:lpstr>Calibri</vt:lpstr>
      <vt:lpstr>Cambria</vt:lpstr>
      <vt:lpstr>Wingdings</vt:lpstr>
      <vt:lpstr>Office Theme</vt:lpstr>
      <vt:lpstr>SCIENCE-DRIVEN DATA MANAGEMENT FOR MULTI-TIERED STORAGE</vt:lpstr>
      <vt:lpstr>Research Goals</vt:lpstr>
      <vt:lpstr>SIRIUS team </vt:lpstr>
      <vt:lpstr>Deliverables – Year 1</vt:lpstr>
      <vt:lpstr>Deliverables – Year 2</vt:lpstr>
      <vt:lpstr>Deliverables – Year 3</vt:lpstr>
      <vt:lpstr>Memory/Storage arrangement</vt:lpstr>
      <vt:lpstr>Goals</vt:lpstr>
      <vt:lpstr>Research Questions are paramount</vt:lpstr>
      <vt:lpstr>Simple Study from XGC cyclone case</vt:lpstr>
      <vt:lpstr>Suggestion</vt:lpstr>
      <vt:lpstr>Demo(s)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Klasky, Scott A.</dc:creator>
  <cp:lastModifiedBy>Klasky, Scott A.</cp:lastModifiedBy>
  <cp:revision>20</cp:revision>
  <dcterms:created xsi:type="dcterms:W3CDTF">2015-09-28T14:49:49Z</dcterms:created>
  <dcterms:modified xsi:type="dcterms:W3CDTF">2015-10-19T01:45:47Z</dcterms:modified>
</cp:coreProperties>
</file>