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57" r:id="rId5"/>
    <p:sldId id="25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571" autoAdjust="0"/>
  </p:normalViewPr>
  <p:slideViewPr>
    <p:cSldViewPr snapToGrid="0" snapToObjects="1">
      <p:cViewPr varScale="1">
        <p:scale>
          <a:sx n="165" d="100"/>
          <a:sy n="165" d="100"/>
        </p:scale>
        <p:origin x="-1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6762B-5FCF-C345-812D-0D463C5A18A7}"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50577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6762B-5FCF-C345-812D-0D463C5A18A7}"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277070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6762B-5FCF-C345-812D-0D463C5A18A7}"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313943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6762B-5FCF-C345-812D-0D463C5A18A7}"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178432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6762B-5FCF-C345-812D-0D463C5A18A7}"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119505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6762B-5FCF-C345-812D-0D463C5A18A7}"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225660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6762B-5FCF-C345-812D-0D463C5A18A7}" type="datetimeFigureOut">
              <a:rPr lang="en-US" smtClean="0"/>
              <a:t>5/18/15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201525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6762B-5FCF-C345-812D-0D463C5A18A7}" type="datetimeFigureOut">
              <a:rPr lang="en-US" smtClean="0"/>
              <a:t>5/18/15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411836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6762B-5FCF-C345-812D-0D463C5A18A7}" type="datetimeFigureOut">
              <a:rPr lang="en-US" smtClean="0"/>
              <a:t>5/18/15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355328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6762B-5FCF-C345-812D-0D463C5A18A7}"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117096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6762B-5FCF-C345-812D-0D463C5A18A7}"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8A4AA-9B59-4944-BDB0-33C327A74C09}" type="slidenum">
              <a:rPr lang="en-US" smtClean="0"/>
              <a:t>‹#›</a:t>
            </a:fld>
            <a:endParaRPr lang="en-US"/>
          </a:p>
        </p:txBody>
      </p:sp>
    </p:spTree>
    <p:extLst>
      <p:ext uri="{BB962C8B-B14F-4D97-AF65-F5344CB8AC3E}">
        <p14:creationId xmlns:p14="http://schemas.microsoft.com/office/powerpoint/2010/main" val="41840187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6762B-5FCF-C345-812D-0D463C5A18A7}" type="datetimeFigureOut">
              <a:rPr lang="en-US" smtClean="0"/>
              <a:t>5/18/15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8A4AA-9B59-4944-BDB0-33C327A74C09}" type="slidenum">
              <a:rPr lang="en-US" smtClean="0"/>
              <a:t>‹#›</a:t>
            </a:fld>
            <a:endParaRPr lang="en-US"/>
          </a:p>
        </p:txBody>
      </p:sp>
    </p:spTree>
    <p:extLst>
      <p:ext uri="{BB962C8B-B14F-4D97-AF65-F5344CB8AC3E}">
        <p14:creationId xmlns:p14="http://schemas.microsoft.com/office/powerpoint/2010/main" val="131925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939"/>
            <a:ext cx="8229600" cy="6565516"/>
          </a:xfrm>
        </p:spPr>
        <p:txBody>
          <a:bodyPr>
            <a:normAutofit fontScale="62500" lnSpcReduction="20000"/>
          </a:bodyPr>
          <a:lstStyle/>
          <a:p>
            <a:r>
              <a:rPr lang="en-US" dirty="0" smtClean="0"/>
              <a:t>Support all current and emerging layers of the storage hierarchy must be managed as an elastic, single unit rather than as independent layers including campaign storage managing faults and security. [2,4,8,9]</a:t>
            </a:r>
          </a:p>
          <a:p>
            <a:r>
              <a:rPr lang="en-US" dirty="0" smtClean="0"/>
              <a:t>Store portions of a single data set at different layers as needed by predicted future access or based on ML-motivated current access patterns and address data locality to minimize data movement. Application level interfaces should also inform this process. [3,4,6,7]</a:t>
            </a:r>
          </a:p>
          <a:p>
            <a:r>
              <a:rPr lang="en-US" dirty="0" smtClean="0"/>
              <a:t>Use lossless and </a:t>
            </a:r>
            <a:r>
              <a:rPr lang="en-US" dirty="0" err="1" smtClean="0"/>
              <a:t>lossy</a:t>
            </a:r>
            <a:r>
              <a:rPr lang="en-US" dirty="0" smtClean="0"/>
              <a:t> compression techniques to make large data sets fit into limited storage devices and/or to mitigate the time required for relatively slower network links [1,3,5,6]</a:t>
            </a:r>
          </a:p>
          <a:p>
            <a:r>
              <a:rPr lang="en-US" dirty="0" smtClean="0"/>
              <a:t>Profile smaller preparatory application/workflow runs to predict data storage and access patterns for large scale runs [6,7,9]</a:t>
            </a:r>
          </a:p>
          <a:p>
            <a:r>
              <a:rPr lang="en-US" dirty="0" smtClean="0"/>
              <a:t>Use techniques like [</a:t>
            </a:r>
            <a:r>
              <a:rPr lang="en-US" dirty="0" err="1" smtClean="0"/>
              <a:t>Aaditya</a:t>
            </a:r>
            <a:r>
              <a:rPr lang="en-US" dirty="0" smtClean="0"/>
              <a:t> </a:t>
            </a:r>
            <a:r>
              <a:rPr lang="en-US" dirty="0" err="1" smtClean="0"/>
              <a:t>Landge</a:t>
            </a:r>
            <a:r>
              <a:rPr lang="en-US" dirty="0" smtClean="0"/>
              <a:t> SC13] to identify features within a data set to determine storage choices for different data set portions. [1,3,5]</a:t>
            </a:r>
          </a:p>
          <a:p>
            <a:pPr marL="0" indent="0">
              <a:buNone/>
            </a:pPr>
            <a:endParaRPr lang="en-US" dirty="0"/>
          </a:p>
          <a:p>
            <a:pPr marL="0" indent="0">
              <a:buNone/>
            </a:pPr>
            <a:r>
              <a:rPr lang="en-US" dirty="0" smtClean="0"/>
              <a:t>How do we do this? What mechanisms do we need to provide? What provenance is required? How and where do we capture, store, and use it? How do we manage accessing the different memory hierarchy levels effectively? Is migration necessary or do we write to multiple layers (disjoint data to each) simultaneously with different resolutions?</a:t>
            </a:r>
          </a:p>
          <a:p>
            <a:pPr marL="0" indent="0">
              <a:buNone/>
            </a:pPr>
            <a:endParaRPr lang="en-US" dirty="0"/>
          </a:p>
        </p:txBody>
      </p:sp>
    </p:spTree>
    <p:extLst>
      <p:ext uri="{BB962C8B-B14F-4D97-AF65-F5344CB8AC3E}">
        <p14:creationId xmlns:p14="http://schemas.microsoft.com/office/powerpoint/2010/main" val="69146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3939"/>
            <a:ext cx="9066206" cy="6565516"/>
          </a:xfrm>
        </p:spPr>
        <p:txBody>
          <a:bodyPr>
            <a:noAutofit/>
          </a:bodyPr>
          <a:lstStyle/>
          <a:p>
            <a:pPr>
              <a:buFont typeface="+mj-lt"/>
              <a:buAutoNum type="arabicPeriod"/>
            </a:pPr>
            <a:r>
              <a:rPr lang="en-US" sz="1800" dirty="0" smtClean="0"/>
              <a:t>[</a:t>
            </a:r>
            <a:r>
              <a:rPr lang="en-US" sz="1800" b="1" dirty="0" smtClean="0">
                <a:solidFill>
                  <a:srgbClr val="FF0000"/>
                </a:solidFill>
              </a:rPr>
              <a:t>Mark</a:t>
            </a:r>
            <a:r>
              <a:rPr lang="en-US" sz="1800" dirty="0" smtClean="0"/>
              <a:t>] Approaches </a:t>
            </a:r>
            <a:r>
              <a:rPr lang="en-US" sz="1800" dirty="0"/>
              <a:t>to improve the ability of SSIO software to support checkpoint/restart; </a:t>
            </a:r>
          </a:p>
          <a:p>
            <a:pPr>
              <a:buFont typeface="+mj-lt"/>
              <a:buAutoNum type="arabicPeriod"/>
            </a:pPr>
            <a:r>
              <a:rPr lang="en-US" sz="1800" dirty="0" smtClean="0"/>
              <a:t>[???/</a:t>
            </a:r>
            <a:r>
              <a:rPr lang="en-US" sz="1800" b="1" dirty="0" smtClean="0">
                <a:solidFill>
                  <a:srgbClr val="FF0000"/>
                </a:solidFill>
              </a:rPr>
              <a:t>Carlos</a:t>
            </a:r>
            <a:r>
              <a:rPr lang="en-US" sz="1800" dirty="0" smtClean="0"/>
              <a:t>] Improving </a:t>
            </a:r>
            <a:r>
              <a:rPr lang="en-US" sz="1800" dirty="0"/>
              <a:t>the resilience of SSIO software systems; </a:t>
            </a:r>
          </a:p>
          <a:p>
            <a:pPr>
              <a:buFont typeface="+mj-lt"/>
              <a:buAutoNum type="arabicPeriod"/>
            </a:pPr>
            <a:r>
              <a:rPr lang="en-US" sz="1800" dirty="0" smtClean="0"/>
              <a:t>[</a:t>
            </a:r>
            <a:r>
              <a:rPr lang="en-US" sz="1800" b="1" dirty="0" err="1">
                <a:solidFill>
                  <a:srgbClr val="FF0000"/>
                </a:solidFill>
              </a:rPr>
              <a:t>Kimmy</a:t>
            </a:r>
            <a:r>
              <a:rPr lang="en-US" sz="1800" dirty="0" smtClean="0"/>
              <a:t>] Approaches </a:t>
            </a:r>
            <a:r>
              <a:rPr lang="en-US" sz="1800" dirty="0"/>
              <a:t>to data abstractions that are optimized to support data models, scientific </a:t>
            </a:r>
            <a:r>
              <a:rPr lang="en-US" sz="1800" dirty="0" smtClean="0"/>
              <a:t>codes </a:t>
            </a:r>
            <a:r>
              <a:rPr lang="en-US" sz="1800" dirty="0"/>
              <a:t>and analysis tools, including data semantics and relationships among data; </a:t>
            </a:r>
          </a:p>
          <a:p>
            <a:pPr>
              <a:buFont typeface="+mj-lt"/>
              <a:buAutoNum type="arabicPeriod"/>
            </a:pPr>
            <a:r>
              <a:rPr lang="en-US" sz="1800" dirty="0" smtClean="0"/>
              <a:t>[</a:t>
            </a:r>
            <a:r>
              <a:rPr lang="en-US" sz="1800" b="1" dirty="0" smtClean="0">
                <a:solidFill>
                  <a:srgbClr val="FF0000"/>
                </a:solidFill>
              </a:rPr>
              <a:t>Jay/</a:t>
            </a:r>
            <a:r>
              <a:rPr lang="en-US" sz="1800" b="1" dirty="0" err="1" smtClean="0">
                <a:solidFill>
                  <a:srgbClr val="FF0000"/>
                </a:solidFill>
              </a:rPr>
              <a:t>Kimmy</a:t>
            </a:r>
            <a:r>
              <a:rPr lang="en-US" sz="1800" b="1" dirty="0" smtClean="0">
                <a:solidFill>
                  <a:srgbClr val="FF0000"/>
                </a:solidFill>
              </a:rPr>
              <a:t>/Carlos</a:t>
            </a:r>
            <a:r>
              <a:rPr lang="en-US" sz="1800" dirty="0" smtClean="0"/>
              <a:t>] Approaches </a:t>
            </a:r>
            <a:r>
              <a:rPr lang="en-US" sz="1800" dirty="0"/>
              <a:t>to mapping complex science data models onto hierarchical storage </a:t>
            </a:r>
            <a:r>
              <a:rPr lang="en-US" sz="1800" dirty="0" smtClean="0"/>
              <a:t>architectures</a:t>
            </a:r>
            <a:r>
              <a:rPr lang="en-US" sz="1800" dirty="0"/>
              <a:t>, including both different ways to organize data and metadata on storage and </a:t>
            </a:r>
            <a:r>
              <a:rPr lang="en-US" sz="1800" dirty="0" smtClean="0"/>
              <a:t>different </a:t>
            </a:r>
            <a:r>
              <a:rPr lang="en-US" sz="1800" dirty="0"/>
              <a:t>methods for finding that data; </a:t>
            </a:r>
          </a:p>
          <a:p>
            <a:pPr>
              <a:buFont typeface="+mj-lt"/>
              <a:buAutoNum type="arabicPeriod"/>
            </a:pPr>
            <a:r>
              <a:rPr lang="en-US" sz="1800" dirty="0" smtClean="0"/>
              <a:t>[</a:t>
            </a:r>
            <a:r>
              <a:rPr lang="en-US" sz="1800" b="1" dirty="0" smtClean="0">
                <a:solidFill>
                  <a:srgbClr val="FF0000"/>
                </a:solidFill>
              </a:rPr>
              <a:t>Jay/</a:t>
            </a:r>
            <a:r>
              <a:rPr lang="en-US" sz="1800" b="1" dirty="0" err="1" smtClean="0">
                <a:solidFill>
                  <a:srgbClr val="FF0000"/>
                </a:solidFill>
              </a:rPr>
              <a:t>Kimmy</a:t>
            </a:r>
            <a:r>
              <a:rPr lang="en-US" sz="1800" b="1" dirty="0" smtClean="0">
                <a:solidFill>
                  <a:srgbClr val="FF0000"/>
                </a:solidFill>
              </a:rPr>
              <a:t>/</a:t>
            </a:r>
            <a:r>
              <a:rPr lang="en-US" sz="1800" b="1" dirty="0" err="1" smtClean="0">
                <a:solidFill>
                  <a:srgbClr val="FF0000"/>
                </a:solidFill>
              </a:rPr>
              <a:t>Hasan</a:t>
            </a:r>
            <a:r>
              <a:rPr lang="en-US" sz="1800" dirty="0" smtClean="0"/>
              <a:t>] Exposing </a:t>
            </a:r>
            <a:r>
              <a:rPr lang="en-US" sz="1800" dirty="0"/>
              <a:t>information about how applications use the storage architecture, with an eye to </a:t>
            </a:r>
            <a:r>
              <a:rPr lang="en-US" sz="1800" dirty="0" smtClean="0"/>
              <a:t>identifying </a:t>
            </a:r>
            <a:r>
              <a:rPr lang="en-US" sz="1800" dirty="0"/>
              <a:t>bottlenecks and understanding tradeoffs in storage system design and usage; </a:t>
            </a:r>
          </a:p>
          <a:p>
            <a:pPr>
              <a:buFont typeface="+mj-lt"/>
              <a:buAutoNum type="arabicPeriod"/>
            </a:pPr>
            <a:r>
              <a:rPr lang="en-US" sz="1800" dirty="0" smtClean="0"/>
              <a:t>[</a:t>
            </a:r>
            <a:r>
              <a:rPr lang="en-US" sz="1800" b="1" dirty="0">
                <a:solidFill>
                  <a:srgbClr val="FF0000"/>
                </a:solidFill>
              </a:rPr>
              <a:t>Manish</a:t>
            </a:r>
            <a:r>
              <a:rPr lang="en-US" sz="1800" dirty="0" smtClean="0"/>
              <a:t>] Mechanisms </a:t>
            </a:r>
            <a:r>
              <a:rPr lang="en-US" sz="1800" dirty="0"/>
              <a:t>for data movement across the memory/storage hierarchy, including </a:t>
            </a:r>
            <a:r>
              <a:rPr lang="en-US" sz="1800" dirty="0" smtClean="0"/>
              <a:t>incremental </a:t>
            </a:r>
            <a:r>
              <a:rPr lang="en-US" sz="1800" dirty="0"/>
              <a:t>data movement, so that data can be effectively positioned for computation; </a:t>
            </a:r>
          </a:p>
          <a:p>
            <a:pPr>
              <a:buFont typeface="+mj-lt"/>
              <a:buAutoNum type="arabicPeriod"/>
            </a:pPr>
            <a:r>
              <a:rPr lang="en-US" sz="1800" dirty="0" smtClean="0"/>
              <a:t>[</a:t>
            </a:r>
            <a:r>
              <a:rPr lang="en-US" sz="1800" b="1" dirty="0">
                <a:solidFill>
                  <a:srgbClr val="FF0000"/>
                </a:solidFill>
              </a:rPr>
              <a:t>C</a:t>
            </a:r>
            <a:r>
              <a:rPr lang="en-US" sz="1800" b="1" dirty="0" smtClean="0">
                <a:solidFill>
                  <a:srgbClr val="FF0000"/>
                </a:solidFill>
              </a:rPr>
              <a:t>arlos/Manish</a:t>
            </a:r>
            <a:r>
              <a:rPr lang="en-US" sz="1800" b="1" dirty="0">
                <a:solidFill>
                  <a:srgbClr val="FF0000"/>
                </a:solidFill>
              </a:rPr>
              <a:t>/</a:t>
            </a:r>
            <a:r>
              <a:rPr lang="en-US" sz="1800" b="1" dirty="0" err="1" smtClean="0">
                <a:solidFill>
                  <a:srgbClr val="FF0000"/>
                </a:solidFill>
              </a:rPr>
              <a:t>Hasan</a:t>
            </a:r>
            <a:r>
              <a:rPr lang="en-US" sz="1800" dirty="0" smtClean="0"/>
              <a:t>] Methods </a:t>
            </a:r>
            <a:r>
              <a:rPr lang="en-US" sz="1800" dirty="0"/>
              <a:t>and/or tools to support improved understanding of SSIO architectures and the </a:t>
            </a:r>
            <a:r>
              <a:rPr lang="en-US" sz="1800" dirty="0" smtClean="0"/>
              <a:t>behavior </a:t>
            </a:r>
            <a:r>
              <a:rPr lang="en-US" sz="1800" dirty="0"/>
              <a:t>thereof; </a:t>
            </a:r>
          </a:p>
          <a:p>
            <a:pPr>
              <a:buFont typeface="+mj-lt"/>
              <a:buAutoNum type="arabicPeriod"/>
            </a:pPr>
            <a:r>
              <a:rPr lang="en-US" sz="1800" dirty="0" smtClean="0"/>
              <a:t>[</a:t>
            </a:r>
            <a:r>
              <a:rPr lang="en-US" sz="1800" b="1" dirty="0" smtClean="0">
                <a:solidFill>
                  <a:srgbClr val="FF0000"/>
                </a:solidFill>
              </a:rPr>
              <a:t>OLCF/</a:t>
            </a:r>
            <a:r>
              <a:rPr lang="en-US" sz="1800" b="1" dirty="0" err="1" smtClean="0">
                <a:solidFill>
                  <a:srgbClr val="FF0000"/>
                </a:solidFill>
              </a:rPr>
              <a:t>Hasan</a:t>
            </a:r>
            <a:r>
              <a:rPr lang="en-US" sz="1800" b="1" dirty="0" smtClean="0">
                <a:solidFill>
                  <a:srgbClr val="FF0000"/>
                </a:solidFill>
              </a:rPr>
              <a:t>/Jay</a:t>
            </a:r>
            <a:r>
              <a:rPr lang="en-US" sz="1800" dirty="0" smtClean="0"/>
              <a:t>] Approaches </a:t>
            </a:r>
            <a:r>
              <a:rPr lang="en-US" sz="1800" dirty="0"/>
              <a:t>to extend the interaction of IO middleware with the resource management </a:t>
            </a:r>
            <a:r>
              <a:rPr lang="en-US" sz="1800" dirty="0" smtClean="0"/>
              <a:t>system </a:t>
            </a:r>
            <a:r>
              <a:rPr lang="en-US" sz="1800" dirty="0"/>
              <a:t>for allocation and reallocation of resources at runtime, including support for IO </a:t>
            </a:r>
            <a:r>
              <a:rPr lang="en-US" sz="1800" dirty="0" smtClean="0"/>
              <a:t>middleware </a:t>
            </a:r>
            <a:r>
              <a:rPr lang="en-US" sz="1800" dirty="0"/>
              <a:t>operation beyond the scope of a single job; and/or </a:t>
            </a:r>
          </a:p>
          <a:p>
            <a:pPr>
              <a:buFont typeface="+mj-lt"/>
              <a:buAutoNum type="arabicPeriod"/>
            </a:pPr>
            <a:r>
              <a:rPr lang="en-US" sz="1800" dirty="0" smtClean="0"/>
              <a:t>[</a:t>
            </a:r>
            <a:r>
              <a:rPr lang="en-US" sz="1800" b="1" dirty="0" err="1">
                <a:solidFill>
                  <a:srgbClr val="FF0000"/>
                </a:solidFill>
              </a:rPr>
              <a:t>Hasan</a:t>
            </a:r>
            <a:r>
              <a:rPr lang="en-US" sz="1800" b="1" dirty="0">
                <a:solidFill>
                  <a:srgbClr val="FF0000"/>
                </a:solidFill>
              </a:rPr>
              <a:t>/Jay</a:t>
            </a:r>
            <a:r>
              <a:rPr lang="en-US" sz="1800" dirty="0" smtClean="0"/>
              <a:t>] Approaches </a:t>
            </a:r>
            <a:r>
              <a:rPr lang="en-US" sz="1800" dirty="0"/>
              <a:t>to the design and implementation of advanced IO middleware architectures, </a:t>
            </a:r>
            <a:r>
              <a:rPr lang="en-US" sz="1800" dirty="0" smtClean="0"/>
              <a:t>including how multiple layers of middleware can be composed and coordinate efficiently with one another and with users, how security can be managed for multiuser IO middleware, and how faults and fault domains are managed and reported. </a:t>
            </a:r>
          </a:p>
        </p:txBody>
      </p:sp>
    </p:spTree>
    <p:extLst>
      <p:ext uri="{BB962C8B-B14F-4D97-AF65-F5344CB8AC3E}">
        <p14:creationId xmlns:p14="http://schemas.microsoft.com/office/powerpoint/2010/main" val="228411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Outcomes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desired outcome for this research portfolio is to guide development and ensure availability of one or more production-grade </a:t>
            </a:r>
            <a:r>
              <a:rPr lang="en-US" dirty="0" err="1"/>
              <a:t>exascale</a:t>
            </a:r>
            <a:r>
              <a:rPr lang="en-US" dirty="0"/>
              <a:t> storage infrastructures, from application interfaces to low-level storage organization, which meet requirements for performance and resilience and include a capability to manage complex </a:t>
            </a:r>
            <a:r>
              <a:rPr lang="en-US" dirty="0" err="1"/>
              <a:t>exascale</a:t>
            </a:r>
            <a:r>
              <a:rPr lang="en-US" dirty="0"/>
              <a:t> storage hierarchies. Ideally, breakthrough revolutionary concepts/methods will begin to be adopted by industry in the FY20-23 timeframe for Post-</a:t>
            </a:r>
            <a:r>
              <a:rPr lang="en-US" dirty="0" err="1"/>
              <a:t>Exascale</a:t>
            </a:r>
            <a:r>
              <a:rPr lang="en-US" dirty="0"/>
              <a:t> solutions. </a:t>
            </a:r>
            <a:endParaRPr lang="en-US" dirty="0" smtClean="0">
              <a:effectLst/>
            </a:endParaRPr>
          </a:p>
          <a:p>
            <a:endParaRPr lang="en-US" dirty="0"/>
          </a:p>
        </p:txBody>
      </p:sp>
    </p:spTree>
    <p:extLst>
      <p:ext uri="{BB962C8B-B14F-4D97-AF65-F5344CB8AC3E}">
        <p14:creationId xmlns:p14="http://schemas.microsoft.com/office/powerpoint/2010/main" val="421501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516"/>
            <a:ext cx="8229600" cy="6496242"/>
          </a:xfrm>
        </p:spPr>
        <p:txBody>
          <a:bodyPr>
            <a:normAutofit fontScale="77500" lnSpcReduction="20000"/>
          </a:bodyPr>
          <a:lstStyle/>
          <a:p>
            <a:pPr marL="514350" indent="-514350">
              <a:buFont typeface="+mj-lt"/>
              <a:buAutoNum type="arabicPeriod"/>
            </a:pPr>
            <a:r>
              <a:rPr lang="en-US" dirty="0" smtClean="0"/>
              <a:t>Unified storage hierarchy/namespace</a:t>
            </a:r>
          </a:p>
          <a:p>
            <a:pPr marL="971550" lvl="1" indent="-514350">
              <a:buFont typeface="+mj-lt"/>
              <a:buAutoNum type="arabicPeriod"/>
            </a:pPr>
            <a:r>
              <a:rPr lang="en-US" dirty="0" smtClean="0"/>
              <a:t>RAM, node-local NVM, compute area NVM, PFS, and tape all working together.</a:t>
            </a:r>
          </a:p>
          <a:p>
            <a:pPr marL="971550" lvl="1" indent="-514350">
              <a:buFont typeface="+mj-lt"/>
              <a:buAutoNum type="arabicPeriod"/>
            </a:pPr>
            <a:r>
              <a:rPr lang="en-US" dirty="0" smtClean="0"/>
              <a:t>Somewhat assume management infrastructure exists, but need to extend to offer required metadata</a:t>
            </a:r>
          </a:p>
          <a:p>
            <a:pPr marL="514350" indent="-514350">
              <a:buFont typeface="+mj-lt"/>
              <a:buAutoNum type="arabicPeriod"/>
            </a:pPr>
            <a:r>
              <a:rPr lang="en-US" dirty="0" smtClean="0"/>
              <a:t>Multi-resolution “index” layers for scientific data</a:t>
            </a:r>
          </a:p>
          <a:p>
            <a:pPr marL="971550" lvl="1" indent="-514350">
              <a:buFont typeface="+mj-lt"/>
              <a:buAutoNum type="arabicPeriod"/>
            </a:pPr>
            <a:r>
              <a:rPr lang="en-US" dirty="0" smtClean="0"/>
              <a:t>Each application or numerical method offering “OTS” as well as custom plug-ins for generating the index layers</a:t>
            </a:r>
          </a:p>
          <a:p>
            <a:pPr marL="514350" indent="-514350">
              <a:buFont typeface="+mj-lt"/>
              <a:buAutoNum type="arabicPeriod"/>
            </a:pPr>
            <a:r>
              <a:rPr lang="en-US" dirty="0" smtClean="0"/>
              <a:t>Automatic management for data storage/retrieval from various levels based on bandwidth availability and/or ML-based data access patterns</a:t>
            </a:r>
          </a:p>
          <a:p>
            <a:pPr marL="971550" lvl="1" indent="-514350">
              <a:buFont typeface="+mj-lt"/>
              <a:buAutoNum type="arabicPeriod"/>
            </a:pPr>
            <a:r>
              <a:rPr lang="en-US" dirty="0" smtClean="0"/>
              <a:t>Generate different refinement levels (less and less data) as appropriate for data usage scenarios.</a:t>
            </a:r>
          </a:p>
          <a:p>
            <a:pPr marL="971550" lvl="1" indent="-514350">
              <a:buFont typeface="+mj-lt"/>
              <a:buAutoNum type="arabicPeriod"/>
            </a:pPr>
            <a:r>
              <a:rPr lang="en-US" dirty="0" smtClean="0"/>
              <a:t>Automatically generate different data refinement level based on current and predicted access (Hot data vs. cold data)</a:t>
            </a:r>
          </a:p>
          <a:p>
            <a:pPr marL="971550" lvl="1" indent="-514350">
              <a:buFont typeface="+mj-lt"/>
              <a:buAutoNum type="arabicPeriod"/>
            </a:pPr>
            <a:r>
              <a:rPr lang="en-US" dirty="0" smtClean="0"/>
              <a:t>Standard and plug-in for regenerating “full” data set from various index levels.</a:t>
            </a:r>
          </a:p>
          <a:p>
            <a:pPr marL="971550" lvl="1" indent="-514350">
              <a:buFont typeface="+mj-lt"/>
              <a:buAutoNum type="arabicPeriod"/>
            </a:pPr>
            <a:r>
              <a:rPr lang="en-US" dirty="0" smtClean="0"/>
              <a:t>Migrate data according to access patterns (hot data vs. cold data)</a:t>
            </a:r>
          </a:p>
        </p:txBody>
      </p:sp>
    </p:spTree>
    <p:extLst>
      <p:ext uri="{BB962C8B-B14F-4D97-AF65-F5344CB8AC3E}">
        <p14:creationId xmlns:p14="http://schemas.microsoft.com/office/powerpoint/2010/main" val="377078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25726"/>
          </a:xfrm>
        </p:spPr>
        <p:txBody>
          <a:bodyPr>
            <a:normAutofit fontScale="90000"/>
          </a:bodyPr>
          <a:lstStyle/>
          <a:p>
            <a:r>
              <a:rPr lang="en-US" dirty="0" smtClean="0"/>
              <a:t>Unified Namespace/Hierarchy</a:t>
            </a:r>
            <a:endParaRPr lang="en-US" dirty="0"/>
          </a:p>
        </p:txBody>
      </p:sp>
      <p:sp>
        <p:nvSpPr>
          <p:cNvPr id="3" name="Content Placeholder 2"/>
          <p:cNvSpPr>
            <a:spLocks noGrp="1"/>
          </p:cNvSpPr>
          <p:nvPr>
            <p:ph idx="1"/>
          </p:nvPr>
        </p:nvSpPr>
        <p:spPr>
          <a:xfrm>
            <a:off x="457200" y="708122"/>
            <a:ext cx="8229600" cy="5418042"/>
          </a:xfrm>
        </p:spPr>
        <p:txBody>
          <a:bodyPr>
            <a:normAutofit fontScale="47500" lnSpcReduction="20000"/>
          </a:bodyPr>
          <a:lstStyle/>
          <a:p>
            <a:pPr marL="571500" indent="-514350">
              <a:buFont typeface="+mj-lt"/>
              <a:buAutoNum type="arabicPeriod"/>
            </a:pPr>
            <a:r>
              <a:rPr lang="en-US" dirty="0" smtClean="0"/>
              <a:t>RAM, node-local NVM, compute area NVM, PFS, and tape all working together (e.g., Sirocco and Triton).</a:t>
            </a:r>
          </a:p>
          <a:p>
            <a:pPr marL="971550" lvl="1" indent="-514350">
              <a:buFont typeface="+mj-lt"/>
              <a:buAutoNum type="arabicPeriod"/>
            </a:pPr>
            <a:r>
              <a:rPr lang="en-US" dirty="0" smtClean="0"/>
              <a:t>Provide mechanisms to aid in effective migration between layers for these sorts of systems</a:t>
            </a:r>
            <a:endParaRPr lang="en-US" dirty="0" smtClean="0"/>
          </a:p>
          <a:p>
            <a:pPr marL="571500" indent="-514350">
              <a:buFont typeface="+mj-lt"/>
              <a:buAutoNum type="arabicPeriod"/>
            </a:pPr>
            <a:r>
              <a:rPr lang="en-US" dirty="0" smtClean="0"/>
              <a:t>Somewhat assume device (memory level) management infrastructure exists, but need to extend to offer required metadata and migration operation triggers</a:t>
            </a:r>
          </a:p>
          <a:p>
            <a:pPr marL="571500" indent="-514350">
              <a:buFont typeface="+mj-lt"/>
              <a:buAutoNum type="arabicPeriod"/>
            </a:pPr>
            <a:endParaRPr lang="en-US" dirty="0" smtClean="0"/>
          </a:p>
          <a:p>
            <a:pPr marL="571500" indent="-514350">
              <a:buFont typeface="+mj-lt"/>
              <a:buAutoNum type="arabicPeriod"/>
            </a:pPr>
            <a:r>
              <a:rPr lang="en-US" dirty="0" smtClean="0"/>
              <a:t>What are the autonomic mechanisms and decisions that trigger use of a different storage level?</a:t>
            </a:r>
          </a:p>
          <a:p>
            <a:pPr marL="571500" indent="-514350">
              <a:buFont typeface="+mj-lt"/>
              <a:buAutoNum type="arabicPeriod"/>
            </a:pPr>
            <a:r>
              <a:rPr lang="en-US" dirty="0" smtClean="0"/>
              <a:t>What provenance information is required to drive these decisions? How and where to store it in relation to the data itself?</a:t>
            </a:r>
          </a:p>
          <a:p>
            <a:pPr marL="571500" indent="-514350">
              <a:buFont typeface="+mj-lt"/>
              <a:buAutoNum type="arabicPeriod"/>
            </a:pPr>
            <a:endParaRPr lang="en-US" dirty="0"/>
          </a:p>
          <a:p>
            <a:pPr marL="571500" indent="-514350">
              <a:buFont typeface="+mj-lt"/>
              <a:buAutoNum type="arabicPeriod"/>
            </a:pPr>
            <a:r>
              <a:rPr lang="en-US" dirty="0" smtClean="0"/>
              <a:t>Mechanisms needed:</a:t>
            </a:r>
          </a:p>
          <a:p>
            <a:pPr marL="971550" lvl="1" indent="-514350">
              <a:buFont typeface="+mj-lt"/>
              <a:buAutoNum type="arabicPeriod"/>
            </a:pPr>
            <a:r>
              <a:rPr lang="en-US" dirty="0" smtClean="0"/>
              <a:t>Data reduction</a:t>
            </a:r>
          </a:p>
          <a:p>
            <a:pPr marL="971550" lvl="1" indent="-514350">
              <a:buFont typeface="+mj-lt"/>
              <a:buAutoNum type="arabicPeriod"/>
            </a:pPr>
            <a:r>
              <a:rPr lang="en-US" dirty="0" smtClean="0"/>
              <a:t>Data importance annotation</a:t>
            </a:r>
          </a:p>
          <a:p>
            <a:pPr marL="971550" lvl="1" indent="-514350">
              <a:buFont typeface="+mj-lt"/>
              <a:buAutoNum type="arabicPeriod"/>
            </a:pPr>
            <a:endParaRPr lang="en-US" dirty="0"/>
          </a:p>
          <a:p>
            <a:pPr marL="571500" indent="-514350">
              <a:buFont typeface="+mj-lt"/>
              <a:buAutoNum type="arabicPeriod"/>
            </a:pPr>
            <a:r>
              <a:rPr lang="en-US" dirty="0" smtClean="0"/>
              <a:t>Costs to balance vs. resources vs. science</a:t>
            </a:r>
          </a:p>
          <a:p>
            <a:pPr marL="971550" lvl="1" indent="-514350">
              <a:buFont typeface="+mj-lt"/>
              <a:buAutoNum type="arabicPeriod"/>
            </a:pPr>
            <a:r>
              <a:rPr lang="en-US" dirty="0" smtClean="0"/>
              <a:t>write time</a:t>
            </a:r>
          </a:p>
          <a:p>
            <a:pPr marL="971550" lvl="1" indent="-514350">
              <a:buFont typeface="+mj-lt"/>
              <a:buAutoNum type="arabicPeriod"/>
            </a:pPr>
            <a:r>
              <a:rPr lang="en-US" dirty="0" smtClean="0"/>
              <a:t>Accuracy</a:t>
            </a:r>
          </a:p>
          <a:p>
            <a:pPr marL="971550" lvl="1" indent="-514350">
              <a:buFont typeface="+mj-lt"/>
              <a:buAutoNum type="arabicPeriod"/>
            </a:pPr>
            <a:r>
              <a:rPr lang="en-US" dirty="0" smtClean="0"/>
              <a:t>Read time</a:t>
            </a:r>
          </a:p>
          <a:p>
            <a:pPr marL="971550" lvl="1" indent="-514350">
              <a:buFont typeface="+mj-lt"/>
              <a:buAutoNum type="arabicPeriod"/>
            </a:pPr>
            <a:r>
              <a:rPr lang="en-US" dirty="0" smtClean="0"/>
              <a:t>Storage size</a:t>
            </a:r>
          </a:p>
          <a:p>
            <a:pPr marL="971550" lvl="1" indent="-514350">
              <a:buFont typeface="+mj-lt"/>
              <a:buAutoNum type="arabicPeriod"/>
            </a:pPr>
            <a:r>
              <a:rPr lang="en-US" dirty="0" smtClean="0"/>
              <a:t>Lifetime</a:t>
            </a:r>
          </a:p>
          <a:p>
            <a:pPr marL="971550" lvl="1" indent="-514350">
              <a:buFont typeface="+mj-lt"/>
              <a:buAutoNum type="arabicPeriod"/>
            </a:pPr>
            <a:r>
              <a:rPr lang="en-US" dirty="0" smtClean="0"/>
              <a:t>Access frequency</a:t>
            </a:r>
          </a:p>
          <a:p>
            <a:pPr marL="971550" lvl="1" indent="-514350">
              <a:buFont typeface="+mj-lt"/>
              <a:buAutoNum type="arabicPeriod"/>
            </a:pPr>
            <a:endParaRPr lang="en-US" dirty="0"/>
          </a:p>
          <a:p>
            <a:pPr marL="571500" indent="-514350">
              <a:buFont typeface="+mj-lt"/>
              <a:buAutoNum type="arabicPeriod"/>
            </a:pPr>
            <a:r>
              <a:rPr lang="en-US" dirty="0" smtClean="0"/>
              <a:t>Application class focus (dwarves)</a:t>
            </a:r>
          </a:p>
          <a:p>
            <a:pPr marL="971550" lvl="1" indent="-514350">
              <a:buFont typeface="+mj-lt"/>
              <a:buAutoNum type="arabicPeriod"/>
            </a:pPr>
            <a:r>
              <a:rPr lang="en-US" dirty="0" smtClean="0"/>
              <a:t>PIC (maybe MD too) [</a:t>
            </a:r>
            <a:r>
              <a:rPr lang="en-US" dirty="0" err="1" smtClean="0"/>
              <a:t>monte-carlo</a:t>
            </a:r>
            <a:r>
              <a:rPr lang="en-US" dirty="0" smtClean="0"/>
              <a:t> type codes]</a:t>
            </a:r>
          </a:p>
          <a:p>
            <a:pPr marL="971550" lvl="1" indent="-514350">
              <a:buFont typeface="+mj-lt"/>
              <a:buAutoNum type="arabicPeriod"/>
            </a:pPr>
            <a:r>
              <a:rPr lang="en-US" dirty="0" smtClean="0"/>
              <a:t>Uniform mesh</a:t>
            </a:r>
          </a:p>
          <a:p>
            <a:pPr marL="971550" lvl="1" indent="-514350">
              <a:buFont typeface="+mj-lt"/>
              <a:buAutoNum type="arabicPeriod"/>
            </a:pPr>
            <a:endParaRPr lang="en-US" dirty="0" smtClean="0"/>
          </a:p>
        </p:txBody>
      </p:sp>
    </p:spTree>
    <p:extLst>
      <p:ext uri="{BB962C8B-B14F-4D97-AF65-F5344CB8AC3E}">
        <p14:creationId xmlns:p14="http://schemas.microsoft.com/office/powerpoint/2010/main" val="2107527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320</TotalTime>
  <Words>911</Words>
  <Application>Microsoft Macintosh PowerPoint</Application>
  <PresentationFormat>On-screen Show (4:3)</PresentationFormat>
  <Paragraphs>51</Paragraphs>
  <Slides>5</Slides>
  <Notes>0</Notes>
  <HiddenSlides>2</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Desired Outcomes</vt:lpstr>
      <vt:lpstr>PowerPoint Presentation</vt:lpstr>
      <vt:lpstr>Unified Namespace/Hierarchy</vt:lpstr>
    </vt:vector>
  </TitlesOfParts>
  <Company>Sandia National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Lofstead</dc:creator>
  <cp:lastModifiedBy>Jay Lofstead</cp:lastModifiedBy>
  <cp:revision>15</cp:revision>
  <dcterms:created xsi:type="dcterms:W3CDTF">2015-05-18T17:07:29Z</dcterms:created>
  <dcterms:modified xsi:type="dcterms:W3CDTF">2015-05-18T22:27:54Z</dcterms:modified>
</cp:coreProperties>
</file>