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721600" y="0"/>
            <a:ext cx="4486861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04" y="236888"/>
            <a:ext cx="5546896" cy="87716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705" y="1761403"/>
            <a:ext cx="4340396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705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9" name="Picture 8" descr="OLCF_2014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6335903"/>
            <a:ext cx="3198740" cy="3291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r="1844"/>
          <a:stretch/>
        </p:blipFill>
        <p:spPr>
          <a:xfrm>
            <a:off x="241301" y="0"/>
            <a:ext cx="11967161" cy="67722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11" y="660861"/>
            <a:ext cx="6168375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4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47" y="244475"/>
            <a:ext cx="11515053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80" y="14433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47" y="244475"/>
            <a:ext cx="11515053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96" y="1363057"/>
            <a:ext cx="5597677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864" y="1363057"/>
            <a:ext cx="5597677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7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47" y="244475"/>
            <a:ext cx="11504904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4" y="1204686"/>
            <a:ext cx="5590037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264" y="2025876"/>
            <a:ext cx="5590037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19200"/>
            <a:ext cx="5592233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40390"/>
            <a:ext cx="5592233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44475"/>
            <a:ext cx="5215853" cy="877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721600" y="0"/>
            <a:ext cx="4486861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216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OLCF_20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6335903"/>
            <a:ext cx="3198740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r="1844"/>
          <a:stretch/>
        </p:blipFill>
        <p:spPr>
          <a:xfrm>
            <a:off x="241301" y="0"/>
            <a:ext cx="11967161" cy="67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44475"/>
            <a:ext cx="11504904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44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44475"/>
            <a:ext cx="10972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673600" y="6602374"/>
            <a:ext cx="28448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A6019D-E2D8-4A8F-9F44-D82F157CCF54}" type="datetimeFigureOut">
              <a:rPr lang="en-US" smtClean="0"/>
              <a:t>10/9/2015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" y="65"/>
            <a:ext cx="12191767" cy="685786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5147" y="244475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584" y="1445478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1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88164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Presentation_name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OLCF_2014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6335903"/>
            <a:ext cx="3198740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9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1.3.4 Resource Management and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global naming into the data format</a:t>
            </a:r>
          </a:p>
          <a:p>
            <a:r>
              <a:rPr lang="en-US" dirty="0" smtClean="0"/>
              <a:t>Tracking data footprints to optimize search for objects that have been migrated</a:t>
            </a:r>
          </a:p>
          <a:p>
            <a:r>
              <a:rPr lang="en-US" dirty="0" smtClean="0"/>
              <a:t>Interface to create relationship between data utility and quality of service/information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80" y="799070"/>
            <a:ext cx="11523520" cy="5626444"/>
          </a:xfrm>
        </p:spPr>
        <p:txBody>
          <a:bodyPr/>
          <a:lstStyle/>
          <a:p>
            <a:r>
              <a:rPr lang="en-US" sz="2000" dirty="0"/>
              <a:t>1.3.1 Data Description and Application </a:t>
            </a:r>
            <a:r>
              <a:rPr lang="en-US" sz="2000" dirty="0" smtClean="0"/>
              <a:t>Interface</a:t>
            </a:r>
          </a:p>
          <a:p>
            <a:pPr lvl="1"/>
            <a:r>
              <a:rPr lang="en-US" sz="1800" dirty="0"/>
              <a:t>C-on-Demand transformations for data objects</a:t>
            </a:r>
          </a:p>
          <a:p>
            <a:pPr lvl="1"/>
            <a:r>
              <a:rPr lang="en-US" sz="1800" dirty="0"/>
              <a:t>Linked variables in data object with constraints and characteristics</a:t>
            </a:r>
          </a:p>
          <a:p>
            <a:pPr lvl="1"/>
            <a:r>
              <a:rPr lang="en-US" sz="1800" dirty="0"/>
              <a:t>Blocking and chunking of data objects into related objects stored at different layers</a:t>
            </a:r>
          </a:p>
          <a:p>
            <a:r>
              <a:rPr lang="en-US" sz="2000" dirty="0"/>
              <a:t>1.3.2 Data </a:t>
            </a:r>
            <a:r>
              <a:rPr lang="en-US" sz="2000" dirty="0" smtClean="0"/>
              <a:t>Refactoring</a:t>
            </a:r>
          </a:p>
          <a:p>
            <a:pPr lvl="1"/>
            <a:r>
              <a:rPr lang="en-US" sz="1800" dirty="0"/>
              <a:t>Direct data movement from GPU to NVRAM</a:t>
            </a:r>
          </a:p>
          <a:p>
            <a:r>
              <a:rPr lang="en-US" sz="2000" dirty="0"/>
              <a:t>1.3.3.2 </a:t>
            </a:r>
            <a:r>
              <a:rPr lang="en-US" sz="2000" dirty="0" smtClean="0"/>
              <a:t>Migration</a:t>
            </a:r>
          </a:p>
          <a:p>
            <a:pPr lvl="1"/>
            <a:r>
              <a:rPr lang="en-US" sz="1800" dirty="0"/>
              <a:t>Computations of utility functions to determine migration targets (and purging of data)</a:t>
            </a:r>
          </a:p>
          <a:p>
            <a:pPr lvl="1"/>
            <a:r>
              <a:rPr lang="en-US" sz="1800" dirty="0"/>
              <a:t>Adding provenance capture to middleware to identify patterns of access for data</a:t>
            </a:r>
          </a:p>
          <a:p>
            <a:pPr lvl="1"/>
            <a:r>
              <a:rPr lang="en-US" sz="1800" dirty="0"/>
              <a:t>High level domain specific descriptions to define user guided utility computations</a:t>
            </a:r>
          </a:p>
          <a:p>
            <a:r>
              <a:rPr lang="en-US" sz="2000" dirty="0"/>
              <a:t>1.3.4 Resource Management and </a:t>
            </a:r>
            <a:r>
              <a:rPr lang="en-US" sz="2000" dirty="0" smtClean="0"/>
              <a:t>QoS</a:t>
            </a:r>
            <a:r>
              <a:rPr lang="en-US" sz="2000" dirty="0"/>
              <a:t>1.3.4 Resource Management and </a:t>
            </a:r>
            <a:r>
              <a:rPr lang="en-US" sz="2000" dirty="0" err="1"/>
              <a:t>QoS</a:t>
            </a:r>
            <a:endParaRPr lang="en-US" sz="2000" dirty="0" smtClean="0"/>
          </a:p>
          <a:p>
            <a:pPr lvl="1"/>
            <a:r>
              <a:rPr lang="en-US" sz="1800" dirty="0"/>
              <a:t>Integrating global naming into the data format</a:t>
            </a:r>
          </a:p>
          <a:p>
            <a:pPr lvl="1"/>
            <a:r>
              <a:rPr lang="en-US" sz="1800" dirty="0"/>
              <a:t>Tracking data footprints to optimize search for objects that have been migrated</a:t>
            </a:r>
          </a:p>
          <a:p>
            <a:pPr lvl="1"/>
            <a:r>
              <a:rPr lang="en-US" sz="1800" dirty="0"/>
              <a:t>Interface to create relationship between data utility and quality of service/information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8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029" y="191525"/>
            <a:ext cx="2496065" cy="7249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High level transformation description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7557" y="1130640"/>
            <a:ext cx="1351005" cy="980302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C-o-D gen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6259" y="2325127"/>
            <a:ext cx="2133600" cy="45308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Transform functions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6443" y="1173893"/>
            <a:ext cx="4275436" cy="4201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Original Data Object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01730" y="1812324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5113" y="1812324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68496" y="1812324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6443" y="3410469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1480" y="3410469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92997" y="3410469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35086" y="3410469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93490" y="2133600"/>
            <a:ext cx="4308389" cy="16064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solidFill>
                  <a:schemeClr val="tx1"/>
                </a:solidFill>
              </a:rPr>
              <a:t>Stored Transform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6259" y="2910012"/>
            <a:ext cx="2133600" cy="32951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Inverse Transform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85633" y="3410469"/>
            <a:ext cx="1062670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Regeneration Object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5729" y="142103"/>
            <a:ext cx="1276864" cy="66314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Generator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3" idx="3"/>
            <a:endCxn id="22" idx="3"/>
          </p:cNvCxnSpPr>
          <p:nvPr/>
        </p:nvCxnSpPr>
        <p:spPr>
          <a:xfrm>
            <a:off x="8402593" y="473677"/>
            <a:ext cx="3245710" cy="3183927"/>
          </a:xfrm>
          <a:prstGeom prst="bentConnector3">
            <a:avLst>
              <a:gd name="adj1" fmla="val 107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30329" y="2454874"/>
            <a:ext cx="1869992" cy="784651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Semantic  and Quality </a:t>
            </a:r>
            <a:r>
              <a:rPr lang="en-US" sz="1600" dirty="0" err="1" smtClean="0">
                <a:solidFill>
                  <a:schemeClr val="tx1"/>
                </a:solidFill>
              </a:rPr>
              <a:t>Chunker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62554" y="2454874"/>
            <a:ext cx="1499286" cy="7403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utility function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8048367" y="4353701"/>
            <a:ext cx="939114" cy="667267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7792997" y="5008604"/>
            <a:ext cx="1449857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rapezoid 33"/>
          <p:cNvSpPr/>
          <p:nvPr/>
        </p:nvSpPr>
        <p:spPr>
          <a:xfrm>
            <a:off x="7529384" y="5342243"/>
            <a:ext cx="1960606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15" idx="1"/>
            <a:endCxn id="31" idx="1"/>
          </p:cNvCxnSpPr>
          <p:nvPr/>
        </p:nvCxnSpPr>
        <p:spPr>
          <a:xfrm rot="10800000" flipH="1" flipV="1">
            <a:off x="5626442" y="3657603"/>
            <a:ext cx="2656703" cy="1029731"/>
          </a:xfrm>
          <a:prstGeom prst="bentConnector3">
            <a:avLst>
              <a:gd name="adj1" fmla="val -8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33" idx="1"/>
          </p:cNvCxnSpPr>
          <p:nvPr/>
        </p:nvCxnSpPr>
        <p:spPr>
          <a:xfrm rot="10800000" flipH="1" flipV="1">
            <a:off x="6701480" y="3657604"/>
            <a:ext cx="1221484" cy="1517820"/>
          </a:xfrm>
          <a:prstGeom prst="bentConnector3">
            <a:avLst>
              <a:gd name="adj1" fmla="val -18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1"/>
            <a:endCxn id="34" idx="1"/>
          </p:cNvCxnSpPr>
          <p:nvPr/>
        </p:nvCxnSpPr>
        <p:spPr>
          <a:xfrm rot="10800000" flipH="1" flipV="1">
            <a:off x="6701479" y="3657603"/>
            <a:ext cx="957871" cy="1851459"/>
          </a:xfrm>
          <a:prstGeom prst="bentConnector3">
            <a:avLst>
              <a:gd name="adj1" fmla="val -23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8" idx="3"/>
            <a:endCxn id="22" idx="1"/>
          </p:cNvCxnSpPr>
          <p:nvPr/>
        </p:nvCxnSpPr>
        <p:spPr>
          <a:xfrm>
            <a:off x="9774200" y="3657604"/>
            <a:ext cx="811433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31" idx="0"/>
          </p:cNvCxnSpPr>
          <p:nvPr/>
        </p:nvCxnSpPr>
        <p:spPr>
          <a:xfrm>
            <a:off x="8262554" y="3904739"/>
            <a:ext cx="255370" cy="44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26443" y="3978879"/>
            <a:ext cx="4147757" cy="230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Relationship between chunks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54994" y="4418572"/>
            <a:ext cx="13757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Data Stored in hierarchy</a:t>
            </a:r>
            <a:endParaRPr lang="en-US" sz="1200" dirty="0" smtClean="0"/>
          </a:p>
        </p:txBody>
      </p:sp>
      <p:cxnSp>
        <p:nvCxnSpPr>
          <p:cNvPr id="54" name="Elbow Connector 53"/>
          <p:cNvCxnSpPr>
            <a:stCxn id="21" idx="1"/>
            <a:endCxn id="33" idx="1"/>
          </p:cNvCxnSpPr>
          <p:nvPr/>
        </p:nvCxnSpPr>
        <p:spPr>
          <a:xfrm rot="10800000" flipH="1" flipV="1">
            <a:off x="5626442" y="4094208"/>
            <a:ext cx="2296521" cy="1081215"/>
          </a:xfrm>
          <a:prstGeom prst="bentConnector3">
            <a:avLst>
              <a:gd name="adj1" fmla="val -22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2" idx="2"/>
            <a:endCxn id="52" idx="1"/>
          </p:cNvCxnSpPr>
          <p:nvPr/>
        </p:nvCxnSpPr>
        <p:spPr>
          <a:xfrm rot="5400000">
            <a:off x="9472882" y="2986851"/>
            <a:ext cx="726199" cy="2561974"/>
          </a:xfrm>
          <a:prstGeom prst="bentConnector4">
            <a:avLst>
              <a:gd name="adj1" fmla="val 35378"/>
              <a:gd name="adj2" fmla="val -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181968" y="4687334"/>
            <a:ext cx="18535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Regeneration object stored in fast storage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506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654" y="1210110"/>
            <a:ext cx="4275436" cy="4201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Original Data Object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941" y="184854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12324" y="184854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5707" y="184854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654" y="344668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8691" y="344668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70208" y="344668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12297" y="344668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0701" y="2169817"/>
            <a:ext cx="4308389" cy="16064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solidFill>
                  <a:schemeClr val="tx1"/>
                </a:solidFill>
              </a:rPr>
              <a:t>Stored Transform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844" y="3446686"/>
            <a:ext cx="1062670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Regeneration Object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2940" y="178320"/>
            <a:ext cx="1276864" cy="66314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Generator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3" idx="3"/>
            <a:endCxn id="22" idx="3"/>
          </p:cNvCxnSpPr>
          <p:nvPr/>
        </p:nvCxnSpPr>
        <p:spPr>
          <a:xfrm>
            <a:off x="3179804" y="509894"/>
            <a:ext cx="3245710" cy="3183927"/>
          </a:xfrm>
          <a:prstGeom prst="bentConnector3">
            <a:avLst>
              <a:gd name="adj1" fmla="val 107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7540" y="2491091"/>
            <a:ext cx="1869992" cy="784651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Semantic  and Quality </a:t>
            </a:r>
            <a:r>
              <a:rPr lang="en-US" sz="1600" dirty="0" err="1" smtClean="0">
                <a:solidFill>
                  <a:schemeClr val="tx1"/>
                </a:solidFill>
              </a:rPr>
              <a:t>Chunker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765" y="2491091"/>
            <a:ext cx="1499286" cy="7403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utility function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2885534" y="4651476"/>
            <a:ext cx="939114" cy="667267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2631997" y="5509199"/>
            <a:ext cx="1449857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rapezoid 33"/>
          <p:cNvSpPr/>
          <p:nvPr/>
        </p:nvSpPr>
        <p:spPr>
          <a:xfrm>
            <a:off x="2351902" y="6047713"/>
            <a:ext cx="1960606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15" idx="1"/>
            <a:endCxn id="31" idx="1"/>
          </p:cNvCxnSpPr>
          <p:nvPr/>
        </p:nvCxnSpPr>
        <p:spPr>
          <a:xfrm rot="10800000" flipH="1" flipV="1">
            <a:off x="403653" y="3693820"/>
            <a:ext cx="2716659" cy="1291289"/>
          </a:xfrm>
          <a:prstGeom prst="bentConnector3">
            <a:avLst>
              <a:gd name="adj1" fmla="val -8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33" idx="1"/>
          </p:cNvCxnSpPr>
          <p:nvPr/>
        </p:nvCxnSpPr>
        <p:spPr>
          <a:xfrm rot="10800000" flipH="1" flipV="1">
            <a:off x="1478690" y="3693821"/>
            <a:ext cx="1283273" cy="1982198"/>
          </a:xfrm>
          <a:prstGeom prst="bentConnector3">
            <a:avLst>
              <a:gd name="adj1" fmla="val -17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1"/>
            <a:endCxn id="34" idx="1"/>
          </p:cNvCxnSpPr>
          <p:nvPr/>
        </p:nvCxnSpPr>
        <p:spPr>
          <a:xfrm rot="10800000" flipH="1" flipV="1">
            <a:off x="1478691" y="3693821"/>
            <a:ext cx="1003178" cy="2520712"/>
          </a:xfrm>
          <a:prstGeom prst="bentConnector3">
            <a:avLst>
              <a:gd name="adj1" fmla="val -22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8" idx="3"/>
            <a:endCxn id="22" idx="1"/>
          </p:cNvCxnSpPr>
          <p:nvPr/>
        </p:nvCxnSpPr>
        <p:spPr>
          <a:xfrm>
            <a:off x="4551411" y="3693821"/>
            <a:ext cx="811433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31" idx="0"/>
          </p:cNvCxnSpPr>
          <p:nvPr/>
        </p:nvCxnSpPr>
        <p:spPr>
          <a:xfrm>
            <a:off x="3039765" y="3940956"/>
            <a:ext cx="315326" cy="7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3654" y="4015096"/>
            <a:ext cx="4147757" cy="230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Relationship between chunks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32205" y="4454789"/>
            <a:ext cx="13757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Object Stored in hierarchy</a:t>
            </a:r>
            <a:endParaRPr lang="en-US" sz="1200" dirty="0" smtClean="0"/>
          </a:p>
        </p:txBody>
      </p:sp>
      <p:cxnSp>
        <p:nvCxnSpPr>
          <p:cNvPr id="54" name="Elbow Connector 53"/>
          <p:cNvCxnSpPr>
            <a:stCxn id="21" idx="1"/>
            <a:endCxn id="33" idx="1"/>
          </p:cNvCxnSpPr>
          <p:nvPr/>
        </p:nvCxnSpPr>
        <p:spPr>
          <a:xfrm rot="10800000" flipH="1" flipV="1">
            <a:off x="403654" y="4130425"/>
            <a:ext cx="2358310" cy="1545593"/>
          </a:xfrm>
          <a:prstGeom prst="bentConnector3">
            <a:avLst>
              <a:gd name="adj1" fmla="val -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2" idx="2"/>
            <a:endCxn id="31" idx="5"/>
          </p:cNvCxnSpPr>
          <p:nvPr/>
        </p:nvCxnSpPr>
        <p:spPr>
          <a:xfrm rot="5400000">
            <a:off x="4219948" y="3310879"/>
            <a:ext cx="1044154" cy="2304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25287" y="4164676"/>
            <a:ext cx="18535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Regeneration object stored in fast storage</a:t>
            </a:r>
            <a:endParaRPr lang="en-US" sz="12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702377" y="1639685"/>
            <a:ext cx="1853514" cy="5383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Utility Description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38300" y="3303719"/>
            <a:ext cx="1581669" cy="101822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Provenance Tracker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27" idx="2"/>
            <a:endCxn id="30" idx="3"/>
          </p:cNvCxnSpPr>
          <p:nvPr/>
        </p:nvCxnSpPr>
        <p:spPr>
          <a:xfrm rot="5400000">
            <a:off x="6242482" y="474627"/>
            <a:ext cx="683222" cy="409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8" idx="0"/>
            <a:endCxn id="30" idx="3"/>
          </p:cNvCxnSpPr>
          <p:nvPr/>
        </p:nvCxnSpPr>
        <p:spPr>
          <a:xfrm rot="16200000" flipV="1">
            <a:off x="6362873" y="1037457"/>
            <a:ext cx="442440" cy="4090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85533" y="5304319"/>
            <a:ext cx="939115" cy="2048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Footprint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85532" y="5838017"/>
            <a:ext cx="939115" cy="2048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Footprint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033319" y="5304319"/>
            <a:ext cx="1474573" cy="9102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Object lookup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49" idx="3"/>
            <a:endCxn id="56" idx="0"/>
          </p:cNvCxnSpPr>
          <p:nvPr/>
        </p:nvCxnSpPr>
        <p:spPr>
          <a:xfrm flipV="1">
            <a:off x="3824648" y="5304319"/>
            <a:ext cx="1945958" cy="102440"/>
          </a:xfrm>
          <a:prstGeom prst="bentConnector4">
            <a:avLst>
              <a:gd name="adj1" fmla="val 31056"/>
              <a:gd name="adj2" fmla="val 323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6" idx="4"/>
          </p:cNvCxnSpPr>
          <p:nvPr/>
        </p:nvCxnSpPr>
        <p:spPr>
          <a:xfrm>
            <a:off x="3824647" y="5933997"/>
            <a:ext cx="1945959" cy="280535"/>
          </a:xfrm>
          <a:prstGeom prst="bentConnector4">
            <a:avLst>
              <a:gd name="adj1" fmla="val 31056"/>
              <a:gd name="adj2" fmla="val 181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28" idx="4"/>
          </p:cNvCxnSpPr>
          <p:nvPr/>
        </p:nvCxnSpPr>
        <p:spPr>
          <a:xfrm flipV="1">
            <a:off x="6507892" y="4321947"/>
            <a:ext cx="2121243" cy="141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720649" y="4879521"/>
            <a:ext cx="2199502" cy="52723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Consumer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56" idx="6"/>
            <a:endCxn id="66" idx="2"/>
          </p:cNvCxnSpPr>
          <p:nvPr/>
        </p:nvCxnSpPr>
        <p:spPr>
          <a:xfrm flipV="1">
            <a:off x="6507892" y="5406759"/>
            <a:ext cx="4312508" cy="352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27870" y="1284250"/>
            <a:ext cx="4275436" cy="4201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Original Data Object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3157" y="192268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6540" y="192268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69923" y="192268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27870" y="352082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2907" y="352082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4424" y="352082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36513" y="352082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94917" y="2243957"/>
            <a:ext cx="4308389" cy="16064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solidFill>
                  <a:schemeClr val="tx1"/>
                </a:solidFill>
              </a:rPr>
              <a:t>Stored Transform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87060" y="3520826"/>
            <a:ext cx="1062670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Regeneration Object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27156" y="252460"/>
            <a:ext cx="1276864" cy="66314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Generator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3" idx="3"/>
            <a:endCxn id="22" idx="3"/>
          </p:cNvCxnSpPr>
          <p:nvPr/>
        </p:nvCxnSpPr>
        <p:spPr>
          <a:xfrm>
            <a:off x="5404020" y="584034"/>
            <a:ext cx="3245710" cy="3183927"/>
          </a:xfrm>
          <a:prstGeom prst="bentConnector3">
            <a:avLst>
              <a:gd name="adj1" fmla="val 107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31756" y="2565231"/>
            <a:ext cx="1869992" cy="784651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Semantic  and Quality </a:t>
            </a:r>
            <a:r>
              <a:rPr lang="en-US" sz="1600" dirty="0" err="1" smtClean="0">
                <a:solidFill>
                  <a:schemeClr val="tx1"/>
                </a:solidFill>
              </a:rPr>
              <a:t>Chunker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63981" y="2565231"/>
            <a:ext cx="1499286" cy="7403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utility function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5109750" y="4725616"/>
            <a:ext cx="939114" cy="667267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4856213" y="5583339"/>
            <a:ext cx="1449857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rapezoid 33"/>
          <p:cNvSpPr/>
          <p:nvPr/>
        </p:nvSpPr>
        <p:spPr>
          <a:xfrm>
            <a:off x="4576118" y="6121853"/>
            <a:ext cx="1960606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15" idx="1"/>
            <a:endCxn id="31" idx="1"/>
          </p:cNvCxnSpPr>
          <p:nvPr/>
        </p:nvCxnSpPr>
        <p:spPr>
          <a:xfrm rot="10800000" flipH="1" flipV="1">
            <a:off x="2627869" y="3767960"/>
            <a:ext cx="2716659" cy="1291289"/>
          </a:xfrm>
          <a:prstGeom prst="bentConnector3">
            <a:avLst>
              <a:gd name="adj1" fmla="val -8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33" idx="1"/>
          </p:cNvCxnSpPr>
          <p:nvPr/>
        </p:nvCxnSpPr>
        <p:spPr>
          <a:xfrm rot="10800000" flipH="1" flipV="1">
            <a:off x="3702906" y="3767961"/>
            <a:ext cx="1283273" cy="1982198"/>
          </a:xfrm>
          <a:prstGeom prst="bentConnector3">
            <a:avLst>
              <a:gd name="adj1" fmla="val -17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1"/>
            <a:endCxn id="34" idx="1"/>
          </p:cNvCxnSpPr>
          <p:nvPr/>
        </p:nvCxnSpPr>
        <p:spPr>
          <a:xfrm rot="10800000" flipH="1" flipV="1">
            <a:off x="3702907" y="3767961"/>
            <a:ext cx="1003178" cy="2520712"/>
          </a:xfrm>
          <a:prstGeom prst="bentConnector3">
            <a:avLst>
              <a:gd name="adj1" fmla="val -22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8" idx="3"/>
            <a:endCxn id="22" idx="1"/>
          </p:cNvCxnSpPr>
          <p:nvPr/>
        </p:nvCxnSpPr>
        <p:spPr>
          <a:xfrm>
            <a:off x="6775627" y="3767961"/>
            <a:ext cx="811433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31" idx="0"/>
          </p:cNvCxnSpPr>
          <p:nvPr/>
        </p:nvCxnSpPr>
        <p:spPr>
          <a:xfrm>
            <a:off x="5263981" y="4015096"/>
            <a:ext cx="315326" cy="7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27870" y="4089236"/>
            <a:ext cx="4147757" cy="230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Relationship between chunks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6421" y="4528929"/>
            <a:ext cx="13757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Object Stored in hierarchy</a:t>
            </a:r>
            <a:endParaRPr lang="en-US" sz="1200" dirty="0" smtClean="0"/>
          </a:p>
        </p:txBody>
      </p:sp>
      <p:cxnSp>
        <p:nvCxnSpPr>
          <p:cNvPr id="54" name="Elbow Connector 53"/>
          <p:cNvCxnSpPr>
            <a:stCxn id="21" idx="1"/>
            <a:endCxn id="33" idx="1"/>
          </p:cNvCxnSpPr>
          <p:nvPr/>
        </p:nvCxnSpPr>
        <p:spPr>
          <a:xfrm rot="10800000" flipH="1" flipV="1">
            <a:off x="2627870" y="4204565"/>
            <a:ext cx="2358310" cy="1545593"/>
          </a:xfrm>
          <a:prstGeom prst="bentConnector3">
            <a:avLst>
              <a:gd name="adj1" fmla="val -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2" idx="2"/>
            <a:endCxn id="31" idx="5"/>
          </p:cNvCxnSpPr>
          <p:nvPr/>
        </p:nvCxnSpPr>
        <p:spPr>
          <a:xfrm rot="5400000">
            <a:off x="6444164" y="3385019"/>
            <a:ext cx="1044154" cy="2304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49503" y="4238816"/>
            <a:ext cx="18535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Regeneration object stored in fast storage</a:t>
            </a: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96" y="252460"/>
            <a:ext cx="1676438" cy="2041780"/>
          </a:xfrm>
          <a:prstGeom prst="rect">
            <a:avLst/>
          </a:prstGeom>
        </p:spPr>
      </p:pic>
      <p:cxnSp>
        <p:nvCxnSpPr>
          <p:cNvPr id="4" name="Elbow Connector 3"/>
          <p:cNvCxnSpPr/>
          <p:nvPr/>
        </p:nvCxnSpPr>
        <p:spPr>
          <a:xfrm>
            <a:off x="1935892" y="1812324"/>
            <a:ext cx="675501" cy="481916"/>
          </a:xfrm>
          <a:prstGeom prst="bentConnector3">
            <a:avLst>
              <a:gd name="adj1" fmla="val 47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1930747" y="2133599"/>
            <a:ext cx="662616" cy="160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926593" y="1713825"/>
            <a:ext cx="1853514" cy="5383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Utility Description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62516" y="3377859"/>
            <a:ext cx="1581669" cy="101822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Provenance Tracker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27" idx="2"/>
            <a:endCxn id="30" idx="3"/>
          </p:cNvCxnSpPr>
          <p:nvPr/>
        </p:nvCxnSpPr>
        <p:spPr>
          <a:xfrm rot="5400000">
            <a:off x="8466698" y="548767"/>
            <a:ext cx="683222" cy="409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8" idx="0"/>
            <a:endCxn id="30" idx="3"/>
          </p:cNvCxnSpPr>
          <p:nvPr/>
        </p:nvCxnSpPr>
        <p:spPr>
          <a:xfrm rot="16200000" flipV="1">
            <a:off x="8587089" y="1111597"/>
            <a:ext cx="442440" cy="4090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9749" y="5378459"/>
            <a:ext cx="939115" cy="2048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Footprint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09748" y="5912157"/>
            <a:ext cx="939115" cy="2048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Footprint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257535" y="5378459"/>
            <a:ext cx="1474573" cy="9102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Object lookup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49" idx="3"/>
            <a:endCxn id="56" idx="0"/>
          </p:cNvCxnSpPr>
          <p:nvPr/>
        </p:nvCxnSpPr>
        <p:spPr>
          <a:xfrm flipV="1">
            <a:off x="6048864" y="5378459"/>
            <a:ext cx="1945958" cy="102440"/>
          </a:xfrm>
          <a:prstGeom prst="bentConnector4">
            <a:avLst>
              <a:gd name="adj1" fmla="val 31056"/>
              <a:gd name="adj2" fmla="val 323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6" idx="4"/>
          </p:cNvCxnSpPr>
          <p:nvPr/>
        </p:nvCxnSpPr>
        <p:spPr>
          <a:xfrm>
            <a:off x="6048863" y="6008137"/>
            <a:ext cx="1945959" cy="280535"/>
          </a:xfrm>
          <a:prstGeom prst="bentConnector4">
            <a:avLst>
              <a:gd name="adj1" fmla="val 31056"/>
              <a:gd name="adj2" fmla="val 181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1.3.1 Data Description and Application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C-on-Demand transformations for data objects</a:t>
            </a:r>
          </a:p>
          <a:p>
            <a:r>
              <a:rPr lang="en-US" dirty="0" smtClean="0"/>
              <a:t>Linked variables in data object with constraints and characteristics</a:t>
            </a:r>
          </a:p>
          <a:p>
            <a:r>
              <a:rPr lang="en-US" dirty="0" smtClean="0"/>
              <a:t>Blocking and chunking of data objects into related objects stored at different layers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763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1.3.2 Data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level refactoring description to generate C-o-D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0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1.3.3.1 Data Placement and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data movement from GPU to NVRAM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1.3.3.2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Computations of utility functions to determine migration targets (and purging of data)</a:t>
            </a:r>
          </a:p>
          <a:p>
            <a:r>
              <a:rPr lang="en-US" dirty="0" smtClean="0"/>
              <a:t>Adding provenance capture to middleware to identify patterns of access for data</a:t>
            </a:r>
          </a:p>
          <a:p>
            <a:r>
              <a:rPr lang="en-US" dirty="0" smtClean="0"/>
              <a:t>High level domain specific descriptions to define user guided utility computations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5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nl">
  <a:themeElements>
    <a:clrScheme name="ORNL Corporate Palette 140501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0070B9"/>
      </a:accent1>
      <a:accent2>
        <a:srgbClr val="84B641"/>
      </a:accent2>
      <a:accent3>
        <a:srgbClr val="DE762D"/>
      </a:accent3>
      <a:accent4>
        <a:srgbClr val="00BDDD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" id="{9576267A-4285-414F-88D4-5F6876317D9B}" vid="{8D438332-86F2-4549-9677-C0A15FED01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34</TotalTime>
  <Words>402</Words>
  <Application>Microsoft Office PowerPoint</Application>
  <PresentationFormat>Widescreen</PresentationFormat>
  <Paragraphs>94</Paragraphs>
  <Slides>10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Times New Roman</vt:lpstr>
      <vt:lpstr>ornl</vt:lpstr>
      <vt:lpstr>PowerPoint Presentation</vt:lpstr>
      <vt:lpstr>Tasks - 1</vt:lpstr>
      <vt:lpstr>PowerPoint Presentation</vt:lpstr>
      <vt:lpstr>PowerPoint Presentation</vt:lpstr>
      <vt:lpstr>PowerPoint Presentation</vt:lpstr>
      <vt:lpstr>1.3.1 Data Description and Application Interface</vt:lpstr>
      <vt:lpstr>1.3.2 Data Refactoring</vt:lpstr>
      <vt:lpstr>1.3.3.1 Data Placement and Movement</vt:lpstr>
      <vt:lpstr>1.3.3.2 Migration</vt:lpstr>
      <vt:lpstr>1.3.4 Resource Management and QoS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Abbasi</dc:creator>
  <cp:lastModifiedBy>Hasan Abbasi</cp:lastModifiedBy>
  <cp:revision>5</cp:revision>
  <dcterms:created xsi:type="dcterms:W3CDTF">2015-10-09T17:40:17Z</dcterms:created>
  <dcterms:modified xsi:type="dcterms:W3CDTF">2015-10-09T18:14:55Z</dcterms:modified>
</cp:coreProperties>
</file>