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6CD"/>
    <a:srgbClr val="9D8C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29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86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970" y="4368906"/>
            <a:ext cx="4988492" cy="4132747"/>
          </a:xfrm>
          <a:noFill/>
          <a:ln w="9525"/>
        </p:spPr>
        <p:txBody>
          <a:bodyPr lIns="91554" tIns="46580" rIns="91554" bIns="46580"/>
          <a:lstStyle/>
          <a:p>
            <a:endParaRPr lang="en-US" smtClean="0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2150"/>
            <a:ext cx="4548187" cy="3413125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124200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10/18/15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10/18/15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10/18/15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10/18/15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3737" y="6264797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10/18/15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FourRowsFront-scaled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6" y="1000130"/>
            <a:ext cx="1080196" cy="1384842"/>
          </a:xfrm>
          <a:prstGeom prst="rect">
            <a:avLst/>
          </a:prstGeom>
        </p:spPr>
      </p:pic>
      <p:pic>
        <p:nvPicPr>
          <p:cNvPr id="5" name="Picture 4" descr="CIELOcrop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484304"/>
            <a:ext cx="2484220" cy="1461306"/>
          </a:xfrm>
          <a:prstGeom prst="rect">
            <a:avLst/>
          </a:prstGeom>
        </p:spPr>
      </p:pic>
      <p:pic>
        <p:nvPicPr>
          <p:cNvPr id="23" name="Picture 4" descr="redstorm-racks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" y="989094"/>
            <a:ext cx="1338518" cy="13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38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10/18/15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10/18/15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4502" y="765337"/>
            <a:ext cx="5971187" cy="1233338"/>
          </a:xfrm>
        </p:spPr>
        <p:txBody>
          <a:bodyPr/>
          <a:lstStyle/>
          <a:p>
            <a:r>
              <a:rPr lang="en-US" sz="3600" dirty="0" smtClean="0"/>
              <a:t>Metadata Challenges for SIRIUS</a:t>
            </a:r>
            <a:endParaRPr lang="en-US" sz="36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>
              <a:spcBef>
                <a:spcPct val="0"/>
              </a:spcBef>
            </a:pPr>
            <a:r>
              <a:rPr lang="en-US" b="1" dirty="0" smtClean="0"/>
              <a:t>Jay Lofstead</a:t>
            </a:r>
          </a:p>
          <a:p>
            <a:pPr marL="342900" indent="-342900">
              <a:spcBef>
                <a:spcPct val="0"/>
              </a:spcBef>
            </a:pPr>
            <a:endParaRPr lang="en-US" sz="1800" b="1" dirty="0"/>
          </a:p>
          <a:p>
            <a:pPr marL="342900" indent="-342900">
              <a:spcBef>
                <a:spcPct val="0"/>
              </a:spcBef>
            </a:pPr>
            <a:r>
              <a:rPr lang="en-US" sz="1800" b="1" dirty="0" smtClean="0"/>
              <a:t>Scalable System Software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smtClean="0"/>
              <a:t>Sandia National Laboratories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smtClean="0"/>
              <a:t>Albuquerque, NM, USA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 dirty="0" err="1" smtClean="0"/>
              <a:t>gflofst@sandia.gov</a:t>
            </a:r>
            <a:endParaRPr lang="en-US" sz="1800" b="1" dirty="0" smtClean="0"/>
          </a:p>
          <a:p>
            <a:pPr marL="342900" indent="-342900">
              <a:spcBef>
                <a:spcPct val="0"/>
              </a:spcBef>
            </a:pPr>
            <a:endParaRPr lang="en-US" b="1" dirty="0" smtClean="0"/>
          </a:p>
          <a:p>
            <a:pPr marL="342900" indent="-342900">
              <a:spcBef>
                <a:spcPct val="0"/>
              </a:spcBef>
            </a:pPr>
            <a:endParaRPr lang="en-US" sz="1600" b="1" dirty="0" smtClean="0"/>
          </a:p>
          <a:p>
            <a:pPr marL="342900" indent="-342900">
              <a:spcBef>
                <a:spcPct val="0"/>
              </a:spcBef>
            </a:pPr>
            <a:endParaRPr lang="en-US" sz="1600" b="1" dirty="0"/>
          </a:p>
          <a:p>
            <a:pPr marL="342900" indent="-342900">
              <a:spcBef>
                <a:spcPct val="0"/>
              </a:spcBef>
            </a:pPr>
            <a:r>
              <a:rPr lang="en-US" sz="1600" b="1" dirty="0" smtClean="0"/>
              <a:t>October 19, 2015</a:t>
            </a:r>
          </a:p>
          <a:p>
            <a:pPr marL="342900" indent="-342900">
              <a:spcBef>
                <a:spcPct val="0"/>
              </a:spcBef>
            </a:pPr>
            <a:endParaRPr lang="en-US" sz="1600" b="1" dirty="0" smtClean="0"/>
          </a:p>
          <a:p>
            <a:pPr marL="342900" indent="-342900">
              <a:spcBef>
                <a:spcPct val="0"/>
              </a:spcBef>
            </a:pPr>
            <a:r>
              <a:rPr lang="en-US" sz="1600" b="1" dirty="0" smtClean="0"/>
              <a:t>R&amp;A 343290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500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Sirocco Complicates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devices rather than a file system</a:t>
            </a:r>
          </a:p>
          <a:p>
            <a:pPr lvl="1"/>
            <a:r>
              <a:rPr lang="en-US" dirty="0" smtClean="0"/>
              <a:t>No built-in metadata operations as part of IO</a:t>
            </a:r>
          </a:p>
          <a:p>
            <a:endParaRPr lang="en-US" dirty="0"/>
          </a:p>
          <a:p>
            <a:r>
              <a:rPr lang="en-US" dirty="0" smtClean="0"/>
              <a:t>Distributed pieces EVERYWHERE</a:t>
            </a:r>
          </a:p>
          <a:p>
            <a:endParaRPr lang="en-US" dirty="0" smtClean="0"/>
          </a:p>
          <a:p>
            <a:r>
              <a:rPr lang="en-US" dirty="0" smtClean="0"/>
              <a:t>Resilience copies</a:t>
            </a:r>
          </a:p>
          <a:p>
            <a:endParaRPr lang="en-US" dirty="0" smtClean="0"/>
          </a:p>
          <a:p>
            <a:r>
              <a:rPr lang="en-US" dirty="0" smtClean="0"/>
              <a:t>Storage devices come and go</a:t>
            </a:r>
          </a:p>
          <a:p>
            <a:endParaRPr lang="en-US" dirty="0"/>
          </a:p>
          <a:p>
            <a:r>
              <a:rPr lang="en-US" dirty="0" smtClean="0"/>
              <a:t>Performance characteristics can vary considerably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Complicates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variety of storage targets based on data “importance”</a:t>
            </a:r>
          </a:p>
          <a:p>
            <a:endParaRPr lang="en-US" dirty="0"/>
          </a:p>
          <a:p>
            <a:r>
              <a:rPr lang="en-US" dirty="0" smtClean="0"/>
              <a:t>Different data “compression” on different data pieces</a:t>
            </a:r>
          </a:p>
          <a:p>
            <a:endParaRPr lang="en-US" dirty="0"/>
          </a:p>
          <a:p>
            <a:r>
              <a:rPr lang="en-US" dirty="0" smtClean="0"/>
              <a:t>Try to “guarantee” performance</a:t>
            </a:r>
          </a:p>
          <a:p>
            <a:pPr lvl="1"/>
            <a:r>
              <a:rPr lang="en-US" dirty="0" smtClean="0"/>
              <a:t>Need to consider decompression/regeneration time if multiple versions exist</a:t>
            </a:r>
          </a:p>
          <a:p>
            <a:pPr lvl="1"/>
            <a:endParaRPr lang="en-US" dirty="0"/>
          </a:p>
          <a:p>
            <a:r>
              <a:rPr lang="en-US" dirty="0" smtClean="0"/>
              <a:t>Enhance placement decision based on predicted future use</a:t>
            </a:r>
          </a:p>
          <a:p>
            <a:pPr lvl="1"/>
            <a:r>
              <a:rPr lang="en-US" dirty="0" smtClean="0"/>
              <a:t>Based on tracking previous use (which needs to be tracked somehow)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additional metadata attribute are required to support both SIRIUS and Sirocco?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extensions to “standard” IO APIs are required?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we choose between multiple replicas efficiently?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do we do when a copy disappears?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we incorporate compress/decompression routines?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we respond to clients when we have to search?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response makes sense when data could be available if particular storage target(s) would come back online?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Will a “pile” system give sufficient performance?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well does a “pile” system work for parallel clients rather than just multiple, distributed clients?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How aggressive can we be in maintaining up-to-date, consistent metadata without significantly affecting performance?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How and where should metadata be distributed?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How should different metadata servers interact/find each other?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Can metadata servers be allowed to disappear and the system continue to operate (like any other Sirocco server)?</a:t>
            </a:r>
          </a:p>
          <a:p>
            <a:pPr marL="457200" indent="-457200">
              <a:buFont typeface="+mj-lt"/>
              <a:buAutoNum type="arabicPeriod" startAt="1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Investigate “file system” metadata management for Sirocco assuming no data migration or disappearance. Assume POSIX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Investigate “pile system” metadata management for Sirocco including dynamic data locality. Assume POSIX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Incorporate the custom (and user definable) metadata attributes in both “file” and “pile” system approach investigating the performance implications and advantages for space/time/searching tradeoffs.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Incorporate data compression/decompression routine support, but use optimal placement rather than active storage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Investigate the slider between “file” and “pile” system.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Investigate metadata resilience for both “file” and “pile” systems including assumptions of failed metadata servers and dynamic data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4843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_CorpPresentation_Templat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1430</TotalTime>
  <Words>445</Words>
  <Application>Microsoft Macintosh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Sandia_CorpPresentation_Template1</vt:lpstr>
      <vt:lpstr>Metadata Challenges for SIRIUS</vt:lpstr>
      <vt:lpstr>Sirocco Complicates Metadata</vt:lpstr>
      <vt:lpstr>SIRIUS Complicates Metadata</vt:lpstr>
      <vt:lpstr>Research Questions to Answer</vt:lpstr>
      <vt:lpstr>Research Questions to Answer</vt:lpstr>
      <vt:lpstr>Research Plan</vt:lpstr>
      <vt:lpstr>Research Plan</vt:lpstr>
    </vt:vector>
  </TitlesOfParts>
  <Manager/>
  <Company>Sandia National Laboratories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gflofst@sandia.gov</dc:creator>
  <cp:keywords/>
  <dc:description/>
  <cp:lastModifiedBy>Jay Lofstead</cp:lastModifiedBy>
  <cp:revision>46</cp:revision>
  <dcterms:created xsi:type="dcterms:W3CDTF">2011-10-03T16:15:05Z</dcterms:created>
  <dcterms:modified xsi:type="dcterms:W3CDTF">2015-10-18T18:27:14Z</dcterms:modified>
  <cp:category/>
</cp:coreProperties>
</file>