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59" r:id="rId3"/>
    <p:sldId id="257" r:id="rId4"/>
    <p:sldId id="258" r:id="rId5"/>
    <p:sldId id="264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25" autoAdjust="0"/>
  </p:normalViewPr>
  <p:slideViewPr>
    <p:cSldViewPr snapToGrid="0" snapToObjects="1">
      <p:cViewPr>
        <p:scale>
          <a:sx n="100" d="100"/>
          <a:sy n="100" d="100"/>
        </p:scale>
        <p:origin x="-176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8C5E6-2F7D-0442-96C2-87E1574750F6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01F3F-F766-8644-BB00-4BBEB8EE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83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20D42-4D88-1647-8620-E1101A87818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B87D8-F8A5-384E-B49C-216B587ED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334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77AC-5E3F-4E41-BD92-BC3C28670BEA}" type="datetime1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0646-39D9-FC46-8FD1-99FB79C819C1}" type="datetime1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3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60DB-1D0A-2541-8D6A-FC8C7F34E559}" type="datetime1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7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014A-2044-0A41-A49C-199A95CD3ED9}" type="datetime1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9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264C-D2EA-3A40-9DB7-58D13A5E2B8F}" type="datetime1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7B2D-7B55-0547-82E5-7317EB3BE771}" type="datetime1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3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F9B6-69BF-1642-8E45-A1C8B8C6E8CD}" type="datetime1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0362-9A23-6048-9B66-A726F93249C2}" type="datetime1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81D5-310E-AF4E-AD3A-4FE2B3F4A96A}" type="datetime1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ECBD-09B5-FE4D-944E-D6A6700AE7FA}" type="datetime1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5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7C3C-1F0D-A04B-8109-752660B96267}" type="datetime1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5C9DF-0B37-2446-A74A-511DD8A32890}" type="datetime1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6951F-5EE9-0146-B333-95A04DB13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2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SIRIUS-related SSIO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Data semantics</a:t>
            </a:r>
          </a:p>
          <a:p>
            <a:pPr lvl="1"/>
            <a:r>
              <a:rPr lang="en-US" b="1" dirty="0" smtClean="0"/>
              <a:t>Mechanisms to let storage and I/O understand data</a:t>
            </a:r>
          </a:p>
          <a:p>
            <a:pPr lvl="2"/>
            <a:r>
              <a:rPr lang="en-US" dirty="0" smtClean="0"/>
              <a:t>Can’t store everything and need to prioritize data that are more important.</a:t>
            </a:r>
          </a:p>
          <a:p>
            <a:r>
              <a:rPr lang="en-US" b="1" dirty="0" err="1" smtClean="0"/>
              <a:t>QoS</a:t>
            </a:r>
            <a:endParaRPr lang="en-US" b="1" dirty="0" smtClean="0"/>
          </a:p>
          <a:p>
            <a:pPr lvl="1"/>
            <a:r>
              <a:rPr lang="en-US" b="1" dirty="0" smtClean="0"/>
              <a:t>No guarantees: performance, capacity</a:t>
            </a:r>
          </a:p>
          <a:p>
            <a:pPr lvl="2"/>
            <a:r>
              <a:rPr lang="en-US" dirty="0"/>
              <a:t>Differentiated storage </a:t>
            </a:r>
            <a:r>
              <a:rPr lang="en-US" dirty="0" smtClean="0"/>
              <a:t>services, SOSP’11</a:t>
            </a:r>
          </a:p>
          <a:p>
            <a:pPr marL="914400" lvl="2" indent="0">
              <a:buNone/>
            </a:pPr>
            <a:r>
              <a:rPr lang="en-US" dirty="0" smtClean="0"/>
              <a:t>“an </a:t>
            </a:r>
            <a:r>
              <a:rPr lang="en-US" dirty="0"/>
              <a:t>I/O classification architecture to close </a:t>
            </a:r>
            <a:r>
              <a:rPr lang="en-US" dirty="0" smtClean="0"/>
              <a:t>the widening </a:t>
            </a:r>
            <a:r>
              <a:rPr lang="en-US" dirty="0"/>
              <a:t>semantic gap between computer systems and </a:t>
            </a:r>
            <a:r>
              <a:rPr lang="en-US" dirty="0" smtClean="0"/>
              <a:t>storage systems</a:t>
            </a:r>
            <a:r>
              <a:rPr lang="en-US" dirty="0"/>
              <a:t>. By classifying I/O, a computer system </a:t>
            </a:r>
            <a:r>
              <a:rPr lang="en-US" dirty="0" smtClean="0"/>
              <a:t>can request </a:t>
            </a:r>
            <a:r>
              <a:rPr lang="en-US" dirty="0"/>
              <a:t>that different classes of data be handled with </a:t>
            </a:r>
            <a:r>
              <a:rPr lang="en-US" dirty="0" smtClean="0"/>
              <a:t>different storage </a:t>
            </a:r>
            <a:r>
              <a:rPr lang="en-US" dirty="0"/>
              <a:t>system policies</a:t>
            </a:r>
            <a:r>
              <a:rPr lang="en-US" dirty="0" smtClean="0"/>
              <a:t>.”</a:t>
            </a:r>
          </a:p>
          <a:p>
            <a:pPr lvl="1"/>
            <a:r>
              <a:rPr lang="en-US" b="1" dirty="0" smtClean="0"/>
              <a:t>No user </a:t>
            </a:r>
            <a:r>
              <a:rPr lang="en-US" b="1" dirty="0" smtClean="0"/>
              <a:t>policies</a:t>
            </a:r>
            <a:endParaRPr lang="en-US" dirty="0" smtClean="0"/>
          </a:p>
          <a:p>
            <a:r>
              <a:rPr lang="en-US" b="1" dirty="0" smtClean="0"/>
              <a:t>Storage stack is too complex</a:t>
            </a:r>
          </a:p>
          <a:p>
            <a:pPr lvl="1"/>
            <a:r>
              <a:rPr lang="en-US" b="1" dirty="0" smtClean="0"/>
              <a:t>Applications-&gt;middleware-&gt;burst buffer-&gt;PFS</a:t>
            </a:r>
          </a:p>
          <a:p>
            <a:pPr lvl="1"/>
            <a:r>
              <a:rPr lang="en-US" b="1" dirty="0" smtClean="0"/>
              <a:t>No easy way to manipulate the I/O behavior of each layer in the I/O path</a:t>
            </a:r>
          </a:p>
          <a:p>
            <a:pPr lvl="2"/>
            <a:r>
              <a:rPr lang="en-US" dirty="0" err="1" smtClean="0"/>
              <a:t>IOFlow</a:t>
            </a:r>
            <a:r>
              <a:rPr lang="en-US" dirty="0"/>
              <a:t> </a:t>
            </a:r>
            <a:r>
              <a:rPr lang="en-US" dirty="0" smtClean="0"/>
              <a:t>paper in SOSP’13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SIRIUS Application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XGC1 large data volume </a:t>
            </a:r>
            <a:r>
              <a:rPr lang="en-US" i="1" dirty="0" smtClean="0"/>
              <a:t>in the </a:t>
            </a:r>
            <a:r>
              <a:rPr lang="en-US" i="1" dirty="0" smtClean="0"/>
              <a:t>ITER-size </a:t>
            </a:r>
            <a:r>
              <a:rPr lang="en-US" i="1" dirty="0" smtClean="0"/>
              <a:t>run</a:t>
            </a:r>
          </a:p>
          <a:p>
            <a:pPr lvl="2"/>
            <a:r>
              <a:rPr lang="en-US" i="1" dirty="0" smtClean="0"/>
              <a:t>Involving a large number of </a:t>
            </a:r>
            <a:r>
              <a:rPr lang="en-US" i="1" dirty="0" smtClean="0"/>
              <a:t>particles (1PB per day for analysis output)</a:t>
            </a:r>
            <a:endParaRPr lang="en-US" i="1" dirty="0" smtClean="0"/>
          </a:p>
          <a:p>
            <a:pPr lvl="2"/>
            <a:r>
              <a:rPr lang="en-US" i="1" dirty="0" smtClean="0"/>
              <a:t>How to reduce data?</a:t>
            </a:r>
          </a:p>
          <a:p>
            <a:pPr lvl="2"/>
            <a:r>
              <a:rPr lang="en-US" i="1" dirty="0" smtClean="0"/>
              <a:t>How to prioritize data that more important?</a:t>
            </a:r>
          </a:p>
          <a:p>
            <a:pPr lvl="3"/>
            <a:r>
              <a:rPr lang="en-US" i="1" dirty="0" smtClean="0"/>
              <a:t>E.g., Particles at high velocity space are more important than others</a:t>
            </a:r>
          </a:p>
          <a:p>
            <a:pPr lvl="3"/>
            <a:r>
              <a:rPr lang="en-US" i="1" dirty="0" smtClean="0"/>
              <a:t>Blobs</a:t>
            </a:r>
          </a:p>
          <a:p>
            <a:r>
              <a:rPr lang="en-US" i="1" dirty="0" smtClean="0"/>
              <a:t>GTC-P wave tracking</a:t>
            </a:r>
          </a:p>
          <a:p>
            <a:pPr lvl="1"/>
            <a:r>
              <a:rPr lang="en-US" i="1" dirty="0" smtClean="0"/>
              <a:t>Waves can developed in a </a:t>
            </a:r>
            <a:r>
              <a:rPr lang="en-US" i="1" dirty="0" err="1" smtClean="0"/>
              <a:t>Tokamak</a:t>
            </a:r>
            <a:r>
              <a:rPr lang="en-US" i="1" dirty="0" smtClean="0"/>
              <a:t> and needs to be tracked and studied.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1143000"/>
          </a:xfrm>
        </p:spPr>
        <p:txBody>
          <a:bodyPr/>
          <a:lstStyle/>
          <a:p>
            <a:r>
              <a:rPr lang="en-US" dirty="0" smtClean="0"/>
              <a:t>Data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How do we describe/annotate data generated from applications? </a:t>
            </a:r>
          </a:p>
          <a:p>
            <a:pPr lvl="1"/>
            <a:r>
              <a:rPr lang="en-US" i="1" dirty="0" smtClean="0"/>
              <a:t>To capture application knowledge and communicate them to middleware/storage</a:t>
            </a:r>
          </a:p>
          <a:p>
            <a:pPr lvl="2"/>
            <a:r>
              <a:rPr lang="en-US" b="1" i="1" dirty="0" smtClean="0"/>
              <a:t>Data utility</a:t>
            </a:r>
          </a:p>
          <a:p>
            <a:pPr lvl="2"/>
            <a:r>
              <a:rPr lang="en-US" b="1" i="1" dirty="0" smtClean="0"/>
              <a:t>Relationships between datasets</a:t>
            </a:r>
          </a:p>
          <a:p>
            <a:pPr lvl="2"/>
            <a:r>
              <a:rPr lang="en-US" i="1" dirty="0" smtClean="0"/>
              <a:t>Semantics</a:t>
            </a:r>
          </a:p>
          <a:p>
            <a:pPr lvl="1"/>
            <a:r>
              <a:rPr lang="en-US" i="1" dirty="0" smtClean="0"/>
              <a:t>To specify user requirements</a:t>
            </a:r>
          </a:p>
          <a:p>
            <a:pPr lvl="2"/>
            <a:r>
              <a:rPr lang="en-US" i="1" dirty="0" err="1" smtClean="0"/>
              <a:t>QoS</a:t>
            </a:r>
            <a:endParaRPr lang="en-US" i="1" dirty="0" smtClean="0"/>
          </a:p>
          <a:p>
            <a:pPr lvl="3"/>
            <a:r>
              <a:rPr lang="en-US" i="1" dirty="0" smtClean="0"/>
              <a:t>E.g., bandwidth</a:t>
            </a:r>
            <a:endParaRPr lang="en-US" i="1" dirty="0" smtClean="0"/>
          </a:p>
          <a:p>
            <a:pPr lvl="2"/>
            <a:r>
              <a:rPr lang="en-US" i="1" dirty="0" smtClean="0"/>
              <a:t>Policy</a:t>
            </a:r>
          </a:p>
          <a:p>
            <a:pPr lvl="3"/>
            <a:r>
              <a:rPr lang="en-US" i="1" dirty="0" smtClean="0"/>
              <a:t>E.g., where and how long should my data stay</a:t>
            </a:r>
            <a:r>
              <a:rPr lang="en-US" i="1" dirty="0" smtClean="0"/>
              <a:t> on a </a:t>
            </a:r>
            <a:r>
              <a:rPr lang="en-US" i="1" smtClean="0"/>
              <a:t>storage layer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9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44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(Conceptual) SIRIUS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52968"/>
            <a:ext cx="8553781" cy="5553688"/>
          </a:xfrm>
        </p:spPr>
        <p:txBody>
          <a:bodyPr>
            <a:noAutofit/>
          </a:bodyPr>
          <a:lstStyle/>
          <a:p>
            <a:r>
              <a:rPr lang="en-US" sz="2000" b="1" i="1" dirty="0" err="1" smtClean="0"/>
              <a:t>sirius_init</a:t>
            </a:r>
            <a:r>
              <a:rPr lang="en-US" sz="2000" dirty="0" smtClean="0"/>
              <a:t>(“</a:t>
            </a:r>
            <a:r>
              <a:rPr lang="en-US" sz="2000" dirty="0" err="1" smtClean="0"/>
              <a:t>config.xml</a:t>
            </a:r>
            <a:r>
              <a:rPr lang="en-US" sz="2000" dirty="0" smtClean="0"/>
              <a:t>”)</a:t>
            </a:r>
          </a:p>
          <a:p>
            <a:pPr lvl="1"/>
            <a:r>
              <a:rPr lang="en-US" sz="1600" dirty="0" smtClean="0"/>
              <a:t>I/O configuration: e.g., </a:t>
            </a:r>
            <a:r>
              <a:rPr lang="en-US" sz="1400" dirty="0" smtClean="0"/>
              <a:t>description of data relationships, policy, # of buckets</a:t>
            </a:r>
          </a:p>
          <a:p>
            <a:pPr marL="0" indent="0">
              <a:buNone/>
            </a:pPr>
            <a:r>
              <a:rPr lang="en-US" sz="2000" b="1" dirty="0" smtClean="0"/>
              <a:t>&lt;relationship </a:t>
            </a:r>
            <a:r>
              <a:rPr lang="en-US" sz="2000" dirty="0" smtClean="0"/>
              <a:t>name=“r1”</a:t>
            </a:r>
            <a:r>
              <a:rPr lang="en-US" sz="2000" b="1" dirty="0" smtClean="0"/>
              <a:t> type=“access together”/&gt;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&lt;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dirty="0"/>
              <a:t>name</a:t>
            </a:r>
            <a:r>
              <a:rPr lang="en-US" sz="2000" dirty="0" smtClean="0"/>
              <a:t>=“primary </a:t>
            </a:r>
            <a:r>
              <a:rPr lang="en-US" sz="2000" dirty="0" err="1" smtClean="0"/>
              <a:t>var</a:t>
            </a:r>
            <a:r>
              <a:rPr lang="en-US" sz="2000" dirty="0" smtClean="0"/>
              <a:t>”</a:t>
            </a:r>
            <a:r>
              <a:rPr lang="en-US" sz="2000" b="1" dirty="0" smtClean="0"/>
              <a:t> </a:t>
            </a:r>
            <a:r>
              <a:rPr lang="en-US" sz="2000" dirty="0" err="1"/>
              <a:t>gwrite</a:t>
            </a:r>
            <a:r>
              <a:rPr lang="en-US" sz="2000" dirty="0" smtClean="0"/>
              <a:t>=“p”</a:t>
            </a:r>
            <a:r>
              <a:rPr lang="en-US" sz="2000" b="1" dirty="0" smtClean="0"/>
              <a:t> </a:t>
            </a:r>
            <a:r>
              <a:rPr lang="en-US" sz="2000" dirty="0"/>
              <a:t>type="double"</a:t>
            </a:r>
            <a:r>
              <a:rPr lang="en-US" sz="2000" b="1" dirty="0"/>
              <a:t> </a:t>
            </a:r>
            <a:r>
              <a:rPr lang="en-US" sz="2000" dirty="0"/>
              <a:t>dimensions="1,</a:t>
            </a:r>
            <a:r>
              <a:rPr lang="en-US" sz="2000" dirty="0" smtClean="0"/>
              <a:t>NX”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Priority</a:t>
            </a:r>
            <a:r>
              <a:rPr lang="en-US" sz="2000" dirty="0" smtClean="0"/>
              <a:t>=“2”, </a:t>
            </a:r>
            <a:r>
              <a:rPr lang="en-US" sz="2000" b="1" dirty="0" smtClean="0">
                <a:solidFill>
                  <a:srgbClr val="FF0000"/>
                </a:solidFill>
              </a:rPr>
              <a:t>relationship</a:t>
            </a:r>
            <a:r>
              <a:rPr lang="en-US" sz="2000" dirty="0" smtClean="0"/>
              <a:t>=“r1”</a:t>
            </a:r>
            <a:r>
              <a:rPr lang="en-US" sz="2000" b="1" dirty="0" smtClean="0"/>
              <a:t>/&gt;</a:t>
            </a:r>
          </a:p>
          <a:p>
            <a:pPr marL="0" indent="0"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dirty="0" smtClean="0"/>
              <a:t>name=“mesh”</a:t>
            </a:r>
            <a:r>
              <a:rPr lang="en-US" sz="2000" b="1" dirty="0" smtClean="0"/>
              <a:t> </a:t>
            </a:r>
            <a:r>
              <a:rPr lang="en-US" sz="2000" dirty="0" err="1" smtClean="0"/>
              <a:t>gwrite</a:t>
            </a:r>
            <a:r>
              <a:rPr lang="en-US" sz="2000" dirty="0" smtClean="0"/>
              <a:t>=“m”</a:t>
            </a:r>
            <a:r>
              <a:rPr lang="en-US" sz="2000" b="1" dirty="0" smtClean="0"/>
              <a:t> </a:t>
            </a:r>
            <a:r>
              <a:rPr lang="en-US" sz="2000" dirty="0" smtClean="0"/>
              <a:t>type="double"</a:t>
            </a:r>
            <a:r>
              <a:rPr lang="en-US" sz="2000" b="1" dirty="0" smtClean="0"/>
              <a:t> </a:t>
            </a:r>
            <a:r>
              <a:rPr lang="en-US" sz="2000" dirty="0" smtClean="0"/>
              <a:t>dimensions="1,NX”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Priority</a:t>
            </a:r>
            <a:r>
              <a:rPr lang="en-US" sz="2000" dirty="0" smtClean="0"/>
              <a:t>=“2”, </a:t>
            </a:r>
            <a:r>
              <a:rPr lang="en-US" sz="2000" b="1" dirty="0">
                <a:solidFill>
                  <a:srgbClr val="FF0000"/>
                </a:solidFill>
              </a:rPr>
              <a:t>r</a:t>
            </a:r>
            <a:r>
              <a:rPr lang="en-US" sz="2000" b="1" dirty="0" smtClean="0">
                <a:solidFill>
                  <a:srgbClr val="FF0000"/>
                </a:solidFill>
              </a:rPr>
              <a:t>elationship</a:t>
            </a:r>
            <a:r>
              <a:rPr lang="en-US" sz="2000" dirty="0" smtClean="0"/>
              <a:t>=“r1”</a:t>
            </a:r>
            <a:r>
              <a:rPr lang="en-US" sz="2000" b="1" dirty="0" smtClean="0"/>
              <a:t>/&gt;</a:t>
            </a:r>
          </a:p>
          <a:p>
            <a:pPr marL="0" indent="0"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dirty="0" smtClean="0"/>
              <a:t>name=“derived </a:t>
            </a:r>
            <a:r>
              <a:rPr lang="en-US" sz="2000" dirty="0" err="1" smtClean="0"/>
              <a:t>var</a:t>
            </a:r>
            <a:r>
              <a:rPr lang="en-US" sz="2000" dirty="0" smtClean="0"/>
              <a:t>”</a:t>
            </a:r>
            <a:r>
              <a:rPr lang="en-US" sz="2000" b="1" dirty="0" smtClean="0"/>
              <a:t> </a:t>
            </a:r>
            <a:r>
              <a:rPr lang="en-US" sz="2000" dirty="0" err="1" smtClean="0"/>
              <a:t>gwrite</a:t>
            </a:r>
            <a:r>
              <a:rPr lang="en-US" sz="2000" dirty="0" smtClean="0"/>
              <a:t>=“d"</a:t>
            </a:r>
            <a:r>
              <a:rPr lang="en-US" sz="2000" b="1" dirty="0" smtClean="0"/>
              <a:t> </a:t>
            </a:r>
            <a:r>
              <a:rPr lang="en-US" sz="2000" dirty="0" smtClean="0"/>
              <a:t>type="double"</a:t>
            </a:r>
            <a:r>
              <a:rPr lang="en-US" sz="2000" b="1" dirty="0" smtClean="0"/>
              <a:t> </a:t>
            </a:r>
            <a:r>
              <a:rPr lang="en-US" sz="2000" dirty="0" smtClean="0"/>
              <a:t>dimensions="1,NX”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Priority</a:t>
            </a:r>
            <a:r>
              <a:rPr lang="en-US" sz="2000" dirty="0" smtClean="0"/>
              <a:t>=“1”</a:t>
            </a:r>
            <a:r>
              <a:rPr lang="en-US" sz="2000" b="1" dirty="0" smtClean="0"/>
              <a:t>/&gt;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i="1" dirty="0" err="1" smtClean="0"/>
              <a:t>sirius_open</a:t>
            </a:r>
            <a:r>
              <a:rPr lang="en-US" sz="2000" dirty="0" smtClean="0"/>
              <a:t>()</a:t>
            </a:r>
          </a:p>
          <a:p>
            <a:r>
              <a:rPr lang="en-US" sz="2000" b="1" i="1" dirty="0" err="1" smtClean="0"/>
              <a:t>sirius_write</a:t>
            </a:r>
            <a:r>
              <a:rPr lang="en-US" sz="2000" i="1" dirty="0" smtClean="0"/>
              <a:t>(“</a:t>
            </a:r>
            <a:r>
              <a:rPr lang="en-US" sz="2000" dirty="0" smtClean="0"/>
              <a:t>primary </a:t>
            </a:r>
            <a:r>
              <a:rPr lang="en-US" sz="2000" dirty="0" err="1" smtClean="0"/>
              <a:t>var</a:t>
            </a:r>
            <a:r>
              <a:rPr lang="en-US" sz="2000" i="1" dirty="0" smtClean="0"/>
              <a:t>”, p,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f</a:t>
            </a:r>
            <a:r>
              <a:rPr lang="en-US" sz="2000" b="1" i="1" baseline="-25000" dirty="0" err="1" smtClean="0">
                <a:solidFill>
                  <a:srgbClr val="FF0000"/>
                </a:solidFill>
              </a:rPr>
              <a:t>refactoring_p</a:t>
            </a:r>
            <a:r>
              <a:rPr lang="en-US" sz="2000" i="1" dirty="0" smtClean="0"/>
              <a:t>)</a:t>
            </a:r>
          </a:p>
          <a:p>
            <a:pPr lvl="1"/>
            <a:r>
              <a:rPr lang="en-US" sz="1600" b="1" i="1" dirty="0" err="1" smtClean="0">
                <a:solidFill>
                  <a:srgbClr val="FF0000"/>
                </a:solidFill>
              </a:rPr>
              <a:t>f</a:t>
            </a:r>
            <a:r>
              <a:rPr lang="en-US" sz="1600" b="1" i="1" baseline="-25000" dirty="0" err="1" smtClean="0">
                <a:solidFill>
                  <a:srgbClr val="FF0000"/>
                </a:solidFill>
              </a:rPr>
              <a:t>refactoring_p</a:t>
            </a:r>
            <a:r>
              <a:rPr lang="en-US" sz="1600" b="1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smtClean="0">
                <a:solidFill>
                  <a:srgbClr val="FF0000"/>
                </a:solidFill>
              </a:rPr>
              <a:t>is a callback routine supplied by a user that refactors data and assign utility value to each chunks.</a:t>
            </a:r>
            <a:endParaRPr lang="en-US" sz="1600" i="1" dirty="0" smtClean="0"/>
          </a:p>
          <a:p>
            <a:r>
              <a:rPr lang="en-US" sz="2000" b="1" i="1" dirty="0" err="1" smtClean="0"/>
              <a:t>sirius_write</a:t>
            </a:r>
            <a:r>
              <a:rPr lang="en-US" sz="2000" i="1" dirty="0" smtClean="0"/>
              <a:t>(“</a:t>
            </a:r>
            <a:r>
              <a:rPr lang="en-US" sz="2000" dirty="0" smtClean="0"/>
              <a:t>derived </a:t>
            </a:r>
            <a:r>
              <a:rPr lang="en-US" sz="2000" dirty="0" err="1" smtClean="0"/>
              <a:t>var</a:t>
            </a:r>
            <a:r>
              <a:rPr lang="en-US" sz="2000" i="1" dirty="0" smtClean="0"/>
              <a:t>”, d,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f</a:t>
            </a:r>
            <a:r>
              <a:rPr lang="en-US" sz="2000" b="1" i="1" baseline="-25000" dirty="0" err="1" smtClean="0">
                <a:solidFill>
                  <a:srgbClr val="FF0000"/>
                </a:solidFill>
              </a:rPr>
              <a:t>refactoring_d</a:t>
            </a:r>
            <a:r>
              <a:rPr lang="en-US" sz="2000" i="1" dirty="0" smtClean="0"/>
              <a:t>)</a:t>
            </a:r>
            <a:endParaRPr lang="en-US" sz="1600" i="1" dirty="0" smtClean="0"/>
          </a:p>
          <a:p>
            <a:r>
              <a:rPr lang="en-US" sz="2000" b="1" i="1" dirty="0" err="1"/>
              <a:t>s</a:t>
            </a:r>
            <a:r>
              <a:rPr lang="en-US" sz="2000" b="1" i="1" dirty="0" err="1" smtClean="0"/>
              <a:t>irius_close</a:t>
            </a:r>
            <a:r>
              <a:rPr lang="en-US" sz="2000" dirty="0" smtClean="0"/>
              <a:t>()</a:t>
            </a:r>
          </a:p>
          <a:p>
            <a:r>
              <a:rPr lang="en-US" sz="2000" b="1" i="1" dirty="0" err="1"/>
              <a:t>s</a:t>
            </a:r>
            <a:r>
              <a:rPr lang="en-US" sz="2000" b="1" i="1" dirty="0" err="1" smtClean="0"/>
              <a:t>irius_finalize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7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44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(Conceptual) SIRIUS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52968"/>
            <a:ext cx="8553781" cy="55536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i="1" dirty="0" err="1" smtClean="0"/>
              <a:t>sirius_read_open</a:t>
            </a:r>
            <a:r>
              <a:rPr lang="en-US" sz="2000" dirty="0" smtClean="0"/>
              <a:t>(</a:t>
            </a:r>
            <a:r>
              <a:rPr lang="en-US" sz="2000" dirty="0" smtClean="0"/>
              <a:t>)</a:t>
            </a:r>
          </a:p>
          <a:p>
            <a:r>
              <a:rPr lang="en-US" sz="2000" b="1" i="1" dirty="0" err="1" smtClean="0"/>
              <a:t>sirius_schedule_read</a:t>
            </a:r>
            <a:r>
              <a:rPr lang="en-US" sz="2000" dirty="0" smtClean="0"/>
              <a:t>(</a:t>
            </a:r>
            <a:r>
              <a:rPr lang="en-US" sz="2000" dirty="0" err="1" smtClean="0"/>
              <a:t>fp</a:t>
            </a:r>
            <a:r>
              <a:rPr lang="en-US" sz="2000" dirty="0" smtClean="0"/>
              <a:t>, </a:t>
            </a:r>
            <a:r>
              <a:rPr lang="en-US" sz="2000" dirty="0" err="1" smtClean="0"/>
              <a:t>sel</a:t>
            </a:r>
            <a:r>
              <a:rPr lang="en-US" sz="2000" dirty="0" smtClean="0"/>
              <a:t>, </a:t>
            </a:r>
            <a:r>
              <a:rPr lang="en-US" sz="2000" dirty="0" err="1" smtClean="0"/>
              <a:t>varname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“deadline=10mins,location=</a:t>
            </a:r>
            <a:r>
              <a:rPr lang="en-US" sz="2000" dirty="0" err="1" smtClean="0">
                <a:solidFill>
                  <a:srgbClr val="FF0000"/>
                </a:solidFill>
              </a:rPr>
              <a:t>ssd,duration</a:t>
            </a:r>
            <a:r>
              <a:rPr lang="en-US" sz="2000" dirty="0" smtClean="0">
                <a:solidFill>
                  <a:srgbClr val="FF0000"/>
                </a:solidFill>
              </a:rPr>
              <a:t>=1day,err=0.0001”</a:t>
            </a:r>
            <a:r>
              <a:rPr lang="en-US" sz="2000" dirty="0" smtClean="0"/>
              <a:t>, data)</a:t>
            </a:r>
          </a:p>
          <a:p>
            <a:r>
              <a:rPr lang="en-US" sz="2000" b="1" i="1" dirty="0" err="1"/>
              <a:t>s</a:t>
            </a:r>
            <a:r>
              <a:rPr lang="en-US" sz="2000" b="1" i="1" dirty="0" err="1" smtClean="0"/>
              <a:t>irius_perform_read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000" b="1" i="1" dirty="0" err="1" smtClean="0"/>
              <a:t>sirius_read_close</a:t>
            </a:r>
            <a:r>
              <a:rPr lang="en-US" sz="2000" dirty="0" smtClean="0"/>
              <a:t>(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616"/>
            <a:ext cx="8229600" cy="55347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computer science challenges </a:t>
            </a:r>
          </a:p>
          <a:p>
            <a:pPr lvl="1"/>
            <a:r>
              <a:rPr lang="en-US" dirty="0" smtClean="0"/>
              <a:t>To understand the cost associated with refactoring data, e.g., the CPU cycles, extra memory consumed, and communication.</a:t>
            </a:r>
          </a:p>
          <a:p>
            <a:pPr lvl="2"/>
            <a:r>
              <a:rPr lang="en-US" dirty="0" smtClean="0"/>
              <a:t>For an auditor-like approach</a:t>
            </a:r>
          </a:p>
          <a:p>
            <a:pPr lvl="3"/>
            <a:r>
              <a:rPr lang="en-US" dirty="0" smtClean="0"/>
              <a:t>Where should the auditor run, taking advantage of locality as much as possible? </a:t>
            </a:r>
          </a:p>
          <a:p>
            <a:pPr lvl="3"/>
            <a:r>
              <a:rPr lang="en-US" dirty="0" smtClean="0"/>
              <a:t>How much resources to allocate?</a:t>
            </a:r>
          </a:p>
          <a:p>
            <a:pPr lvl="3"/>
            <a:r>
              <a:rPr lang="en-US" dirty="0" smtClean="0"/>
              <a:t>How will the auditor and the application communicate?</a:t>
            </a:r>
          </a:p>
          <a:p>
            <a:pPr lvl="3"/>
            <a:r>
              <a:rPr lang="en-US" dirty="0" smtClean="0"/>
              <a:t>Most importantly, how do we take both error bound and cost into consideration.</a:t>
            </a:r>
          </a:p>
          <a:p>
            <a:pPr lvl="1"/>
            <a:r>
              <a:rPr lang="en-US" dirty="0" smtClean="0"/>
              <a:t>Does the refactoring affect the fidelity of the applications? If so, how much?</a:t>
            </a:r>
          </a:p>
          <a:p>
            <a:pPr lvl="1"/>
            <a:r>
              <a:rPr lang="en-US" dirty="0" smtClean="0"/>
              <a:t>After data is refactored, how do we map it to the storage hierarchy</a:t>
            </a:r>
            <a:r>
              <a:rPr lang="en-US" dirty="0" smtClean="0"/>
              <a:t>? How do we enforce policy?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4388" cy="4525963"/>
          </a:xfrm>
        </p:spPr>
        <p:txBody>
          <a:bodyPr/>
          <a:lstStyle/>
          <a:p>
            <a:r>
              <a:rPr lang="en-US" dirty="0" smtClean="0"/>
              <a:t>Has been talked about a lot in HPC.</a:t>
            </a:r>
          </a:p>
          <a:p>
            <a:pPr lvl="1"/>
            <a:r>
              <a:rPr lang="en-US" dirty="0" smtClean="0"/>
              <a:t>Still storage systems don’t provide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2"/>
            <a:r>
              <a:rPr lang="en-US" dirty="0" smtClean="0"/>
              <a:t>Alternative approaches</a:t>
            </a:r>
          </a:p>
          <a:p>
            <a:pPr lvl="3"/>
            <a:r>
              <a:rPr lang="en-US" dirty="0" smtClean="0"/>
              <a:t>I/O Re-routing technique. Q. Liu, et. </a:t>
            </a:r>
            <a:r>
              <a:rPr lang="en-US" dirty="0"/>
              <a:t>a</a:t>
            </a:r>
            <a:r>
              <a:rPr lang="en-US" dirty="0" smtClean="0"/>
              <a:t>l., USENIX HotStorage'13</a:t>
            </a:r>
          </a:p>
          <a:p>
            <a:pPr lvl="3"/>
            <a:r>
              <a:rPr lang="en-US" dirty="0" err="1" smtClean="0"/>
              <a:t>CALCioM</a:t>
            </a:r>
            <a:r>
              <a:rPr lang="en-US" dirty="0" smtClean="0"/>
              <a:t> by M. </a:t>
            </a:r>
            <a:r>
              <a:rPr lang="en-US" dirty="0" err="1" smtClean="0"/>
              <a:t>Dorier</a:t>
            </a:r>
            <a:r>
              <a:rPr lang="en-US" dirty="0" smtClean="0"/>
              <a:t>, IEEE IPDPS’14</a:t>
            </a:r>
          </a:p>
          <a:p>
            <a:pPr lvl="2"/>
            <a:r>
              <a:rPr lang="en-US" dirty="0" smtClean="0"/>
              <a:t> Have been looking at OS-level virtualization using Linux container</a:t>
            </a:r>
          </a:p>
          <a:p>
            <a:pPr lvl="3"/>
            <a:r>
              <a:rPr lang="en-US" dirty="0" smtClean="0"/>
              <a:t>Very light-weight and effective in providing </a:t>
            </a:r>
            <a:r>
              <a:rPr lang="en-US" dirty="0" err="1" smtClean="0"/>
              <a:t>QoS</a:t>
            </a:r>
            <a:r>
              <a:rPr lang="en-US" dirty="0" smtClean="0"/>
              <a:t>.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OS-level Virtualization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99" y="1586415"/>
            <a:ext cx="4864100" cy="3190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637172"/>
            <a:ext cx="4495800" cy="313343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23901" y="51085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sz="2800" dirty="0" smtClean="0"/>
              <a:t>Low overhead</a:t>
            </a:r>
          </a:p>
          <a:p>
            <a:pPr marL="571500" indent="-571500" algn="l">
              <a:buFont typeface="Arial"/>
              <a:buChar char="•"/>
            </a:pPr>
            <a:r>
              <a:rPr lang="en-US" sz="2800" dirty="0" smtClean="0"/>
              <a:t>Good performance isolation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0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6054</TotalTime>
  <Words>712</Words>
  <Application>Microsoft Macintosh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SIRIUS-related SSIO questions</vt:lpstr>
      <vt:lpstr>SIRIUS Application Drivers</vt:lpstr>
      <vt:lpstr>Data Descriptions</vt:lpstr>
      <vt:lpstr>(Conceptual) SIRIUS APIs</vt:lpstr>
      <vt:lpstr>(Conceptual) SIRIUS APIs</vt:lpstr>
      <vt:lpstr>Data Refactoring</vt:lpstr>
      <vt:lpstr>Quality of Service</vt:lpstr>
      <vt:lpstr>OS-level Virtualization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Qing Gary</dc:creator>
  <cp:lastModifiedBy>Liu, Qing Gary</cp:lastModifiedBy>
  <cp:revision>116</cp:revision>
  <dcterms:created xsi:type="dcterms:W3CDTF">2015-10-11T13:35:18Z</dcterms:created>
  <dcterms:modified xsi:type="dcterms:W3CDTF">2015-10-19T04:09:39Z</dcterms:modified>
</cp:coreProperties>
</file>