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1"/>
  </p:sldMasterIdLst>
  <p:notesMasterIdLst>
    <p:notesMasterId r:id="rId16"/>
  </p:notesMasterIdLst>
  <p:handoutMasterIdLst>
    <p:handoutMasterId r:id="rId17"/>
  </p:handoutMasterIdLst>
  <p:sldIdLst>
    <p:sldId id="302" r:id="rId2"/>
    <p:sldId id="298" r:id="rId3"/>
    <p:sldId id="303" r:id="rId4"/>
    <p:sldId id="276" r:id="rId5"/>
    <p:sldId id="275" r:id="rId6"/>
    <p:sldId id="304" r:id="rId7"/>
    <p:sldId id="305" r:id="rId8"/>
    <p:sldId id="274" r:id="rId9"/>
    <p:sldId id="287" r:id="rId10"/>
    <p:sldId id="280" r:id="rId11"/>
    <p:sldId id="277" r:id="rId12"/>
    <p:sldId id="299" r:id="rId13"/>
    <p:sldId id="300" r:id="rId14"/>
    <p:sldId id="301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1E7640"/>
    <a:srgbClr val="A03123"/>
    <a:srgbClr val="A02A23"/>
    <a:srgbClr val="84B641"/>
    <a:srgbClr val="A02A1D"/>
    <a:srgbClr val="00BDDD"/>
    <a:srgbClr val="00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6880" autoAdjust="0"/>
  </p:normalViewPr>
  <p:slideViewPr>
    <p:cSldViewPr showGuides="1">
      <p:cViewPr varScale="1">
        <p:scale>
          <a:sx n="91" d="100"/>
          <a:sy n="91" d="100"/>
        </p:scale>
        <p:origin x="-808" y="-104"/>
      </p:cViewPr>
      <p:guideLst>
        <p:guide orient="horz" pos="192"/>
        <p:guide orient="horz" pos="912"/>
        <p:guide pos="364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1EFC0-0478-F849-B267-297F66254190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F7130-542E-B845-8D66-6512DD562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7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D57F8-2C28-4FE9-975F-8BDAE315F7ED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7B41-95A7-4192-977B-3B01CE2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3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r="1844"/>
          <a:stretch/>
        </p:blipFill>
        <p:spPr>
          <a:xfrm>
            <a:off x="180975" y="0"/>
            <a:ext cx="8975371" cy="677227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4160172" cy="88870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9" name="Picture 8" descr="OLCF_2014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35903"/>
            <a:ext cx="2399055" cy="3291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60" y="244475"/>
            <a:ext cx="8636290" cy="49629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0" y="990600"/>
            <a:ext cx="8642640" cy="51815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60" y="244475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47" y="1363057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398" y="1363057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60" y="244475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204686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025876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0390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44475"/>
            <a:ext cx="391189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OLCF_20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35903"/>
            <a:ext cx="2399055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r="1844"/>
          <a:stretch/>
        </p:blipFill>
        <p:spPr>
          <a:xfrm>
            <a:off x="180975" y="0"/>
            <a:ext cx="8975371" cy="67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44475"/>
            <a:ext cx="862867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3505200" y="6602373"/>
            <a:ext cx="2133600" cy="1788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9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E98151F-1DE3-476A-8028-5E7ADDCA83F3}" type="datetime1">
              <a:rPr lang="en-US"/>
              <a:pPr>
                <a:defRPr/>
              </a:pPr>
              <a:t>10/19/15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0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" y="65"/>
            <a:ext cx="9143825" cy="6857868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3860" y="244475"/>
            <a:ext cx="8628678" cy="49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066801"/>
            <a:ext cx="864264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OLCF_2014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35903"/>
            <a:ext cx="239905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Relationship Id="rId11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4160172" cy="469359"/>
          </a:xfrm>
        </p:spPr>
        <p:txBody>
          <a:bodyPr/>
          <a:lstStyle/>
          <a:p>
            <a:r>
              <a:rPr lang="en-US" sz="2800" dirty="0" smtClean="0"/>
              <a:t>SIRIUS Kickoff Meeting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4495800" cy="1981200"/>
          </a:xfrm>
        </p:spPr>
        <p:txBody>
          <a:bodyPr/>
          <a:lstStyle/>
          <a:p>
            <a:r>
              <a:rPr lang="en-US" sz="2000" dirty="0" smtClean="0">
                <a:latin typeface="+mn-lt"/>
              </a:rPr>
              <a:t>Feiyi </a:t>
            </a:r>
            <a:r>
              <a:rPr lang="en-US" sz="2000" dirty="0" smtClean="0">
                <a:latin typeface="+mn-lt"/>
              </a:rPr>
              <a:t>Wang</a:t>
            </a:r>
            <a:endParaRPr lang="en-US" sz="20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pPr>
              <a:lnSpc>
                <a:spcPct val="50000"/>
              </a:lnSpc>
            </a:pPr>
            <a:r>
              <a:rPr lang="en-US" sz="1600" dirty="0" smtClean="0">
                <a:latin typeface="+mn-lt"/>
              </a:rPr>
              <a:t>Technology Integrity Group</a:t>
            </a:r>
          </a:p>
          <a:p>
            <a:pPr>
              <a:lnSpc>
                <a:spcPct val="50000"/>
              </a:lnSpc>
            </a:pPr>
            <a:r>
              <a:rPr lang="en-US" sz="1600" dirty="0" smtClean="0">
                <a:latin typeface="+mn-lt"/>
              </a:rPr>
              <a:t>National Center for Computational Science</a:t>
            </a:r>
          </a:p>
          <a:p>
            <a:endParaRPr lang="en-US" altLang="zh-CN" sz="1600" dirty="0" smtClean="0">
              <a:latin typeface="+mn-lt"/>
            </a:endParaRPr>
          </a:p>
          <a:p>
            <a:r>
              <a:rPr lang="en-US" altLang="zh-CN" sz="1600" dirty="0" smtClean="0">
                <a:latin typeface="+mn-lt"/>
              </a:rPr>
              <a:t>Oct 19</a:t>
            </a:r>
            <a:r>
              <a:rPr lang="en-US" altLang="zh-CN" sz="1600" baseline="30000" dirty="0" smtClean="0">
                <a:latin typeface="+mn-lt"/>
              </a:rPr>
              <a:t>th</a:t>
            </a:r>
            <a:r>
              <a:rPr lang="en-US" altLang="zh-CN" sz="1600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, </a:t>
            </a:r>
            <a:r>
              <a:rPr lang="en-US" sz="1600" dirty="0" smtClean="0">
                <a:latin typeface="+mn-lt"/>
              </a:rPr>
              <a:t>2015</a:t>
            </a: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467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End-to-End Data Path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2654300" cy="25019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981200" y="1676400"/>
            <a:ext cx="1447800" cy="2804423"/>
            <a:chOff x="1981200" y="1676400"/>
            <a:chExt cx="1447800" cy="2804423"/>
          </a:xfrm>
        </p:grpSpPr>
        <p:grpSp>
          <p:nvGrpSpPr>
            <p:cNvPr id="13" name="Group 12"/>
            <p:cNvGrpSpPr/>
            <p:nvPr/>
          </p:nvGrpSpPr>
          <p:grpSpPr>
            <a:xfrm>
              <a:off x="2971800" y="1676400"/>
              <a:ext cx="228600" cy="1752600"/>
              <a:chOff x="2971800" y="1600200"/>
              <a:chExt cx="228600" cy="1752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71800" y="1600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1981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971800" y="2362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71800" y="2743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1800" y="3124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3733800"/>
              <a:ext cx="838200" cy="4572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81200" y="4191000"/>
              <a:ext cx="1447800" cy="28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/>
                <a:t>440 I/O Router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4200" y="914400"/>
            <a:ext cx="2095500" cy="4640021"/>
            <a:chOff x="3124200" y="914400"/>
            <a:chExt cx="2095500" cy="464002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914400"/>
              <a:ext cx="1790700" cy="3238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0" y="4343400"/>
              <a:ext cx="838200" cy="457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124200" y="4876800"/>
              <a:ext cx="1954772" cy="67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/>
                <a:t>SION </a:t>
              </a:r>
              <a:r>
                <a:rPr lang="en-US" sz="1400" dirty="0" err="1" smtClean="0"/>
                <a:t>Infiniband</a:t>
              </a:r>
              <a:r>
                <a:rPr lang="en-US" sz="1400" dirty="0" smtClean="0"/>
                <a:t> Network: 1600 ports, 56 </a:t>
              </a:r>
              <a:r>
                <a:rPr lang="en-US" sz="1400" dirty="0" err="1" smtClean="0"/>
                <a:t>Gbit</a:t>
              </a:r>
              <a:r>
                <a:rPr lang="en-US" sz="1400" dirty="0" smtClean="0"/>
                <a:t>/sec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81600" y="1295400"/>
            <a:ext cx="1954772" cy="4376721"/>
            <a:chOff x="5181600" y="1295400"/>
            <a:chExt cx="1954772" cy="437672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81600" y="1295400"/>
              <a:ext cx="838200" cy="25527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10200" y="4343400"/>
              <a:ext cx="698500" cy="406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181600" y="4800600"/>
              <a:ext cx="1954772" cy="87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/>
                <a:t>Storage Servers (OSS), 288 Dell servers, 64GB RAM each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8600" y="914400"/>
            <a:ext cx="2866326" cy="4293722"/>
            <a:chOff x="228600" y="914400"/>
            <a:chExt cx="2866326" cy="42937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5800" y="1600200"/>
              <a:ext cx="1993900" cy="1930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9600" y="914400"/>
              <a:ext cx="248532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/>
                <a:t>Titan Compute Cluster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4724400"/>
              <a:ext cx="1954772" cy="483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/>
                <a:t>18,688 compute node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/>
                <a:t>a</a:t>
              </a:r>
              <a:r>
                <a:rPr lang="en-US" sz="1400" dirty="0" smtClean="0"/>
                <a:t>nd 299,008 cores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9600" y="3733800"/>
              <a:ext cx="1257300" cy="68580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5943600" y="457200"/>
            <a:ext cx="3181396" cy="5554421"/>
            <a:chOff x="5943600" y="457200"/>
            <a:chExt cx="3181396" cy="555442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43600" y="457200"/>
              <a:ext cx="2882900" cy="42799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34200" y="4876800"/>
              <a:ext cx="1828800" cy="381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15196" y="5334000"/>
              <a:ext cx="2209800" cy="67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/>
                <a:t>Enterprise Storage System: 36 DDN12K-40 controller pairs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68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the Imbalance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3375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8382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3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Cross-Layer Metrics </a:t>
            </a:r>
            <a:br>
              <a:rPr lang="en-US" dirty="0" smtClean="0"/>
            </a:br>
            <a:r>
              <a:rPr lang="en-US" dirty="0" smtClean="0"/>
              <a:t>and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levels, zoom-in and out</a:t>
            </a:r>
          </a:p>
          <a:p>
            <a:pPr lvl="1"/>
            <a:r>
              <a:rPr lang="en-US" dirty="0" smtClean="0"/>
              <a:t>Both storage (controller) and interconnect</a:t>
            </a:r>
          </a:p>
          <a:p>
            <a:pPr lvl="1"/>
            <a:r>
              <a:rPr lang="en-US" dirty="0" smtClean="0"/>
              <a:t>File system</a:t>
            </a:r>
          </a:p>
          <a:p>
            <a:pPr lvl="2"/>
            <a:r>
              <a:rPr lang="en-US" dirty="0" smtClean="0"/>
              <a:t>Local block-level and local file system </a:t>
            </a:r>
          </a:p>
          <a:p>
            <a:pPr lvl="2"/>
            <a:r>
              <a:rPr lang="en-US" dirty="0" smtClean="0"/>
              <a:t>Parallel file system level</a:t>
            </a:r>
          </a:p>
          <a:p>
            <a:pPr lvl="1"/>
            <a:r>
              <a:rPr lang="en-US" dirty="0" smtClean="0"/>
              <a:t>Middleware (cross-application)</a:t>
            </a:r>
          </a:p>
          <a:p>
            <a:pPr lvl="1"/>
            <a:r>
              <a:rPr lang="en-US" dirty="0" smtClean="0"/>
              <a:t>Application (MPI)</a:t>
            </a:r>
          </a:p>
          <a:p>
            <a:r>
              <a:rPr lang="en-US" dirty="0" smtClean="0"/>
              <a:t>Options: </a:t>
            </a:r>
          </a:p>
          <a:p>
            <a:pPr lvl="1"/>
            <a:r>
              <a:rPr lang="en-US" dirty="0" smtClean="0"/>
              <a:t>Platform-specific (detailed)</a:t>
            </a:r>
          </a:p>
          <a:p>
            <a:pPr lvl="1"/>
            <a:r>
              <a:rPr lang="en-US" dirty="0" smtClean="0"/>
              <a:t>Platform-agnostic (general)</a:t>
            </a:r>
          </a:p>
          <a:p>
            <a:pPr lvl="1"/>
            <a:r>
              <a:rPr lang="en-US" dirty="0" smtClean="0"/>
              <a:t>ML feature extractions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1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of interests</a:t>
            </a:r>
          </a:p>
          <a:p>
            <a:pPr lvl="1"/>
            <a:r>
              <a:rPr lang="en-US" dirty="0" smtClean="0"/>
              <a:t>GPFS</a:t>
            </a:r>
          </a:p>
          <a:p>
            <a:pPr lvl="1"/>
            <a:r>
              <a:rPr lang="en-US" dirty="0" err="1" smtClean="0"/>
              <a:t>Lustre</a:t>
            </a:r>
            <a:endParaRPr lang="en-US" dirty="0" smtClean="0"/>
          </a:p>
          <a:p>
            <a:pPr lvl="1"/>
            <a:r>
              <a:rPr lang="en-US" dirty="0" smtClean="0"/>
              <a:t>Ceph</a:t>
            </a:r>
          </a:p>
          <a:p>
            <a:r>
              <a:rPr lang="en-US" dirty="0" smtClean="0"/>
              <a:t>Interconnect</a:t>
            </a:r>
          </a:p>
          <a:p>
            <a:pPr lvl="1"/>
            <a:r>
              <a:rPr lang="en-US" dirty="0" smtClean="0"/>
              <a:t>Cray’s 3D torus</a:t>
            </a:r>
          </a:p>
          <a:p>
            <a:pPr lvl="1"/>
            <a:r>
              <a:rPr lang="en-US" dirty="0" smtClean="0"/>
              <a:t>Fat-tree</a:t>
            </a:r>
          </a:p>
          <a:p>
            <a:pPr lvl="1"/>
            <a:r>
              <a:rPr lang="en-US" dirty="0" smtClean="0"/>
              <a:t>Dragonfly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6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Performance and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Bi-directional </a:t>
            </a:r>
          </a:p>
          <a:p>
            <a:pPr lvl="1"/>
            <a:r>
              <a:rPr lang="en-US" dirty="0" smtClean="0"/>
              <a:t>Performance metrics relayed to the top</a:t>
            </a:r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 metrics advised to the bottom</a:t>
            </a:r>
          </a:p>
          <a:p>
            <a:pPr lvl="1"/>
            <a:r>
              <a:rPr lang="en-US" dirty="0" smtClean="0"/>
              <a:t>How does the reservation protocol and API work for both application and storage designer? </a:t>
            </a:r>
          </a:p>
          <a:p>
            <a:r>
              <a:rPr lang="en-US" dirty="0" smtClean="0"/>
              <a:t>How to predict? </a:t>
            </a:r>
          </a:p>
          <a:p>
            <a:pPr lvl="1"/>
            <a:r>
              <a:rPr lang="en-US" dirty="0" smtClean="0"/>
              <a:t>Time-series based analysis? The workload and system dynamics? Long term or short term – the prediction and effective window?</a:t>
            </a:r>
          </a:p>
          <a:p>
            <a:r>
              <a:rPr lang="en-US" dirty="0" smtClean="0"/>
              <a:t>Where should the prediction take place?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4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“We will develop a querying mechanism that allows SIRUS to get estimated timing information of an I/O operation from the storage system”</a:t>
            </a:r>
          </a:p>
          <a:p>
            <a:r>
              <a:rPr lang="en-US" dirty="0" smtClean="0"/>
              <a:t>“… which can combine the information about data with system constraints to provide a time estimate before I/O operation is executed”</a:t>
            </a:r>
          </a:p>
          <a:p>
            <a:r>
              <a:rPr lang="en-US" dirty="0" smtClean="0"/>
              <a:t>Our ultimate goal, rather than just performance prediction, is to offer predictable </a:t>
            </a:r>
            <a:r>
              <a:rPr lang="en-US" dirty="0" err="1" smtClean="0"/>
              <a:t>QoS</a:t>
            </a:r>
            <a:r>
              <a:rPr lang="en-US" dirty="0" smtClean="0"/>
              <a:t> for the storage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8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Priorities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057400"/>
            <a:ext cx="6019800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Performance Reliability Capacity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3886200"/>
            <a:ext cx="254540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Usability/Manageability</a:t>
            </a:r>
          </a:p>
        </p:txBody>
      </p:sp>
    </p:spTree>
    <p:extLst>
      <p:ext uri="{BB962C8B-B14F-4D97-AF65-F5344CB8AC3E}">
        <p14:creationId xmlns:p14="http://schemas.microsoft.com/office/powerpoint/2010/main" val="252738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2106" y="2514600"/>
            <a:ext cx="5909791" cy="143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/>
              <a:t>The Performance Perspective:</a:t>
            </a:r>
          </a:p>
          <a:p>
            <a:pPr algn="ctr">
              <a:lnSpc>
                <a:spcPct val="90000"/>
              </a:lnSpc>
            </a:pPr>
            <a:endParaRPr lang="en-US" sz="3200" dirty="0" smtClean="0"/>
          </a:p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accent2"/>
                </a:solidFill>
              </a:rPr>
              <a:t>What and Why?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7195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Performance Are You Talking About?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247900"/>
            <a:ext cx="19812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Block level performance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3276600"/>
            <a:ext cx="19812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File system level performance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4305300"/>
            <a:ext cx="19812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 Application performance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143000"/>
            <a:ext cx="19812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Sequential 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1981200"/>
            <a:ext cx="19812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Sequential Write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2819400"/>
            <a:ext cx="19812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Random Read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0" y="3657600"/>
            <a:ext cx="19812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Random 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4495800"/>
            <a:ext cx="19812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Small or Big files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5334000"/>
            <a:ext cx="19812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Mixed workload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4038600" y="1295400"/>
            <a:ext cx="457200" cy="457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6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variation: macro-scope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1534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      &lt;  4.00 </a:t>
            </a:r>
            <a:r>
              <a:rPr lang="en-US" dirty="0" err="1"/>
              <a:t>KiB</a:t>
            </a:r>
            <a:r>
              <a:rPr lang="en-US" dirty="0"/>
              <a:t>       </a:t>
            </a:r>
            <a:r>
              <a:rPr lang="en-US" dirty="0" smtClean="0"/>
              <a:t>    20436047        8.72</a:t>
            </a:r>
            <a:r>
              <a:rPr lang="en-US" dirty="0"/>
              <a:t>%   ∎∎∎∎</a:t>
            </a:r>
          </a:p>
          <a:p>
            <a:r>
              <a:rPr lang="en-US" dirty="0"/>
              <a:t>        &lt;  8.00 </a:t>
            </a:r>
            <a:r>
              <a:rPr lang="en-US" dirty="0" err="1"/>
              <a:t>KiB</a:t>
            </a:r>
            <a:r>
              <a:rPr lang="en-US" dirty="0"/>
              <a:t>      </a:t>
            </a:r>
            <a:r>
              <a:rPr lang="en-US" dirty="0" smtClean="0"/>
              <a:t>     5332795          2.28</a:t>
            </a:r>
            <a:r>
              <a:rPr lang="en-US" dirty="0"/>
              <a:t>%   ∎</a:t>
            </a:r>
          </a:p>
          <a:p>
            <a:r>
              <a:rPr lang="en-US" dirty="0"/>
              <a:t>        &lt;  16.00 </a:t>
            </a:r>
            <a:r>
              <a:rPr lang="en-US" dirty="0" err="1"/>
              <a:t>KiB</a:t>
            </a:r>
            <a:r>
              <a:rPr lang="en-US" dirty="0"/>
              <a:t>      </a:t>
            </a:r>
            <a:r>
              <a:rPr lang="en-US" dirty="0" smtClean="0"/>
              <a:t>   26813970       11.44</a:t>
            </a:r>
            <a:r>
              <a:rPr lang="en-US" dirty="0"/>
              <a:t>%  ∎∎∎∎∎</a:t>
            </a:r>
          </a:p>
          <a:p>
            <a:r>
              <a:rPr lang="en-US" dirty="0"/>
              <a:t>        &lt;  32.00 </a:t>
            </a:r>
            <a:r>
              <a:rPr lang="en-US" dirty="0" err="1"/>
              <a:t>KiB</a:t>
            </a:r>
            <a:r>
              <a:rPr lang="en-US" dirty="0"/>
              <a:t>      </a:t>
            </a:r>
            <a:r>
              <a:rPr lang="en-US" dirty="0" smtClean="0"/>
              <a:t>   5012837          2.14</a:t>
            </a:r>
            <a:r>
              <a:rPr lang="en-US" dirty="0"/>
              <a:t>%   ∎</a:t>
            </a:r>
          </a:p>
          <a:p>
            <a:r>
              <a:rPr lang="en-US" dirty="0"/>
              <a:t>        &lt;  64.00 </a:t>
            </a:r>
            <a:r>
              <a:rPr lang="en-US" dirty="0" err="1"/>
              <a:t>KiB</a:t>
            </a:r>
            <a:r>
              <a:rPr lang="en-US" dirty="0"/>
              <a:t>      </a:t>
            </a:r>
            <a:r>
              <a:rPr lang="en-US" dirty="0" smtClean="0"/>
              <a:t>   7244771          3.09</a:t>
            </a:r>
            <a:r>
              <a:rPr lang="en-US" dirty="0"/>
              <a:t>%   ∎</a:t>
            </a:r>
          </a:p>
          <a:p>
            <a:r>
              <a:rPr lang="en-US" dirty="0"/>
              <a:t>        &lt;  256.00 </a:t>
            </a:r>
            <a:r>
              <a:rPr lang="en-US" dirty="0" err="1"/>
              <a:t>KiB</a:t>
            </a:r>
            <a:r>
              <a:rPr lang="en-US" dirty="0"/>
              <a:t>     </a:t>
            </a:r>
            <a:r>
              <a:rPr lang="en-US" dirty="0" smtClean="0"/>
              <a:t>  94421741       40.30</a:t>
            </a:r>
            <a:r>
              <a:rPr lang="en-US" dirty="0"/>
              <a:t>%  ∎∎∎∎∎∎∎∎∎∎∎∎∎∎∎∎∎∎∎∎</a:t>
            </a:r>
          </a:p>
          <a:p>
            <a:r>
              <a:rPr lang="en-US" dirty="0"/>
              <a:t>        &lt;  512.00 </a:t>
            </a:r>
            <a:r>
              <a:rPr lang="en-US" dirty="0" err="1"/>
              <a:t>KiB</a:t>
            </a:r>
            <a:r>
              <a:rPr lang="en-US" dirty="0"/>
              <a:t>     </a:t>
            </a:r>
            <a:r>
              <a:rPr lang="en-US" dirty="0" smtClean="0"/>
              <a:t>  16100203        6.87</a:t>
            </a:r>
            <a:r>
              <a:rPr lang="en-US" dirty="0"/>
              <a:t>%   ∎∎∎</a:t>
            </a:r>
          </a:p>
          <a:p>
            <a:r>
              <a:rPr lang="de-DE" dirty="0"/>
              <a:t>        &lt;  1.00 </a:t>
            </a:r>
            <a:r>
              <a:rPr lang="de-DE" dirty="0" err="1"/>
              <a:t>MiB</a:t>
            </a:r>
            <a:r>
              <a:rPr lang="de-DE" dirty="0"/>
              <a:t>       </a:t>
            </a:r>
            <a:r>
              <a:rPr lang="de-DE" dirty="0" smtClean="0"/>
              <a:t>   6844592          2.92</a:t>
            </a:r>
            <a:r>
              <a:rPr lang="de-DE" dirty="0"/>
              <a:t>%   ∎</a:t>
            </a:r>
          </a:p>
          <a:p>
            <a:r>
              <a:rPr lang="de-DE" dirty="0"/>
              <a:t>        &lt;  4.00 </a:t>
            </a:r>
            <a:r>
              <a:rPr lang="de-DE" dirty="0" err="1"/>
              <a:t>MiB</a:t>
            </a:r>
            <a:r>
              <a:rPr lang="de-DE" dirty="0"/>
              <a:t>       </a:t>
            </a:r>
            <a:r>
              <a:rPr lang="de-DE" dirty="0" smtClean="0"/>
              <a:t>   17478267        7.46</a:t>
            </a:r>
            <a:r>
              <a:rPr lang="de-DE" dirty="0"/>
              <a:t>%   ∎∎∎</a:t>
            </a:r>
          </a:p>
          <a:p>
            <a:r>
              <a:rPr lang="de-DE" dirty="0"/>
              <a:t>        &lt;  16.00 </a:t>
            </a:r>
            <a:r>
              <a:rPr lang="de-DE" dirty="0" err="1"/>
              <a:t>MiB</a:t>
            </a:r>
            <a:r>
              <a:rPr lang="de-DE" dirty="0"/>
              <a:t>      </a:t>
            </a:r>
            <a:r>
              <a:rPr lang="de-DE" dirty="0" smtClean="0"/>
              <a:t>  13262800        5.66</a:t>
            </a:r>
            <a:r>
              <a:rPr lang="de-DE" dirty="0"/>
              <a:t>%   ∎∎</a:t>
            </a:r>
          </a:p>
          <a:p>
            <a:r>
              <a:rPr lang="de-DE" dirty="0"/>
              <a:t>        &lt;  512.00 </a:t>
            </a:r>
            <a:r>
              <a:rPr lang="de-DE" dirty="0" err="1"/>
              <a:t>MiB</a:t>
            </a:r>
            <a:r>
              <a:rPr lang="de-DE" dirty="0"/>
              <a:t>     </a:t>
            </a:r>
            <a:r>
              <a:rPr lang="de-DE" dirty="0" smtClean="0"/>
              <a:t> 18698966       7.98</a:t>
            </a:r>
            <a:r>
              <a:rPr lang="de-DE" dirty="0"/>
              <a:t>%  </a:t>
            </a:r>
            <a:r>
              <a:rPr lang="de-DE" dirty="0" smtClean="0"/>
              <a:t>  ∎</a:t>
            </a:r>
            <a:r>
              <a:rPr lang="de-DE" dirty="0"/>
              <a:t>∎∎</a:t>
            </a:r>
          </a:p>
          <a:p>
            <a:r>
              <a:rPr lang="de-DE" dirty="0"/>
              <a:t>        &lt;  1.00 </a:t>
            </a:r>
            <a:r>
              <a:rPr lang="de-DE" dirty="0" err="1"/>
              <a:t>GiB</a:t>
            </a:r>
            <a:r>
              <a:rPr lang="de-DE" dirty="0"/>
              <a:t>       </a:t>
            </a:r>
            <a:r>
              <a:rPr lang="de-DE" dirty="0" smtClean="0"/>
              <a:t>   1921592         0.82</a:t>
            </a:r>
            <a:r>
              <a:rPr lang="de-DE" dirty="0"/>
              <a:t>%</a:t>
            </a:r>
          </a:p>
          <a:p>
            <a:r>
              <a:rPr lang="de-DE" dirty="0"/>
              <a:t>        &lt;  100.00 </a:t>
            </a:r>
            <a:r>
              <a:rPr lang="de-DE" dirty="0" err="1"/>
              <a:t>GiB</a:t>
            </a:r>
            <a:r>
              <a:rPr lang="de-DE" dirty="0"/>
              <a:t>     </a:t>
            </a:r>
            <a:r>
              <a:rPr lang="de-DE" dirty="0" smtClean="0"/>
              <a:t> 740362</a:t>
            </a:r>
            <a:r>
              <a:rPr lang="de-DE" dirty="0"/>
              <a:t>  </a:t>
            </a:r>
            <a:r>
              <a:rPr lang="de-DE" dirty="0" smtClean="0"/>
              <a:t>         0.32</a:t>
            </a:r>
            <a:r>
              <a:rPr lang="de-DE" dirty="0"/>
              <a:t>%</a:t>
            </a:r>
          </a:p>
          <a:p>
            <a:r>
              <a:rPr lang="de-DE" dirty="0"/>
              <a:t>        &lt;  256.00 </a:t>
            </a:r>
            <a:r>
              <a:rPr lang="de-DE" dirty="0" err="1"/>
              <a:t>GiB</a:t>
            </a:r>
            <a:r>
              <a:rPr lang="de-DE" dirty="0"/>
              <a:t>     </a:t>
            </a:r>
            <a:r>
              <a:rPr lang="de-DE" dirty="0" smtClean="0"/>
              <a:t> 11314</a:t>
            </a:r>
            <a:r>
              <a:rPr lang="de-DE" dirty="0"/>
              <a:t>   </a:t>
            </a:r>
            <a:r>
              <a:rPr lang="de-DE" dirty="0" smtClean="0"/>
              <a:t>          0.00</a:t>
            </a:r>
            <a:r>
              <a:rPr lang="de-DE" dirty="0"/>
              <a:t>%</a:t>
            </a:r>
          </a:p>
          <a:p>
            <a:r>
              <a:rPr lang="de-DE" dirty="0"/>
              <a:t>        &lt;  512.00 </a:t>
            </a:r>
            <a:r>
              <a:rPr lang="de-DE" dirty="0" err="1"/>
              <a:t>GiB</a:t>
            </a:r>
            <a:r>
              <a:rPr lang="de-DE" dirty="0"/>
              <a:t>     </a:t>
            </a:r>
            <a:r>
              <a:rPr lang="de-DE" dirty="0" smtClean="0"/>
              <a:t> 2028</a:t>
            </a:r>
            <a:r>
              <a:rPr lang="de-DE" dirty="0"/>
              <a:t>    </a:t>
            </a:r>
            <a:r>
              <a:rPr lang="de-DE" dirty="0" smtClean="0"/>
              <a:t>           0.00</a:t>
            </a:r>
            <a:r>
              <a:rPr lang="de-DE" dirty="0"/>
              <a:t>%</a:t>
            </a:r>
          </a:p>
          <a:p>
            <a:r>
              <a:rPr lang="de-DE" dirty="0"/>
              <a:t>        &lt;  1.00 </a:t>
            </a:r>
            <a:r>
              <a:rPr lang="de-DE" dirty="0" err="1"/>
              <a:t>TiB</a:t>
            </a:r>
            <a:r>
              <a:rPr lang="de-DE" dirty="0"/>
              <a:t>       </a:t>
            </a:r>
            <a:r>
              <a:rPr lang="de-DE" dirty="0" smtClean="0"/>
              <a:t>   1270</a:t>
            </a:r>
            <a:r>
              <a:rPr lang="de-DE" dirty="0"/>
              <a:t>    </a:t>
            </a:r>
            <a:r>
              <a:rPr lang="de-DE" dirty="0" smtClean="0"/>
              <a:t>            0.00</a:t>
            </a:r>
            <a:r>
              <a:rPr lang="de-DE" dirty="0"/>
              <a:t>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531919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As of today, ~ 250 million files, 15 PB, half of Atlas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983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Variation: </a:t>
            </a:r>
            <a:r>
              <a:rPr lang="en-US" dirty="0" err="1"/>
              <a:t>m</a:t>
            </a:r>
            <a:r>
              <a:rPr lang="en-US" dirty="0" err="1" smtClean="0"/>
              <a:t>irco</a:t>
            </a:r>
            <a:r>
              <a:rPr lang="en-US" dirty="0" smtClean="0"/>
              <a:t>-scope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2680" y="2514600"/>
            <a:ext cx="4768653" cy="543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/>
              <a:t>Disks are like snowflakes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2511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Perils of the Hero Runs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2286000"/>
            <a:ext cx="5334000" cy="1371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XYZ Dilemma: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Why I am allocated 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i="1" dirty="0" smtClean="0"/>
              <a:t> CPU cores, </a:t>
            </a:r>
          </a:p>
          <a:p>
            <a:pPr>
              <a:lnSpc>
                <a:spcPct val="90000"/>
              </a:lnSpc>
            </a:pPr>
            <a:r>
              <a:rPr lang="en-US" i="1" dirty="0" smtClean="0"/>
              <a:t>you have said the system is capable of performance 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i="1" dirty="0" smtClean="0"/>
              <a:t>, and I am only getting </a:t>
            </a:r>
            <a:r>
              <a:rPr lang="en-US" i="1" dirty="0" smtClean="0">
                <a:solidFill>
                  <a:srgbClr val="FF0000"/>
                </a:solidFill>
              </a:rPr>
              <a:t>Z</a:t>
            </a:r>
            <a:r>
              <a:rPr lang="en-US" i="1" dirty="0" smtClean="0"/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109080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Philosophical Why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752600"/>
            <a:ext cx="1905000" cy="990600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Scalability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200" y="3581400"/>
            <a:ext cx="1905000" cy="990600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Shared Resource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2209800"/>
            <a:ext cx="914400" cy="0"/>
          </a:xfrm>
          <a:prstGeom prst="straightConnector1">
            <a:avLst/>
          </a:prstGeom>
          <a:ln w="349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53000" y="1752600"/>
            <a:ext cx="1905000" cy="990600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Indirection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57600" y="4038600"/>
            <a:ext cx="914400" cy="0"/>
          </a:xfrm>
          <a:prstGeom prst="straightConnector1">
            <a:avLst/>
          </a:prstGeom>
          <a:ln w="349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53000" y="3581400"/>
            <a:ext cx="1905000" cy="990600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Unbalanced &amp; Contention</a:t>
            </a:r>
          </a:p>
        </p:txBody>
      </p:sp>
    </p:spTree>
    <p:extLst>
      <p:ext uri="{BB962C8B-B14F-4D97-AF65-F5344CB8AC3E}">
        <p14:creationId xmlns:p14="http://schemas.microsoft.com/office/powerpoint/2010/main" val="424600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RNL Corporate Palette 140501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0070B9"/>
      </a:accent1>
      <a:accent2>
        <a:srgbClr val="84B641"/>
      </a:accent2>
      <a:accent3>
        <a:srgbClr val="DE762D"/>
      </a:accent3>
      <a:accent4>
        <a:srgbClr val="00BDDD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contourClr>
            <a:schemeClr val="lt1"/>
          </a:contourClr>
        </a:sp3d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olcf2.potx</Template>
  <TotalTime>10350</TotalTime>
  <Words>421</Words>
  <Application>Microsoft Macintosh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SIRIUS Kickoff Meeting</vt:lpstr>
      <vt:lpstr>Research Problem</vt:lpstr>
      <vt:lpstr>Design Priorities</vt:lpstr>
      <vt:lpstr>PowerPoint Presentation</vt:lpstr>
      <vt:lpstr>What Kind of Performance Are You Talking About?</vt:lpstr>
      <vt:lpstr>Performance variation: macro-scope</vt:lpstr>
      <vt:lpstr>Performance Variation: mirco-scope</vt:lpstr>
      <vt:lpstr>The Perils of the Hero Runs</vt:lpstr>
      <vt:lpstr>The Philosophical Why</vt:lpstr>
      <vt:lpstr>The End-to-End Data Path</vt:lpstr>
      <vt:lpstr>Observing the Imbalance</vt:lpstr>
      <vt:lpstr>Cross-Layer Metrics  and Feature Extraction</vt:lpstr>
      <vt:lpstr>System of Interest</vt:lpstr>
      <vt:lpstr>Predictive Performance and QoS</vt:lpstr>
    </vt:vector>
  </TitlesOfParts>
  <Manager/>
  <Company>ORNL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Feiyi Wang</dc:creator>
  <cp:keywords/>
  <dc:description/>
  <cp:lastModifiedBy>Feiyi Wang</cp:lastModifiedBy>
  <cp:revision>205</cp:revision>
  <cp:lastPrinted>2015-04-22T15:51:22Z</cp:lastPrinted>
  <dcterms:created xsi:type="dcterms:W3CDTF">2014-04-08T18:22:41Z</dcterms:created>
  <dcterms:modified xsi:type="dcterms:W3CDTF">2015-10-19T17:18:49Z</dcterms:modified>
  <cp:category/>
</cp:coreProperties>
</file>