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</p:sldIdLst>
  <p:sldSz cx="6126163" cy="5029200"/>
  <p:notesSz cx="6858000" cy="9144000"/>
  <p:defaultTextStyle>
    <a:defPPr>
      <a:defRPr lang="en-US"/>
    </a:defPPr>
    <a:lvl1pPr marL="0" algn="l" defTabSz="371841" rtl="0" eaLnBrk="1" latinLnBrk="0" hangingPunct="1">
      <a:defRPr sz="1464" kern="1200">
        <a:solidFill>
          <a:schemeClr val="tx1"/>
        </a:solidFill>
        <a:latin typeface="+mn-lt"/>
        <a:ea typeface="+mn-ea"/>
        <a:cs typeface="+mn-cs"/>
      </a:defRPr>
    </a:lvl1pPr>
    <a:lvl2pPr marL="371841" algn="l" defTabSz="371841" rtl="0" eaLnBrk="1" latinLnBrk="0" hangingPunct="1">
      <a:defRPr sz="1464" kern="1200">
        <a:solidFill>
          <a:schemeClr val="tx1"/>
        </a:solidFill>
        <a:latin typeface="+mn-lt"/>
        <a:ea typeface="+mn-ea"/>
        <a:cs typeface="+mn-cs"/>
      </a:defRPr>
    </a:lvl2pPr>
    <a:lvl3pPr marL="743682" algn="l" defTabSz="371841" rtl="0" eaLnBrk="1" latinLnBrk="0" hangingPunct="1">
      <a:defRPr sz="1464" kern="1200">
        <a:solidFill>
          <a:schemeClr val="tx1"/>
        </a:solidFill>
        <a:latin typeface="+mn-lt"/>
        <a:ea typeface="+mn-ea"/>
        <a:cs typeface="+mn-cs"/>
      </a:defRPr>
    </a:lvl3pPr>
    <a:lvl4pPr marL="1115522" algn="l" defTabSz="371841" rtl="0" eaLnBrk="1" latinLnBrk="0" hangingPunct="1">
      <a:defRPr sz="1464" kern="1200">
        <a:solidFill>
          <a:schemeClr val="tx1"/>
        </a:solidFill>
        <a:latin typeface="+mn-lt"/>
        <a:ea typeface="+mn-ea"/>
        <a:cs typeface="+mn-cs"/>
      </a:defRPr>
    </a:lvl4pPr>
    <a:lvl5pPr marL="1487363" algn="l" defTabSz="371841" rtl="0" eaLnBrk="1" latinLnBrk="0" hangingPunct="1">
      <a:defRPr sz="1464" kern="1200">
        <a:solidFill>
          <a:schemeClr val="tx1"/>
        </a:solidFill>
        <a:latin typeface="+mn-lt"/>
        <a:ea typeface="+mn-ea"/>
        <a:cs typeface="+mn-cs"/>
      </a:defRPr>
    </a:lvl5pPr>
    <a:lvl6pPr marL="1859204" algn="l" defTabSz="371841" rtl="0" eaLnBrk="1" latinLnBrk="0" hangingPunct="1">
      <a:defRPr sz="1464" kern="1200">
        <a:solidFill>
          <a:schemeClr val="tx1"/>
        </a:solidFill>
        <a:latin typeface="+mn-lt"/>
        <a:ea typeface="+mn-ea"/>
        <a:cs typeface="+mn-cs"/>
      </a:defRPr>
    </a:lvl6pPr>
    <a:lvl7pPr marL="2231045" algn="l" defTabSz="371841" rtl="0" eaLnBrk="1" latinLnBrk="0" hangingPunct="1">
      <a:defRPr sz="1464" kern="1200">
        <a:solidFill>
          <a:schemeClr val="tx1"/>
        </a:solidFill>
        <a:latin typeface="+mn-lt"/>
        <a:ea typeface="+mn-ea"/>
        <a:cs typeface="+mn-cs"/>
      </a:defRPr>
    </a:lvl7pPr>
    <a:lvl8pPr marL="2602885" algn="l" defTabSz="371841" rtl="0" eaLnBrk="1" latinLnBrk="0" hangingPunct="1">
      <a:defRPr sz="1464" kern="1200">
        <a:solidFill>
          <a:schemeClr val="tx1"/>
        </a:solidFill>
        <a:latin typeface="+mn-lt"/>
        <a:ea typeface="+mn-ea"/>
        <a:cs typeface="+mn-cs"/>
      </a:defRPr>
    </a:lvl8pPr>
    <a:lvl9pPr marL="2974726" algn="l" defTabSz="371841" rtl="0" eaLnBrk="1" latinLnBrk="0" hangingPunct="1">
      <a:defRPr sz="146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4" userDrawn="1">
          <p15:clr>
            <a:srgbClr val="A4A3A4"/>
          </p15:clr>
        </p15:guide>
        <p15:guide id="2" pos="193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548DD3"/>
    <a:srgbClr val="745A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45" autoAdjust="0"/>
    <p:restoredTop sz="97580" autoAdjust="0"/>
  </p:normalViewPr>
  <p:slideViewPr>
    <p:cSldViewPr snapToGrid="0" snapToObjects="1">
      <p:cViewPr varScale="1">
        <p:scale>
          <a:sx n="201" d="100"/>
          <a:sy n="201" d="100"/>
        </p:scale>
        <p:origin x="978" y="174"/>
      </p:cViewPr>
      <p:guideLst>
        <p:guide orient="horz" pos="1584"/>
        <p:guide pos="193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9462" y="1562315"/>
            <a:ext cx="5207239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8925" y="2849880"/>
            <a:ext cx="4288314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6308" y="4661327"/>
            <a:ext cx="1429438" cy="267758"/>
          </a:xfrm>
          <a:prstGeom prst="rect">
            <a:avLst/>
          </a:prstGeom>
        </p:spPr>
        <p:txBody>
          <a:bodyPr/>
          <a:lstStyle/>
          <a:p>
            <a:fld id="{BF73EB66-4118-2C4A-8381-EC775B1B24A3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93106" y="4661327"/>
            <a:ext cx="1939952" cy="26775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90417" y="4661327"/>
            <a:ext cx="1429438" cy="267758"/>
          </a:xfrm>
          <a:prstGeom prst="rect">
            <a:avLst/>
          </a:prstGeom>
        </p:spPr>
        <p:txBody>
          <a:bodyPr/>
          <a:lstStyle/>
          <a:p>
            <a:fld id="{CECEB67F-DD96-F342-BFE0-8D4D6E697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1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308" y="89644"/>
            <a:ext cx="5513547" cy="64559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308" y="882280"/>
            <a:ext cx="5513547" cy="361024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1"/>
            </a:lvl4pPr>
            <a:lvl5pPr>
              <a:defRPr sz="1801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6308" y="4661327"/>
            <a:ext cx="1429438" cy="267758"/>
          </a:xfrm>
          <a:prstGeom prst="rect">
            <a:avLst/>
          </a:prstGeom>
        </p:spPr>
        <p:txBody>
          <a:bodyPr/>
          <a:lstStyle/>
          <a:p>
            <a:fld id="{BF73EB66-4118-2C4A-8381-EC775B1B24A3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93106" y="4661327"/>
            <a:ext cx="1939952" cy="267758"/>
          </a:xfrm>
          <a:prstGeom prst="rect">
            <a:avLst/>
          </a:prstGeom>
        </p:spPr>
        <p:txBody>
          <a:bodyPr/>
          <a:lstStyle>
            <a:lvl1pPr>
              <a:defRPr sz="140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90417" y="4661327"/>
            <a:ext cx="1429438" cy="267758"/>
          </a:xfrm>
          <a:prstGeom prst="rect">
            <a:avLst/>
          </a:prstGeom>
        </p:spPr>
        <p:txBody>
          <a:bodyPr/>
          <a:lstStyle/>
          <a:p>
            <a:fld id="{CECEB67F-DD96-F342-BFE0-8D4D6E697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66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6308" y="89644"/>
            <a:ext cx="5513547" cy="64559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306308" y="4661327"/>
            <a:ext cx="1429438" cy="267758"/>
          </a:xfrm>
          <a:prstGeom prst="rect">
            <a:avLst/>
          </a:prstGeom>
        </p:spPr>
        <p:txBody>
          <a:bodyPr/>
          <a:lstStyle/>
          <a:p>
            <a:fld id="{BF73EB66-4118-2C4A-8381-EC775B1B24A3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93106" y="4661327"/>
            <a:ext cx="1939952" cy="267758"/>
          </a:xfrm>
          <a:prstGeom prst="rect">
            <a:avLst/>
          </a:prstGeom>
        </p:spPr>
        <p:txBody>
          <a:bodyPr/>
          <a:lstStyle>
            <a:lvl1pPr>
              <a:defRPr sz="1401"/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90417" y="4661327"/>
            <a:ext cx="1429438" cy="267758"/>
          </a:xfrm>
          <a:prstGeom prst="rect">
            <a:avLst/>
          </a:prstGeom>
        </p:spPr>
        <p:txBody>
          <a:bodyPr/>
          <a:lstStyle/>
          <a:p>
            <a:fld id="{CECEB67F-DD96-F342-BFE0-8D4D6E697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50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6308" y="1173483"/>
            <a:ext cx="5513547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6308" y="201401"/>
            <a:ext cx="5513547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340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11" rtl="0" eaLnBrk="1" latinLnBrk="0" hangingPunct="1">
        <a:spcBef>
          <a:spcPct val="0"/>
        </a:spcBef>
        <a:buNone/>
        <a:defRPr sz="4400" kern="1200">
          <a:solidFill>
            <a:srgbClr val="800080"/>
          </a:solidFill>
          <a:latin typeface="+mj-lt"/>
          <a:ea typeface="+mj-ea"/>
          <a:cs typeface="+mj-cs"/>
        </a:defRPr>
      </a:lvl1pPr>
    </p:titleStyle>
    <p:bodyStyle>
      <a:lvl1pPr marL="342904" indent="-342904" algn="l" defTabSz="91441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9" indent="-285753" algn="l" defTabSz="91441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132"/>
          <p:cNvSpPr/>
          <p:nvPr/>
        </p:nvSpPr>
        <p:spPr>
          <a:xfrm>
            <a:off x="1028352" y="421515"/>
            <a:ext cx="274320" cy="328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>
                <a:solidFill>
                  <a:sysClr val="windowText" lastClr="000000"/>
                </a:solidFill>
                <a:latin typeface="Arial"/>
                <a:cs typeface="Arial"/>
              </a:rPr>
              <a:t>n</a:t>
            </a:r>
            <a:r>
              <a:rPr lang="en-US" sz="1100" baseline="-25000" dirty="0" smtClean="0">
                <a:solidFill>
                  <a:sysClr val="windowText" lastClr="000000"/>
                </a:solidFill>
                <a:latin typeface="Arial"/>
                <a:cs typeface="Arial"/>
              </a:rPr>
              <a:t>e</a:t>
            </a:r>
            <a:endParaRPr lang="en-US" sz="1100" baseline="-2500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Rectangle 121"/>
              <p:cNvSpPr/>
              <p:nvPr/>
            </p:nvSpPr>
            <p:spPr>
              <a:xfrm>
                <a:off x="2701158" y="421515"/>
                <a:ext cx="914400" cy="328339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10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accPr>
                        <m:e>
                          <m:r>
                            <a:rPr lang="en-US" sz="11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sz="1100" dirty="0">
                  <a:solidFill>
                    <a:sysClr val="windowText" lastClr="000000"/>
                  </a:solidFill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122" name="Rectangle 1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158" y="421515"/>
                <a:ext cx="914400" cy="3283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Rectangle 122"/>
          <p:cNvSpPr/>
          <p:nvPr/>
        </p:nvSpPr>
        <p:spPr>
          <a:xfrm>
            <a:off x="4538917" y="420659"/>
            <a:ext cx="914400" cy="3283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Arial"/>
                <a:cs typeface="Arial"/>
              </a:rPr>
              <a:t>Mesh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Rectangle 123"/>
              <p:cNvSpPr/>
              <p:nvPr/>
            </p:nvSpPr>
            <p:spPr>
              <a:xfrm>
                <a:off x="3620039" y="421515"/>
                <a:ext cx="914400" cy="328339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1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accPr>
                        <m:e>
                          <m:r>
                            <a:rPr lang="en-US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1100" dirty="0">
                  <a:solidFill>
                    <a:sysClr val="windowText" lastClr="000000"/>
                  </a:solidFill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124" name="Rectangle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039" y="421515"/>
                <a:ext cx="914400" cy="3283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81810" y="1999315"/>
            <a:ext cx="732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/>
              <a:t>Parallel FS</a:t>
            </a:r>
            <a:endParaRPr lang="en-US" sz="1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201034" y="2356052"/>
            <a:ext cx="7134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/>
              <a:t>Campaign</a:t>
            </a:r>
            <a:endParaRPr lang="en-US" sz="10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65517" y="2731369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/>
              <a:t>Long Term</a:t>
            </a:r>
            <a:endParaRPr lang="en-US" sz="10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204577" y="3464246"/>
            <a:ext cx="732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/>
              <a:t>Parallel FS</a:t>
            </a:r>
            <a:endParaRPr lang="en-US" sz="1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223801" y="3820983"/>
            <a:ext cx="7134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/>
              <a:t>Campaign</a:t>
            </a:r>
            <a:endParaRPr lang="en-US" sz="10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88284" y="4196300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/>
              <a:t>Long Term</a:t>
            </a:r>
            <a:endParaRPr lang="en-US" sz="1000" b="1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1663402"/>
            <a:ext cx="5459453" cy="2070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-6136" y="3028484"/>
            <a:ext cx="5465589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937207" y="804490"/>
            <a:ext cx="23765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/>
              <a:t>b. Refactored and </a:t>
            </a:r>
            <a:r>
              <a:rPr lang="en-US" sz="1100" i="1" dirty="0"/>
              <a:t>r</a:t>
            </a:r>
            <a:r>
              <a:rPr lang="en-US" sz="1100" i="1" dirty="0" smtClean="0"/>
              <a:t>educed data</a:t>
            </a:r>
            <a:endParaRPr lang="en-US" sz="1100" i="1" dirty="0"/>
          </a:p>
        </p:txBody>
      </p:sp>
      <p:cxnSp>
        <p:nvCxnSpPr>
          <p:cNvPr id="57" name="Straight Connector 56"/>
          <p:cNvCxnSpPr/>
          <p:nvPr/>
        </p:nvCxnSpPr>
        <p:spPr>
          <a:xfrm flipV="1">
            <a:off x="-6136" y="814844"/>
            <a:ext cx="5459453" cy="2070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95172" y="1272504"/>
            <a:ext cx="842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/>
              <a:t>Application</a:t>
            </a:r>
          </a:p>
          <a:p>
            <a:pPr algn="r"/>
            <a:r>
              <a:rPr lang="en-US" sz="1000" b="1" dirty="0" smtClean="0"/>
              <a:t>Memory</a:t>
            </a:r>
            <a:endParaRPr lang="en-US" sz="10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95172" y="381772"/>
            <a:ext cx="842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/>
              <a:t>Application</a:t>
            </a:r>
          </a:p>
          <a:p>
            <a:pPr algn="r"/>
            <a:r>
              <a:rPr lang="en-US" sz="1000" b="1" dirty="0" smtClean="0"/>
              <a:t>Memory</a:t>
            </a:r>
            <a:endParaRPr lang="en-US" sz="10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937207" y="123843"/>
            <a:ext cx="23765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/>
              <a:t>a. Original memory arrangement</a:t>
            </a:r>
            <a:endParaRPr lang="en-US" sz="1100" i="1" dirty="0"/>
          </a:p>
        </p:txBody>
      </p:sp>
      <p:sp>
        <p:nvSpPr>
          <p:cNvPr id="62" name="Rectangle 61"/>
          <p:cNvSpPr/>
          <p:nvPr/>
        </p:nvSpPr>
        <p:spPr>
          <a:xfrm>
            <a:off x="1307153" y="421515"/>
            <a:ext cx="274320" cy="328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 err="1" smtClean="0">
                <a:solidFill>
                  <a:sysClr val="windowText" lastClr="000000"/>
                </a:solidFill>
                <a:latin typeface="Arial"/>
                <a:cs typeface="Arial"/>
              </a:rPr>
              <a:t>n</a:t>
            </a:r>
            <a:r>
              <a:rPr lang="en-US" sz="1100" baseline="-25000" dirty="0" err="1">
                <a:solidFill>
                  <a:sysClr val="windowText" lastClr="000000"/>
                </a:solidFill>
                <a:latin typeface="Arial"/>
                <a:cs typeface="Arial"/>
              </a:rPr>
              <a:t>i</a:t>
            </a:r>
            <a:endParaRPr lang="en-US" sz="1100" baseline="-2500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585954" y="421515"/>
            <a:ext cx="274320" cy="328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>
                <a:solidFill>
                  <a:sysClr val="windowText" lastClr="000000"/>
                </a:solidFill>
                <a:latin typeface="Arial"/>
                <a:cs typeface="Arial"/>
              </a:rPr>
              <a:t>p</a:t>
            </a:r>
            <a:endParaRPr lang="en-US" sz="1100" baseline="-2500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864755" y="421515"/>
            <a:ext cx="274320" cy="328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>
                <a:solidFill>
                  <a:sysClr val="windowText" lastClr="000000"/>
                </a:solidFill>
                <a:latin typeface="Arial"/>
                <a:cs typeface="Arial"/>
              </a:rPr>
              <a:t>m</a:t>
            </a:r>
            <a:endParaRPr lang="en-US" sz="1100" baseline="-2500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143556" y="421515"/>
            <a:ext cx="274320" cy="328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>
                <a:solidFill>
                  <a:sysClr val="windowText" lastClr="000000"/>
                </a:solidFill>
                <a:latin typeface="Arial"/>
                <a:cs typeface="Arial"/>
              </a:rPr>
              <a:t>e</a:t>
            </a:r>
            <a:endParaRPr lang="en-US" sz="1100" baseline="-2500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422357" y="421515"/>
            <a:ext cx="274320" cy="328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>
                <a:solidFill>
                  <a:sysClr val="windowText" lastClr="000000"/>
                </a:solidFill>
                <a:latin typeface="Arial"/>
                <a:cs typeface="Arial"/>
              </a:rPr>
              <a:t>E</a:t>
            </a:r>
            <a:endParaRPr lang="en-US" sz="1100" baseline="-2500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023871" y="1095905"/>
            <a:ext cx="91440" cy="328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  <a:latin typeface="Arial"/>
                <a:cs typeface="Arial"/>
              </a:rPr>
              <a:t>n</a:t>
            </a:r>
            <a:r>
              <a:rPr lang="en-US" sz="700" baseline="-25000" dirty="0" smtClean="0">
                <a:solidFill>
                  <a:sysClr val="windowText" lastClr="000000"/>
                </a:solidFill>
                <a:latin typeface="Arial"/>
                <a:cs typeface="Arial"/>
              </a:rPr>
              <a:t>e</a:t>
            </a:r>
            <a:r>
              <a:rPr lang="en-US" sz="700" dirty="0">
                <a:solidFill>
                  <a:sysClr val="windowText" lastClr="000000"/>
                </a:solidFill>
                <a:latin typeface="Arial"/>
                <a:cs typeface="Arial"/>
              </a:rPr>
              <a:t>1</a:t>
            </a:r>
            <a:endParaRPr lang="en-US" sz="700" baseline="-2500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Rectangle 67"/>
              <p:cNvSpPr/>
              <p:nvPr/>
            </p:nvSpPr>
            <p:spPr>
              <a:xfrm>
                <a:off x="1625149" y="1095905"/>
                <a:ext cx="274320" cy="328339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70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accPr>
                        <m:e>
                          <m:r>
                            <a:rPr lang="en-US" sz="7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𝐵</m:t>
                          </m:r>
                          <m:r>
                            <a:rPr lang="en-US" sz="7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1</m:t>
                          </m:r>
                        </m:e>
                      </m:acc>
                    </m:oMath>
                  </m:oMathPara>
                </a14:m>
                <a:endParaRPr lang="en-US" sz="700" dirty="0">
                  <a:solidFill>
                    <a:sysClr val="windowText" lastClr="000000"/>
                  </a:solidFill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149" y="1095905"/>
                <a:ext cx="274320" cy="3283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Rectangle 68"/>
          <p:cNvSpPr/>
          <p:nvPr/>
        </p:nvSpPr>
        <p:spPr>
          <a:xfrm>
            <a:off x="2191335" y="1095905"/>
            <a:ext cx="274320" cy="3283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  <a:latin typeface="Arial"/>
                <a:cs typeface="Arial"/>
              </a:rPr>
              <a:t>Mesh1</a:t>
            </a:r>
            <a:endParaRPr lang="en-US" sz="70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ectangle 69"/>
              <p:cNvSpPr/>
              <p:nvPr/>
            </p:nvSpPr>
            <p:spPr>
              <a:xfrm>
                <a:off x="1908242" y="1095905"/>
                <a:ext cx="274320" cy="328339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7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US" sz="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700" dirty="0" smtClean="0">
                    <a:solidFill>
                      <a:sysClr val="windowText" lastClr="000000"/>
                    </a:solidFill>
                    <a:latin typeface="Arial"/>
                    <a:cs typeface="Arial"/>
                  </a:rPr>
                  <a:t>1</a:t>
                </a:r>
                <a:endParaRPr lang="en-US" sz="700" dirty="0">
                  <a:solidFill>
                    <a:sysClr val="windowText" lastClr="000000"/>
                  </a:solidFill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8242" y="1095905"/>
                <a:ext cx="274320" cy="328339"/>
              </a:xfrm>
              <a:prstGeom prst="rect">
                <a:avLst/>
              </a:prstGeom>
              <a:blipFill>
                <a:blip r:embed="rId5"/>
                <a:stretch>
                  <a:fillRect r="-10204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Rectangle 70"/>
          <p:cNvSpPr/>
          <p:nvPr/>
        </p:nvSpPr>
        <p:spPr>
          <a:xfrm>
            <a:off x="1124084" y="1095905"/>
            <a:ext cx="91440" cy="328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  <a:latin typeface="Arial"/>
                <a:cs typeface="Arial"/>
              </a:rPr>
              <a:t>n</a:t>
            </a:r>
            <a:r>
              <a:rPr lang="en-US" sz="700" baseline="-25000" dirty="0" smtClean="0">
                <a:solidFill>
                  <a:sysClr val="windowText" lastClr="000000"/>
                </a:solidFill>
                <a:latin typeface="Arial"/>
                <a:cs typeface="Arial"/>
              </a:rPr>
              <a:t>i</a:t>
            </a:r>
            <a:r>
              <a:rPr lang="en-US" sz="700" dirty="0">
                <a:solidFill>
                  <a:sysClr val="windowText" lastClr="000000"/>
                </a:solidFill>
                <a:latin typeface="Arial"/>
                <a:cs typeface="Arial"/>
              </a:rPr>
              <a:t>1</a:t>
            </a:r>
            <a:endParaRPr lang="en-US" sz="700" baseline="-2500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224297" y="1095905"/>
            <a:ext cx="91440" cy="328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700" dirty="0">
                <a:solidFill>
                  <a:sysClr val="windowText" lastClr="000000"/>
                </a:solidFill>
                <a:latin typeface="Arial"/>
                <a:cs typeface="Arial"/>
              </a:rPr>
              <a:t>p1</a:t>
            </a:r>
            <a:endParaRPr lang="en-US" sz="700" baseline="-2500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324510" y="1095905"/>
            <a:ext cx="91440" cy="328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  <a:latin typeface="Arial"/>
                <a:cs typeface="Arial"/>
              </a:rPr>
              <a:t>m1</a:t>
            </a:r>
            <a:endParaRPr lang="en-US" sz="700" baseline="-2500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424723" y="1095905"/>
            <a:ext cx="91440" cy="328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  <a:latin typeface="Arial"/>
                <a:cs typeface="Arial"/>
              </a:rPr>
              <a:t>e1</a:t>
            </a:r>
            <a:endParaRPr lang="en-US" sz="700" baseline="-2500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524936" y="1095905"/>
            <a:ext cx="91440" cy="328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  <a:latin typeface="Arial"/>
                <a:cs typeface="Arial"/>
              </a:rPr>
              <a:t>E1</a:t>
            </a:r>
            <a:endParaRPr lang="en-US" sz="700" baseline="-2500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474428" y="1095905"/>
            <a:ext cx="182880" cy="328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  <a:latin typeface="Arial"/>
                <a:cs typeface="Arial"/>
              </a:rPr>
              <a:t>n</a:t>
            </a:r>
            <a:r>
              <a:rPr lang="en-US" sz="700" baseline="-25000" dirty="0" smtClean="0">
                <a:solidFill>
                  <a:sysClr val="windowText" lastClr="000000"/>
                </a:solidFill>
                <a:latin typeface="Arial"/>
                <a:cs typeface="Arial"/>
              </a:rPr>
              <a:t>e</a:t>
            </a:r>
            <a:r>
              <a:rPr lang="en-US" sz="700" dirty="0" smtClean="0">
                <a:solidFill>
                  <a:sysClr val="windowText" lastClr="000000"/>
                </a:solidFill>
                <a:latin typeface="Arial"/>
                <a:cs typeface="Arial"/>
              </a:rPr>
              <a:t>2</a:t>
            </a:r>
            <a:endParaRPr lang="en-US" sz="700" baseline="-2500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Rectangle 76"/>
              <p:cNvSpPr/>
              <p:nvPr/>
            </p:nvSpPr>
            <p:spPr>
              <a:xfrm>
                <a:off x="3624346" y="1095905"/>
                <a:ext cx="603504" cy="328339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70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accPr>
                        <m:e>
                          <m:r>
                            <a:rPr lang="en-US" sz="7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𝐵</m:t>
                          </m:r>
                          <m:r>
                            <a:rPr lang="en-US" sz="7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e>
                      </m:acc>
                    </m:oMath>
                  </m:oMathPara>
                </a14:m>
                <a:endParaRPr lang="en-US" sz="700" dirty="0">
                  <a:solidFill>
                    <a:sysClr val="windowText" lastClr="000000"/>
                  </a:solidFill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346" y="1095905"/>
                <a:ext cx="603504" cy="3283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Rectangle 77"/>
          <p:cNvSpPr/>
          <p:nvPr/>
        </p:nvSpPr>
        <p:spPr>
          <a:xfrm>
            <a:off x="4848892" y="1095905"/>
            <a:ext cx="603504" cy="3283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  <a:latin typeface="Arial"/>
                <a:cs typeface="Arial"/>
              </a:rPr>
              <a:t>Mesh2</a:t>
            </a:r>
            <a:endParaRPr lang="en-US" sz="70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Rectangle 78"/>
              <p:cNvSpPr/>
              <p:nvPr/>
            </p:nvSpPr>
            <p:spPr>
              <a:xfrm>
                <a:off x="4236623" y="1095905"/>
                <a:ext cx="603504" cy="328339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7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accPr>
                        <m:e>
                          <m:r>
                            <a:rPr lang="en-US" sz="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𝑣</m:t>
                          </m:r>
                        </m:e>
                      </m:acc>
                      <m:r>
                        <a:rPr lang="en-US" sz="700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2</m:t>
                      </m:r>
                    </m:oMath>
                  </m:oMathPara>
                </a14:m>
                <a:endParaRPr lang="en-US" sz="700" dirty="0">
                  <a:solidFill>
                    <a:sysClr val="windowText" lastClr="000000"/>
                  </a:solidFill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623" y="1095905"/>
                <a:ext cx="603504" cy="32833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Rectangle 79"/>
          <p:cNvSpPr/>
          <p:nvPr/>
        </p:nvSpPr>
        <p:spPr>
          <a:xfrm>
            <a:off x="2666081" y="1095905"/>
            <a:ext cx="182880" cy="328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  <a:latin typeface="Arial"/>
                <a:cs typeface="Arial"/>
              </a:rPr>
              <a:t>n</a:t>
            </a:r>
            <a:r>
              <a:rPr lang="en-US" sz="700" baseline="-25000" dirty="0" smtClean="0">
                <a:solidFill>
                  <a:sysClr val="windowText" lastClr="000000"/>
                </a:solidFill>
                <a:latin typeface="Arial"/>
                <a:cs typeface="Arial"/>
              </a:rPr>
              <a:t>i</a:t>
            </a:r>
            <a:r>
              <a:rPr lang="en-US" sz="700" dirty="0" smtClean="0">
                <a:solidFill>
                  <a:sysClr val="windowText" lastClr="000000"/>
                </a:solidFill>
                <a:latin typeface="Arial"/>
                <a:cs typeface="Arial"/>
              </a:rPr>
              <a:t>2</a:t>
            </a:r>
            <a:endParaRPr lang="en-US" sz="700" baseline="-2500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857734" y="1095905"/>
            <a:ext cx="182880" cy="328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  <a:latin typeface="Arial"/>
                <a:cs typeface="Arial"/>
              </a:rPr>
              <a:t>p2</a:t>
            </a:r>
            <a:endParaRPr lang="en-US" sz="700" baseline="-2500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049387" y="1095905"/>
            <a:ext cx="182880" cy="328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  <a:latin typeface="Arial"/>
                <a:cs typeface="Arial"/>
              </a:rPr>
              <a:t>m2</a:t>
            </a:r>
            <a:endParaRPr lang="en-US" sz="700" baseline="-2500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241040" y="1095905"/>
            <a:ext cx="182880" cy="328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  <a:latin typeface="Arial"/>
                <a:cs typeface="Arial"/>
              </a:rPr>
              <a:t>e2</a:t>
            </a:r>
            <a:endParaRPr lang="en-US" sz="700" baseline="-2500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432693" y="1095905"/>
            <a:ext cx="182880" cy="328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  <a:latin typeface="Arial"/>
                <a:cs typeface="Arial"/>
              </a:rPr>
              <a:t>E2</a:t>
            </a:r>
            <a:endParaRPr lang="en-US" sz="700" baseline="-2500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176271" y="1876932"/>
            <a:ext cx="91440" cy="3283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  <a:latin typeface="Arial"/>
                <a:cs typeface="Arial"/>
              </a:rPr>
              <a:t>n</a:t>
            </a:r>
            <a:r>
              <a:rPr lang="en-US" sz="700" baseline="-25000" dirty="0" smtClean="0">
                <a:solidFill>
                  <a:sysClr val="windowText" lastClr="000000"/>
                </a:solidFill>
                <a:latin typeface="Arial"/>
                <a:cs typeface="Arial"/>
              </a:rPr>
              <a:t>e</a:t>
            </a:r>
            <a:r>
              <a:rPr lang="en-US" sz="700" dirty="0">
                <a:solidFill>
                  <a:sysClr val="windowText" lastClr="000000"/>
                </a:solidFill>
                <a:latin typeface="Arial"/>
                <a:cs typeface="Arial"/>
              </a:rPr>
              <a:t>1</a:t>
            </a:r>
            <a:endParaRPr lang="en-US" sz="700" baseline="-2500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Rectangle 85"/>
              <p:cNvSpPr/>
              <p:nvPr/>
            </p:nvSpPr>
            <p:spPr>
              <a:xfrm>
                <a:off x="1777549" y="1876932"/>
                <a:ext cx="274320" cy="328339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70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accPr>
                        <m:e>
                          <m:r>
                            <a:rPr lang="en-US" sz="7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𝐵</m:t>
                          </m:r>
                          <m:r>
                            <a:rPr lang="en-US" sz="7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1</m:t>
                          </m:r>
                        </m:e>
                      </m:acc>
                    </m:oMath>
                  </m:oMathPara>
                </a14:m>
                <a:endParaRPr lang="en-US" sz="700" dirty="0">
                  <a:solidFill>
                    <a:sysClr val="windowText" lastClr="000000"/>
                  </a:solidFill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86" name="Rectangle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549" y="1876932"/>
                <a:ext cx="274320" cy="32833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Rectangle 86"/>
          <p:cNvSpPr/>
          <p:nvPr/>
        </p:nvSpPr>
        <p:spPr>
          <a:xfrm>
            <a:off x="2343735" y="1876932"/>
            <a:ext cx="274320" cy="32833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  <a:latin typeface="Arial"/>
                <a:cs typeface="Arial"/>
              </a:rPr>
              <a:t>Mesh1</a:t>
            </a:r>
            <a:endParaRPr lang="en-US" sz="70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Rectangle 87"/>
              <p:cNvSpPr/>
              <p:nvPr/>
            </p:nvSpPr>
            <p:spPr>
              <a:xfrm>
                <a:off x="2060642" y="1876932"/>
                <a:ext cx="274320" cy="328339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7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US" sz="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700" dirty="0" smtClean="0">
                    <a:solidFill>
                      <a:sysClr val="windowText" lastClr="000000"/>
                    </a:solidFill>
                    <a:latin typeface="Arial"/>
                    <a:cs typeface="Arial"/>
                  </a:rPr>
                  <a:t>1</a:t>
                </a:r>
                <a:endParaRPr lang="en-US" sz="700" dirty="0">
                  <a:solidFill>
                    <a:sysClr val="windowText" lastClr="000000"/>
                  </a:solidFill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88" name="Rectangle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642" y="1876932"/>
                <a:ext cx="274320" cy="328339"/>
              </a:xfrm>
              <a:prstGeom prst="rect">
                <a:avLst/>
              </a:prstGeom>
              <a:blipFill>
                <a:blip r:embed="rId9"/>
                <a:stretch>
                  <a:fillRect r="-10204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Rectangle 88"/>
          <p:cNvSpPr/>
          <p:nvPr/>
        </p:nvSpPr>
        <p:spPr>
          <a:xfrm>
            <a:off x="1276484" y="1876932"/>
            <a:ext cx="91440" cy="3283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  <a:latin typeface="Arial"/>
                <a:cs typeface="Arial"/>
              </a:rPr>
              <a:t>n</a:t>
            </a:r>
            <a:r>
              <a:rPr lang="en-US" sz="700" baseline="-25000" dirty="0" smtClean="0">
                <a:solidFill>
                  <a:sysClr val="windowText" lastClr="000000"/>
                </a:solidFill>
                <a:latin typeface="Arial"/>
                <a:cs typeface="Arial"/>
              </a:rPr>
              <a:t>i</a:t>
            </a:r>
            <a:r>
              <a:rPr lang="en-US" sz="700" dirty="0">
                <a:solidFill>
                  <a:sysClr val="windowText" lastClr="000000"/>
                </a:solidFill>
                <a:latin typeface="Arial"/>
                <a:cs typeface="Arial"/>
              </a:rPr>
              <a:t>1</a:t>
            </a:r>
            <a:endParaRPr lang="en-US" sz="700" baseline="-2500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376697" y="1876932"/>
            <a:ext cx="91440" cy="3283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700" dirty="0">
                <a:solidFill>
                  <a:sysClr val="windowText" lastClr="000000"/>
                </a:solidFill>
                <a:latin typeface="Arial"/>
                <a:cs typeface="Arial"/>
              </a:rPr>
              <a:t>p1</a:t>
            </a:r>
            <a:endParaRPr lang="en-US" sz="700" baseline="-2500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476910" y="1876932"/>
            <a:ext cx="91440" cy="3283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  <a:latin typeface="Arial"/>
                <a:cs typeface="Arial"/>
              </a:rPr>
              <a:t>m1</a:t>
            </a:r>
            <a:endParaRPr lang="en-US" sz="700" baseline="-2500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577123" y="1876932"/>
            <a:ext cx="91440" cy="3283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  <a:latin typeface="Arial"/>
                <a:cs typeface="Arial"/>
              </a:rPr>
              <a:t>e1</a:t>
            </a:r>
            <a:endParaRPr lang="en-US" sz="700" baseline="-2500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77336" y="1876932"/>
            <a:ext cx="91440" cy="3283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  <a:latin typeface="Arial"/>
                <a:cs typeface="Arial"/>
              </a:rPr>
              <a:t>E1</a:t>
            </a:r>
            <a:endParaRPr lang="en-US" sz="700" baseline="-2500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177093" y="2293771"/>
            <a:ext cx="182880" cy="3283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700" dirty="0" smtClean="0">
                <a:solidFill>
                  <a:srgbClr val="000099"/>
                </a:solidFill>
                <a:latin typeface="Arial"/>
                <a:cs typeface="Arial"/>
              </a:rPr>
              <a:t>n</a:t>
            </a:r>
            <a:r>
              <a:rPr lang="en-US" sz="700" baseline="-25000" dirty="0" smtClean="0">
                <a:solidFill>
                  <a:srgbClr val="000099"/>
                </a:solidFill>
                <a:latin typeface="Arial"/>
                <a:cs typeface="Arial"/>
              </a:rPr>
              <a:t>e</a:t>
            </a:r>
            <a:r>
              <a:rPr lang="en-US" sz="700" dirty="0" smtClean="0">
                <a:solidFill>
                  <a:srgbClr val="000099"/>
                </a:solidFill>
                <a:latin typeface="Arial"/>
                <a:cs typeface="Arial"/>
              </a:rPr>
              <a:t>2</a:t>
            </a:r>
            <a:endParaRPr lang="en-US" sz="700" baseline="-25000" dirty="0">
              <a:solidFill>
                <a:srgbClr val="000099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Rectangle 94"/>
              <p:cNvSpPr/>
              <p:nvPr/>
            </p:nvSpPr>
            <p:spPr>
              <a:xfrm>
                <a:off x="2327011" y="2293771"/>
                <a:ext cx="603504" cy="328339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700" i="1" dirty="0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accPr>
                        <m:e>
                          <m:r>
                            <a:rPr lang="en-US" sz="700" b="0" i="1" dirty="0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𝐵</m:t>
                          </m:r>
                          <m:r>
                            <a:rPr lang="en-US" sz="700" b="0" i="1" dirty="0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e>
                      </m:acc>
                    </m:oMath>
                  </m:oMathPara>
                </a14:m>
                <a:endParaRPr lang="en-US" sz="700" dirty="0">
                  <a:solidFill>
                    <a:srgbClr val="000099"/>
                  </a:solidFill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95" name="Rectangle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7011" y="2293771"/>
                <a:ext cx="603504" cy="32833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Rectangle 95"/>
          <p:cNvSpPr/>
          <p:nvPr/>
        </p:nvSpPr>
        <p:spPr>
          <a:xfrm>
            <a:off x="3551557" y="2293771"/>
            <a:ext cx="603504" cy="32833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700" dirty="0" smtClean="0">
                <a:solidFill>
                  <a:srgbClr val="000099"/>
                </a:solidFill>
                <a:latin typeface="Arial"/>
                <a:cs typeface="Arial"/>
              </a:rPr>
              <a:t>Mesh2</a:t>
            </a:r>
            <a:endParaRPr lang="en-US" sz="700" dirty="0">
              <a:solidFill>
                <a:srgbClr val="000099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Rectangle 96"/>
              <p:cNvSpPr/>
              <p:nvPr/>
            </p:nvSpPr>
            <p:spPr>
              <a:xfrm>
                <a:off x="2939288" y="2293771"/>
                <a:ext cx="603504" cy="328339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70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accPr>
                        <m:e>
                          <m:r>
                            <a:rPr lang="en-US" sz="7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𝑣</m:t>
                          </m:r>
                        </m:e>
                      </m:acc>
                      <m:r>
                        <a:rPr lang="en-US" sz="700" b="0" i="0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cs typeface="Arial"/>
                        </a:rPr>
                        <m:t>2</m:t>
                      </m:r>
                    </m:oMath>
                  </m:oMathPara>
                </a14:m>
                <a:endParaRPr lang="en-US" sz="700" dirty="0">
                  <a:solidFill>
                    <a:srgbClr val="000099"/>
                  </a:solidFill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97" name="Rectangle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288" y="2293771"/>
                <a:ext cx="603504" cy="32833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Rectangle 97"/>
          <p:cNvSpPr/>
          <p:nvPr/>
        </p:nvSpPr>
        <p:spPr>
          <a:xfrm>
            <a:off x="1368746" y="2293771"/>
            <a:ext cx="182880" cy="3283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700" dirty="0" smtClean="0">
                <a:solidFill>
                  <a:srgbClr val="000099"/>
                </a:solidFill>
                <a:latin typeface="Arial"/>
                <a:cs typeface="Arial"/>
              </a:rPr>
              <a:t>n</a:t>
            </a:r>
            <a:r>
              <a:rPr lang="en-US" sz="700" baseline="-25000" dirty="0" smtClean="0">
                <a:solidFill>
                  <a:srgbClr val="000099"/>
                </a:solidFill>
                <a:latin typeface="Arial"/>
                <a:cs typeface="Arial"/>
              </a:rPr>
              <a:t>i</a:t>
            </a:r>
            <a:r>
              <a:rPr lang="en-US" sz="700" dirty="0" smtClean="0">
                <a:solidFill>
                  <a:srgbClr val="000099"/>
                </a:solidFill>
                <a:latin typeface="Arial"/>
                <a:cs typeface="Arial"/>
              </a:rPr>
              <a:t>2</a:t>
            </a:r>
            <a:endParaRPr lang="en-US" sz="700" baseline="-25000" dirty="0">
              <a:solidFill>
                <a:srgbClr val="000099"/>
              </a:solidFill>
              <a:latin typeface="Arial"/>
              <a:cs typeface="Arial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560399" y="2293771"/>
            <a:ext cx="182880" cy="3283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700" dirty="0" smtClean="0">
                <a:solidFill>
                  <a:srgbClr val="000099"/>
                </a:solidFill>
                <a:latin typeface="Arial"/>
                <a:cs typeface="Arial"/>
              </a:rPr>
              <a:t>p2</a:t>
            </a:r>
            <a:endParaRPr lang="en-US" sz="700" baseline="-25000" dirty="0">
              <a:solidFill>
                <a:srgbClr val="000099"/>
              </a:solidFill>
              <a:latin typeface="Arial"/>
              <a:cs typeface="Arial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752052" y="2293771"/>
            <a:ext cx="182880" cy="3283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700" dirty="0" smtClean="0">
                <a:solidFill>
                  <a:srgbClr val="000099"/>
                </a:solidFill>
                <a:latin typeface="Arial"/>
                <a:cs typeface="Arial"/>
              </a:rPr>
              <a:t>m2</a:t>
            </a:r>
            <a:endParaRPr lang="en-US" sz="700" baseline="-25000" dirty="0">
              <a:solidFill>
                <a:srgbClr val="000099"/>
              </a:solidFill>
              <a:latin typeface="Arial"/>
              <a:cs typeface="Arial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943705" y="2293771"/>
            <a:ext cx="182880" cy="3283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700" dirty="0" smtClean="0">
                <a:solidFill>
                  <a:srgbClr val="000099"/>
                </a:solidFill>
                <a:latin typeface="Arial"/>
                <a:cs typeface="Arial"/>
              </a:rPr>
              <a:t>e2</a:t>
            </a:r>
            <a:endParaRPr lang="en-US" sz="700" baseline="-25000" dirty="0">
              <a:solidFill>
                <a:srgbClr val="000099"/>
              </a:solidFill>
              <a:latin typeface="Arial"/>
              <a:cs typeface="Arial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135358" y="2293771"/>
            <a:ext cx="182880" cy="3283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700" dirty="0" smtClean="0">
                <a:solidFill>
                  <a:srgbClr val="000099"/>
                </a:solidFill>
                <a:latin typeface="Arial"/>
                <a:cs typeface="Arial"/>
              </a:rPr>
              <a:t>E2</a:t>
            </a:r>
            <a:endParaRPr lang="en-US" sz="700" baseline="-25000" dirty="0">
              <a:solidFill>
                <a:srgbClr val="000099"/>
              </a:solidFill>
              <a:latin typeface="Arial"/>
              <a:cs typeface="Arial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1063664" y="3737938"/>
            <a:ext cx="182880" cy="3283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  <a:latin typeface="Arial"/>
                <a:cs typeface="Arial"/>
              </a:rPr>
              <a:t>n</a:t>
            </a:r>
            <a:r>
              <a:rPr lang="en-US" sz="700" baseline="-25000" dirty="0" smtClean="0">
                <a:solidFill>
                  <a:sysClr val="windowText" lastClr="000000"/>
                </a:solidFill>
                <a:latin typeface="Arial"/>
                <a:cs typeface="Arial"/>
              </a:rPr>
              <a:t>e</a:t>
            </a:r>
            <a:r>
              <a:rPr lang="en-US" sz="700" dirty="0" smtClean="0">
                <a:solidFill>
                  <a:sysClr val="windowText" lastClr="000000"/>
                </a:solidFill>
                <a:latin typeface="Arial"/>
                <a:cs typeface="Arial"/>
              </a:rPr>
              <a:t>2</a:t>
            </a:r>
            <a:endParaRPr lang="en-US" sz="700" baseline="-2500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Rectangle 103"/>
              <p:cNvSpPr/>
              <p:nvPr/>
            </p:nvSpPr>
            <p:spPr>
              <a:xfrm>
                <a:off x="1056291" y="4142760"/>
                <a:ext cx="603504" cy="328339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70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accPr>
                        <m:e>
                          <m:r>
                            <a:rPr lang="en-US" sz="7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𝐵</m:t>
                          </m:r>
                          <m:r>
                            <a:rPr lang="en-US" sz="7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e>
                      </m:acc>
                    </m:oMath>
                  </m:oMathPara>
                </a14:m>
                <a:endParaRPr lang="en-US" sz="700" dirty="0">
                  <a:solidFill>
                    <a:sysClr val="windowText" lastClr="000000"/>
                  </a:solidFill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104" name="Rectangle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291" y="4142760"/>
                <a:ext cx="603504" cy="32833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Rectangle 104"/>
          <p:cNvSpPr/>
          <p:nvPr/>
        </p:nvSpPr>
        <p:spPr>
          <a:xfrm>
            <a:off x="2207505" y="3736462"/>
            <a:ext cx="603504" cy="32833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  <a:latin typeface="Arial"/>
                <a:cs typeface="Arial"/>
              </a:rPr>
              <a:t>Mesh2</a:t>
            </a:r>
            <a:endParaRPr lang="en-US" sz="70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Rectangle 105"/>
              <p:cNvSpPr/>
              <p:nvPr/>
            </p:nvSpPr>
            <p:spPr>
              <a:xfrm>
                <a:off x="1668568" y="4142760"/>
                <a:ext cx="603504" cy="328339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7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accPr>
                        <m:e>
                          <m:r>
                            <a:rPr lang="en-US" sz="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𝑣</m:t>
                          </m:r>
                        </m:e>
                      </m:acc>
                      <m:r>
                        <a:rPr lang="en-US" sz="700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2</m:t>
                      </m:r>
                    </m:oMath>
                  </m:oMathPara>
                </a14:m>
                <a:endParaRPr lang="en-US" sz="700" dirty="0">
                  <a:solidFill>
                    <a:sysClr val="windowText" lastClr="000000"/>
                  </a:solidFill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106" name="Rectangle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568" y="4142760"/>
                <a:ext cx="603504" cy="32833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Rectangle 106"/>
          <p:cNvSpPr/>
          <p:nvPr/>
        </p:nvSpPr>
        <p:spPr>
          <a:xfrm>
            <a:off x="1255317" y="3737938"/>
            <a:ext cx="182880" cy="3283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  <a:latin typeface="Arial"/>
                <a:cs typeface="Arial"/>
              </a:rPr>
              <a:t>n</a:t>
            </a:r>
            <a:r>
              <a:rPr lang="en-US" sz="700" baseline="-25000" dirty="0" smtClean="0">
                <a:solidFill>
                  <a:sysClr val="windowText" lastClr="000000"/>
                </a:solidFill>
                <a:latin typeface="Arial"/>
                <a:cs typeface="Arial"/>
              </a:rPr>
              <a:t>i</a:t>
            </a:r>
            <a:r>
              <a:rPr lang="en-US" sz="700" dirty="0" smtClean="0">
                <a:solidFill>
                  <a:sysClr val="windowText" lastClr="000000"/>
                </a:solidFill>
                <a:latin typeface="Arial"/>
                <a:cs typeface="Arial"/>
              </a:rPr>
              <a:t>2</a:t>
            </a:r>
            <a:endParaRPr lang="en-US" sz="700" baseline="-2500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1446970" y="3737938"/>
            <a:ext cx="182880" cy="3283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  <a:latin typeface="Arial"/>
                <a:cs typeface="Arial"/>
              </a:rPr>
              <a:t>p2</a:t>
            </a:r>
            <a:endParaRPr lang="en-US" sz="700" baseline="-2500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1638623" y="3737938"/>
            <a:ext cx="182880" cy="3283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  <a:latin typeface="Arial"/>
                <a:cs typeface="Arial"/>
              </a:rPr>
              <a:t>m2</a:t>
            </a:r>
            <a:endParaRPr lang="en-US" sz="700" baseline="-2500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830276" y="3737938"/>
            <a:ext cx="182880" cy="3283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  <a:latin typeface="Arial"/>
                <a:cs typeface="Arial"/>
              </a:rPr>
              <a:t>e2</a:t>
            </a:r>
            <a:endParaRPr lang="en-US" sz="700" baseline="-2500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2021929" y="3737938"/>
            <a:ext cx="182880" cy="3283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  <a:latin typeface="Arial"/>
                <a:cs typeface="Arial"/>
              </a:rPr>
              <a:t>E2</a:t>
            </a:r>
            <a:endParaRPr lang="en-US" sz="700" baseline="-2500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67866" y="3288294"/>
            <a:ext cx="91440" cy="328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  <a:latin typeface="Arial"/>
                <a:cs typeface="Arial"/>
              </a:rPr>
              <a:t>n</a:t>
            </a:r>
            <a:r>
              <a:rPr lang="en-US" sz="700" baseline="-25000" dirty="0" smtClean="0">
                <a:solidFill>
                  <a:sysClr val="windowText" lastClr="000000"/>
                </a:solidFill>
                <a:latin typeface="Arial"/>
                <a:cs typeface="Arial"/>
              </a:rPr>
              <a:t>e</a:t>
            </a:r>
            <a:r>
              <a:rPr lang="en-US" sz="700" dirty="0">
                <a:solidFill>
                  <a:sysClr val="windowText" lastClr="000000"/>
                </a:solidFill>
                <a:latin typeface="Arial"/>
                <a:cs typeface="Arial"/>
              </a:rPr>
              <a:t>1</a:t>
            </a:r>
            <a:endParaRPr lang="en-US" sz="700" baseline="-2500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Rectangle 115"/>
              <p:cNvSpPr/>
              <p:nvPr/>
            </p:nvSpPr>
            <p:spPr>
              <a:xfrm>
                <a:off x="1669144" y="3288294"/>
                <a:ext cx="274320" cy="328339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70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accPr>
                        <m:e>
                          <m:r>
                            <a:rPr lang="en-US" sz="7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𝐵</m:t>
                          </m:r>
                          <m:r>
                            <a:rPr lang="en-US" sz="7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1</m:t>
                          </m:r>
                        </m:e>
                      </m:acc>
                    </m:oMath>
                  </m:oMathPara>
                </a14:m>
                <a:endParaRPr lang="en-US" sz="700" dirty="0">
                  <a:solidFill>
                    <a:sysClr val="windowText" lastClr="000000"/>
                  </a:solidFill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116" name="Rectangle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144" y="3288294"/>
                <a:ext cx="274320" cy="32833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Rectangle 116"/>
          <p:cNvSpPr/>
          <p:nvPr/>
        </p:nvSpPr>
        <p:spPr>
          <a:xfrm>
            <a:off x="2235330" y="3288294"/>
            <a:ext cx="274320" cy="3283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  <a:latin typeface="Arial"/>
                <a:cs typeface="Arial"/>
              </a:rPr>
              <a:t>Mesh1</a:t>
            </a:r>
            <a:endParaRPr lang="en-US" sz="70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Rectangle 117"/>
              <p:cNvSpPr/>
              <p:nvPr/>
            </p:nvSpPr>
            <p:spPr>
              <a:xfrm>
                <a:off x="1952237" y="3288294"/>
                <a:ext cx="274320" cy="328339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7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US" sz="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700" dirty="0" smtClean="0">
                    <a:solidFill>
                      <a:sysClr val="windowText" lastClr="000000"/>
                    </a:solidFill>
                    <a:latin typeface="Arial"/>
                    <a:cs typeface="Arial"/>
                  </a:rPr>
                  <a:t>1</a:t>
                </a:r>
                <a:endParaRPr lang="en-US" sz="700" dirty="0">
                  <a:solidFill>
                    <a:sysClr val="windowText" lastClr="000000"/>
                  </a:solidFill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237" y="3288294"/>
                <a:ext cx="274320" cy="328339"/>
              </a:xfrm>
              <a:prstGeom prst="rect">
                <a:avLst/>
              </a:prstGeom>
              <a:blipFill>
                <a:blip r:embed="rId15"/>
                <a:stretch>
                  <a:fillRect r="-10204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Rectangle 118"/>
          <p:cNvSpPr/>
          <p:nvPr/>
        </p:nvSpPr>
        <p:spPr>
          <a:xfrm>
            <a:off x="1168079" y="3288294"/>
            <a:ext cx="91440" cy="328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  <a:latin typeface="Arial"/>
                <a:cs typeface="Arial"/>
              </a:rPr>
              <a:t>n</a:t>
            </a:r>
            <a:r>
              <a:rPr lang="en-US" sz="700" baseline="-25000" dirty="0" smtClean="0">
                <a:solidFill>
                  <a:sysClr val="windowText" lastClr="000000"/>
                </a:solidFill>
                <a:latin typeface="Arial"/>
                <a:cs typeface="Arial"/>
              </a:rPr>
              <a:t>i</a:t>
            </a:r>
            <a:r>
              <a:rPr lang="en-US" sz="700" dirty="0">
                <a:solidFill>
                  <a:sysClr val="windowText" lastClr="000000"/>
                </a:solidFill>
                <a:latin typeface="Arial"/>
                <a:cs typeface="Arial"/>
              </a:rPr>
              <a:t>1</a:t>
            </a:r>
            <a:endParaRPr lang="en-US" sz="700" baseline="-2500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1268292" y="3288294"/>
            <a:ext cx="91440" cy="328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700" dirty="0">
                <a:solidFill>
                  <a:sysClr val="windowText" lastClr="000000"/>
                </a:solidFill>
                <a:latin typeface="Arial"/>
                <a:cs typeface="Arial"/>
              </a:rPr>
              <a:t>p1</a:t>
            </a:r>
            <a:endParaRPr lang="en-US" sz="700" baseline="-2500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1368505" y="3288294"/>
            <a:ext cx="91440" cy="328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  <a:latin typeface="Arial"/>
                <a:cs typeface="Arial"/>
              </a:rPr>
              <a:t>m1</a:t>
            </a:r>
            <a:endParaRPr lang="en-US" sz="700" baseline="-2500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1468718" y="3288294"/>
            <a:ext cx="91440" cy="328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  <a:latin typeface="Arial"/>
                <a:cs typeface="Arial"/>
              </a:rPr>
              <a:t>e1</a:t>
            </a:r>
            <a:endParaRPr lang="en-US" sz="700" baseline="-2500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1568931" y="3288294"/>
            <a:ext cx="91440" cy="328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  <a:latin typeface="Arial"/>
                <a:cs typeface="Arial"/>
              </a:rPr>
              <a:t>E1</a:t>
            </a:r>
            <a:endParaRPr lang="en-US" sz="700" baseline="-2500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937207" y="1619785"/>
            <a:ext cx="45307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c</a:t>
            </a:r>
            <a:r>
              <a:rPr lang="en-US" sz="1100" i="1" dirty="0" smtClean="0"/>
              <a:t>. Initial storage layout after data movement settled</a:t>
            </a:r>
            <a:endParaRPr lang="en-US" sz="1100" i="1" dirty="0"/>
          </a:p>
        </p:txBody>
      </p:sp>
      <p:sp>
        <p:nvSpPr>
          <p:cNvPr id="140" name="TextBox 139"/>
          <p:cNvSpPr txBox="1"/>
          <p:nvPr/>
        </p:nvSpPr>
        <p:spPr>
          <a:xfrm>
            <a:off x="937207" y="3001788"/>
            <a:ext cx="45307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c</a:t>
            </a:r>
            <a:r>
              <a:rPr lang="en-US" sz="1100" i="1" dirty="0" smtClean="0"/>
              <a:t>. </a:t>
            </a:r>
            <a:r>
              <a:rPr lang="en-US" sz="1100" i="1" dirty="0"/>
              <a:t>S</a:t>
            </a:r>
            <a:r>
              <a:rPr lang="en-US" sz="1100" i="1" dirty="0" smtClean="0"/>
              <a:t>torage layout at a later point in the data life-cycle</a:t>
            </a:r>
            <a:endParaRPr 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189490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132"/>
          <p:cNvSpPr/>
          <p:nvPr/>
        </p:nvSpPr>
        <p:spPr>
          <a:xfrm>
            <a:off x="1039777" y="253489"/>
            <a:ext cx="3474101" cy="2597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>
                <a:solidFill>
                  <a:sysClr val="windowText" lastClr="000000"/>
                </a:solidFill>
                <a:latin typeface="Arial"/>
                <a:cs typeface="Arial"/>
              </a:rPr>
              <a:t>Particles</a:t>
            </a:r>
            <a:endParaRPr lang="en-US" sz="110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1045557" y="1227067"/>
            <a:ext cx="274320" cy="260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Arial"/>
                <a:cs typeface="Arial"/>
              </a:rPr>
              <a:t>P1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1318468" y="1227067"/>
            <a:ext cx="545839" cy="260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Arial"/>
                <a:cs typeface="Arial"/>
              </a:rPr>
              <a:t>P2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1864308" y="1227067"/>
            <a:ext cx="830390" cy="260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Arial"/>
                <a:cs typeface="Arial"/>
              </a:rPr>
              <a:t>P3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2691809" y="1227067"/>
            <a:ext cx="1822069" cy="260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Arial"/>
                <a:cs typeface="Arial"/>
              </a:rPr>
              <a:t>P4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1041626" y="537471"/>
            <a:ext cx="955570" cy="2597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Arial"/>
                <a:cs typeface="Arial"/>
              </a:rPr>
              <a:t>Field 1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3152557" y="537471"/>
            <a:ext cx="1361321" cy="25973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Arial"/>
                <a:cs typeface="Arial"/>
              </a:rPr>
              <a:t>Mesh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2086089" y="537471"/>
            <a:ext cx="979857" cy="2597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Arial"/>
                <a:cs typeface="Arial"/>
              </a:rPr>
              <a:t>Field 2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1045557" y="1509810"/>
            <a:ext cx="292608" cy="2604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Arial"/>
                <a:cs typeface="Arial"/>
              </a:rPr>
              <a:t>F1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2093277" y="1509810"/>
            <a:ext cx="292608" cy="2604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Arial"/>
                <a:cs typeface="Arial"/>
              </a:rPr>
              <a:t>G1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2386033" y="1509810"/>
            <a:ext cx="655490" cy="2604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Arial"/>
                <a:cs typeface="Arial"/>
              </a:rPr>
              <a:t>G2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3152557" y="1509810"/>
            <a:ext cx="397956" cy="26040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Arial"/>
                <a:cs typeface="Arial"/>
              </a:rPr>
              <a:t>M1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3550513" y="1509810"/>
            <a:ext cx="963365" cy="26040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Arial"/>
                <a:cs typeface="Arial"/>
              </a:rPr>
              <a:t>M2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1332829" y="1509810"/>
            <a:ext cx="655490" cy="2604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Arial"/>
                <a:cs typeface="Arial"/>
              </a:rPr>
              <a:t>F2</a:t>
            </a:r>
          </a:p>
        </p:txBody>
      </p:sp>
      <p:grpSp>
        <p:nvGrpSpPr>
          <p:cNvPr id="139" name="Group 138"/>
          <p:cNvGrpSpPr/>
          <p:nvPr/>
        </p:nvGrpSpPr>
        <p:grpSpPr>
          <a:xfrm>
            <a:off x="1039776" y="1851177"/>
            <a:ext cx="3191273" cy="1073607"/>
            <a:chOff x="1159393" y="3395610"/>
            <a:chExt cx="3191274" cy="1357157"/>
          </a:xfrm>
        </p:grpSpPr>
        <p:sp>
          <p:nvSpPr>
            <p:cNvPr id="141" name="Rectangle 140"/>
            <p:cNvSpPr/>
            <p:nvPr/>
          </p:nvSpPr>
          <p:spPr>
            <a:xfrm>
              <a:off x="1159394" y="3744557"/>
              <a:ext cx="274320" cy="3291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P1</a:t>
              </a: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432305" y="3743713"/>
              <a:ext cx="551619" cy="3291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P2</a:t>
              </a: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2005107" y="3744557"/>
              <a:ext cx="292608" cy="3291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F1</a:t>
              </a: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307270" y="3744557"/>
              <a:ext cx="292608" cy="3291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G1</a:t>
              </a: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2599878" y="3746037"/>
              <a:ext cx="426105" cy="32918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M1</a:t>
              </a: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829479" y="4094399"/>
              <a:ext cx="655490" cy="3291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G2</a:t>
              </a: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2496296" y="4088569"/>
              <a:ext cx="961164" cy="32918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M2</a:t>
              </a: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1162661" y="4094399"/>
              <a:ext cx="655490" cy="3291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F2</a:t>
              </a: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1165702" y="4423583"/>
              <a:ext cx="951110" cy="3291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P3</a:t>
              </a: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2125985" y="4423583"/>
              <a:ext cx="1746504" cy="3291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P4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1159393" y="3395610"/>
              <a:ext cx="3191274" cy="3307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 smtClean="0"/>
                <a:t>c. Initial storage layout after data movement settled</a:t>
              </a:r>
              <a:endParaRPr lang="en-US" sz="1100" i="1" dirty="0"/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1039776" y="3105239"/>
            <a:ext cx="3323843" cy="1063999"/>
            <a:chOff x="634973" y="4576699"/>
            <a:chExt cx="3323844" cy="1345012"/>
          </a:xfrm>
        </p:grpSpPr>
        <p:sp>
          <p:nvSpPr>
            <p:cNvPr id="154" name="Rectangle 153"/>
            <p:cNvSpPr/>
            <p:nvPr/>
          </p:nvSpPr>
          <p:spPr>
            <a:xfrm>
              <a:off x="664533" y="4909489"/>
              <a:ext cx="274320" cy="3291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P1</a:t>
              </a: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945431" y="4909489"/>
              <a:ext cx="292608" cy="3291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F1</a:t>
              </a: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247594" y="4909489"/>
              <a:ext cx="292608" cy="3291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G1</a:t>
              </a: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1540202" y="4910969"/>
              <a:ext cx="431674" cy="32918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M1</a:t>
              </a: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326365" y="5259331"/>
              <a:ext cx="655490" cy="3291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G2</a:t>
              </a: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1993183" y="5253501"/>
              <a:ext cx="1246460" cy="32918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M2</a:t>
              </a: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659547" y="5259331"/>
              <a:ext cx="655490" cy="3291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F2</a:t>
              </a: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664533" y="5588515"/>
              <a:ext cx="951110" cy="3291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P3</a:t>
              </a: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624816" y="5588515"/>
              <a:ext cx="1746504" cy="3291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P4</a:t>
              </a: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634973" y="4576699"/>
              <a:ext cx="3262151" cy="3307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 smtClean="0"/>
                <a:t>d. Storage layout at a later point in the data life-cycle</a:t>
              </a:r>
              <a:endParaRPr lang="en-US" sz="1100" i="1" dirty="0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392354" y="5592527"/>
              <a:ext cx="566463" cy="3291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P2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04577" y="2084847"/>
            <a:ext cx="732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/>
              <a:t>Parallel FS</a:t>
            </a:r>
            <a:endParaRPr lang="en-US" sz="1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223801" y="2368315"/>
            <a:ext cx="7134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/>
              <a:t>Campaign</a:t>
            </a:r>
            <a:endParaRPr lang="en-US" sz="10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88284" y="2654081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/>
              <a:t>Long Term</a:t>
            </a:r>
            <a:endParaRPr lang="en-US" sz="10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204577" y="3355774"/>
            <a:ext cx="732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/>
              <a:t>Parallel FS</a:t>
            </a:r>
            <a:endParaRPr lang="en-US" sz="1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223801" y="3631101"/>
            <a:ext cx="7134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/>
              <a:t>Campaign</a:t>
            </a:r>
            <a:endParaRPr lang="en-US" sz="10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88284" y="3884303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/>
              <a:t>Long Term</a:t>
            </a:r>
            <a:endParaRPr lang="en-US" sz="1000" b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88284" y="1891757"/>
            <a:ext cx="432559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188284" y="3077631"/>
            <a:ext cx="432559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039776" y="944171"/>
            <a:ext cx="23765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/>
              <a:t>b. Refactored and </a:t>
            </a:r>
            <a:r>
              <a:rPr lang="en-US" sz="1100" i="1" dirty="0"/>
              <a:t>r</a:t>
            </a:r>
            <a:r>
              <a:rPr lang="en-US" sz="1100" i="1" dirty="0" smtClean="0"/>
              <a:t>educed data</a:t>
            </a:r>
            <a:endParaRPr lang="en-US" sz="1100" i="1" dirty="0"/>
          </a:p>
        </p:txBody>
      </p:sp>
      <p:cxnSp>
        <p:nvCxnSpPr>
          <p:cNvPr id="57" name="Straight Connector 56"/>
          <p:cNvCxnSpPr/>
          <p:nvPr/>
        </p:nvCxnSpPr>
        <p:spPr>
          <a:xfrm flipV="1">
            <a:off x="188284" y="954525"/>
            <a:ext cx="4325594" cy="2070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95172" y="1314493"/>
            <a:ext cx="842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/>
              <a:t>Application</a:t>
            </a:r>
          </a:p>
          <a:p>
            <a:pPr algn="r"/>
            <a:r>
              <a:rPr lang="en-US" sz="1000" b="1" dirty="0" smtClean="0"/>
              <a:t>Memory</a:t>
            </a:r>
            <a:endParaRPr lang="en-US" sz="10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95172" y="332926"/>
            <a:ext cx="842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/>
              <a:t>Application</a:t>
            </a:r>
          </a:p>
          <a:p>
            <a:pPr algn="r"/>
            <a:r>
              <a:rPr lang="en-US" sz="1000" b="1" dirty="0" smtClean="0"/>
              <a:t>Memory</a:t>
            </a:r>
            <a:endParaRPr lang="en-US" sz="10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1046085" y="0"/>
            <a:ext cx="23765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/>
              <a:t>a. Original memory arrangement</a:t>
            </a:r>
            <a:endParaRPr 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748103420"/>
      </p:ext>
    </p:extLst>
  </p:cSld>
  <p:clrMapOvr>
    <a:masterClrMapping/>
  </p:clrMapOvr>
</p:sld>
</file>

<file path=ppt/theme/theme1.xml><?xml version="1.0" encoding="utf-8"?>
<a:theme xmlns:a="http://schemas.openxmlformats.org/drawingml/2006/main" name="ORN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ORNL.thmx</Template>
  <TotalTime>8993</TotalTime>
  <Words>177</Words>
  <Application>Microsoft Office PowerPoint</Application>
  <PresentationFormat>Custom</PresentationFormat>
  <Paragraphs>125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Cambria Math</vt:lpstr>
      <vt:lpstr>ORNL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Jong Choi</dc:creator>
  <cp:lastModifiedBy>Klasky, Scott A.</cp:lastModifiedBy>
  <cp:revision>113</cp:revision>
  <dcterms:created xsi:type="dcterms:W3CDTF">2015-04-09T15:20:47Z</dcterms:created>
  <dcterms:modified xsi:type="dcterms:W3CDTF">2016-02-10T18:53:02Z</dcterms:modified>
</cp:coreProperties>
</file>