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49" r:id="rId3"/>
    <p:sldId id="323" r:id="rId4"/>
    <p:sldId id="276" r:id="rId5"/>
    <p:sldId id="289" r:id="rId6"/>
    <p:sldId id="324" r:id="rId7"/>
    <p:sldId id="344" r:id="rId8"/>
    <p:sldId id="273" r:id="rId9"/>
    <p:sldId id="321" r:id="rId10"/>
    <p:sldId id="342" r:id="rId11"/>
    <p:sldId id="363" r:id="rId12"/>
    <p:sldId id="355" r:id="rId13"/>
    <p:sldId id="283" r:id="rId14"/>
    <p:sldId id="338" r:id="rId15"/>
    <p:sldId id="341" r:id="rId16"/>
    <p:sldId id="287" r:id="rId17"/>
    <p:sldId id="288" r:id="rId18"/>
    <p:sldId id="356" r:id="rId19"/>
    <p:sldId id="292" r:id="rId20"/>
    <p:sldId id="317" r:id="rId21"/>
    <p:sldId id="339" r:id="rId22"/>
    <p:sldId id="357" r:id="rId23"/>
    <p:sldId id="327" r:id="rId24"/>
    <p:sldId id="328" r:id="rId25"/>
    <p:sldId id="331" r:id="rId26"/>
    <p:sldId id="332" r:id="rId27"/>
    <p:sldId id="343" r:id="rId28"/>
    <p:sldId id="358" r:id="rId29"/>
    <p:sldId id="295" r:id="rId30"/>
    <p:sldId id="263" r:id="rId31"/>
    <p:sldId id="296" r:id="rId32"/>
    <p:sldId id="297" r:id="rId33"/>
    <p:sldId id="298" r:id="rId34"/>
    <p:sldId id="359" r:id="rId35"/>
    <p:sldId id="301" r:id="rId36"/>
    <p:sldId id="291" r:id="rId37"/>
    <p:sldId id="302" r:id="rId38"/>
    <p:sldId id="360" r:id="rId39"/>
    <p:sldId id="312" r:id="rId40"/>
    <p:sldId id="345" r:id="rId41"/>
    <p:sldId id="350" r:id="rId42"/>
    <p:sldId id="351" r:id="rId43"/>
    <p:sldId id="352" r:id="rId44"/>
    <p:sldId id="353" r:id="rId45"/>
    <p:sldId id="354" r:id="rId46"/>
    <p:sldId id="348" r:id="rId47"/>
    <p:sldId id="3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RIUS" id="{54A45B92-B386-4097-9E00-059822B15A00}">
          <p14:sldIdLst>
            <p14:sldId id="256"/>
          </p14:sldIdLst>
        </p14:section>
        <p14:section name="Motivation" id="{F91D9EBD-B672-4303-8545-1D06A8853999}">
          <p14:sldIdLst>
            <p14:sldId id="349"/>
            <p14:sldId id="323"/>
            <p14:sldId id="276"/>
            <p14:sldId id="289"/>
            <p14:sldId id="324"/>
            <p14:sldId id="344"/>
            <p14:sldId id="273"/>
            <p14:sldId id="321"/>
            <p14:sldId id="342"/>
            <p14:sldId id="363"/>
          </p14:sldIdLst>
        </p14:section>
        <p14:section name="SIRIUS Goals, and building blocks" id="{C6B1A20B-0C62-460E-99B5-26F009EBB5E2}">
          <p14:sldIdLst>
            <p14:sldId id="355"/>
            <p14:sldId id="283"/>
            <p14:sldId id="338"/>
            <p14:sldId id="341"/>
            <p14:sldId id="287"/>
            <p14:sldId id="288"/>
          </p14:sldIdLst>
        </p14:section>
        <p14:section name="Data Description" id="{61BB5737-3AA8-4C7E-9F1F-E92B0919CA46}">
          <p14:sldIdLst>
            <p14:sldId id="356"/>
            <p14:sldId id="292"/>
            <p14:sldId id="317"/>
            <p14:sldId id="339"/>
          </p14:sldIdLst>
        </p14:section>
        <p14:section name="Math of auditing" id="{A990FAA9-2DD2-42DF-AC5F-03C24695D6BA}">
          <p14:sldIdLst>
            <p14:sldId id="357"/>
            <p14:sldId id="327"/>
            <p14:sldId id="328"/>
            <p14:sldId id="331"/>
            <p14:sldId id="332"/>
            <p14:sldId id="343"/>
          </p14:sldIdLst>
        </p14:section>
        <p14:section name="Data Refactoring" id="{72E066C1-FA1C-4034-883C-273B1400A665}">
          <p14:sldIdLst>
            <p14:sldId id="358"/>
            <p14:sldId id="295"/>
            <p14:sldId id="263"/>
            <p14:sldId id="296"/>
            <p14:sldId id="297"/>
            <p14:sldId id="298"/>
          </p14:sldIdLst>
        </p14:section>
        <p14:section name="Finding data for reading" id="{E922222C-18E9-4E03-8B4D-CBEE760F451F}">
          <p14:sldIdLst>
            <p14:sldId id="359"/>
            <p14:sldId id="301"/>
            <p14:sldId id="291"/>
            <p14:sldId id="302"/>
          </p14:sldIdLst>
        </p14:section>
        <p14:section name="Fuzzy Predictable Performance" id="{464E6E65-8FF1-48A4-BE2A-F728EBC765AF}">
          <p14:sldIdLst>
            <p14:sldId id="360"/>
            <p14:sldId id="312"/>
            <p14:sldId id="345"/>
            <p14:sldId id="350"/>
            <p14:sldId id="351"/>
            <p14:sldId id="352"/>
            <p14:sldId id="353"/>
            <p14:sldId id="354"/>
          </p14:sldIdLst>
        </p14:section>
        <p14:section name="Summary" id="{3088701D-F31F-47EB-909C-969231D1565D}">
          <p14:sldIdLst>
            <p14:sldId id="348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72" autoAdjust="0"/>
  </p:normalViewPr>
  <p:slideViewPr>
    <p:cSldViewPr snapToGrid="0">
      <p:cViewPr varScale="1">
        <p:scale>
          <a:sx n="87" d="100"/>
          <a:sy n="87" d="100"/>
        </p:scale>
        <p:origin x="208" y="56"/>
      </p:cViewPr>
      <p:guideLst/>
    </p:cSldViewPr>
  </p:slideViewPr>
  <p:outlineViewPr>
    <p:cViewPr>
      <p:scale>
        <a:sx n="33" d="100"/>
        <a:sy n="33" d="100"/>
      </p:scale>
      <p:origin x="0" y="-455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0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>
                <a:solidFill>
                  <a:srgbClr val="325AA3"/>
                </a:solidFill>
              </a:rPr>
              <a:t>250M Files,</a:t>
            </a:r>
            <a:r>
              <a:rPr lang="en-US" sz="2800" baseline="0" dirty="0" smtClean="0">
                <a:solidFill>
                  <a:srgbClr val="325AA3"/>
                </a:solidFill>
              </a:rPr>
              <a:t> 15 PB on ½ of the Titan file system</a:t>
            </a:r>
            <a:endParaRPr lang="en-US" sz="2800" dirty="0">
              <a:solidFill>
                <a:srgbClr val="325AA3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4.0000000000000001E-3</c:v>
                </c:pt>
                <c:pt idx="1">
                  <c:v>8.0000000000000002E-3</c:v>
                </c:pt>
                <c:pt idx="2">
                  <c:v>1.6E-2</c:v>
                </c:pt>
                <c:pt idx="3">
                  <c:v>3.2000000000000001E-2</c:v>
                </c:pt>
                <c:pt idx="4">
                  <c:v>6.4000000000000001E-2</c:v>
                </c:pt>
                <c:pt idx="5">
                  <c:v>0.25600000000000001</c:v>
                </c:pt>
                <c:pt idx="6">
                  <c:v>0.51200000000000001</c:v>
                </c:pt>
                <c:pt idx="7">
                  <c:v>1</c:v>
                </c:pt>
                <c:pt idx="8">
                  <c:v>4</c:v>
                </c:pt>
                <c:pt idx="9">
                  <c:v>16</c:v>
                </c:pt>
                <c:pt idx="10">
                  <c:v>512</c:v>
                </c:pt>
                <c:pt idx="11">
                  <c:v>1</c:v>
                </c:pt>
                <c:pt idx="12">
                  <c:v>100</c:v>
                </c:pt>
                <c:pt idx="13">
                  <c:v>256</c:v>
                </c:pt>
                <c:pt idx="14">
                  <c:v>512</c:v>
                </c:pt>
                <c:pt idx="15">
                  <c:v>1024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20436047</c:v>
                </c:pt>
                <c:pt idx="1">
                  <c:v>5332795</c:v>
                </c:pt>
                <c:pt idx="2">
                  <c:v>26813970</c:v>
                </c:pt>
                <c:pt idx="3">
                  <c:v>5012837</c:v>
                </c:pt>
                <c:pt idx="4">
                  <c:v>7244771</c:v>
                </c:pt>
                <c:pt idx="5">
                  <c:v>94421741</c:v>
                </c:pt>
                <c:pt idx="6">
                  <c:v>16100203</c:v>
                </c:pt>
                <c:pt idx="7">
                  <c:v>6844592</c:v>
                </c:pt>
                <c:pt idx="8">
                  <c:v>17478267</c:v>
                </c:pt>
                <c:pt idx="9">
                  <c:v>13262800</c:v>
                </c:pt>
                <c:pt idx="10">
                  <c:v>18698966</c:v>
                </c:pt>
                <c:pt idx="11">
                  <c:v>1921592</c:v>
                </c:pt>
                <c:pt idx="12">
                  <c:v>740362</c:v>
                </c:pt>
                <c:pt idx="13">
                  <c:v>11314</c:v>
                </c:pt>
                <c:pt idx="14">
                  <c:v>2028</c:v>
                </c:pt>
                <c:pt idx="15">
                  <c:v>1270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9303752"/>
        <c:axId val="239307280"/>
      </c:barChart>
      <c:catAx>
        <c:axId val="239303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File Size (MB)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7806263085430797"/>
              <c:y val="0.889721982307811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307280"/>
        <c:crosses val="autoZero"/>
        <c:auto val="1"/>
        <c:lblAlgn val="ctr"/>
        <c:lblOffset val="100"/>
        <c:noMultiLvlLbl val="0"/>
      </c:catAx>
      <c:valAx>
        <c:axId val="23930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Number of Files &lt;</a:t>
                </a:r>
                <a:r>
                  <a:rPr lang="en-US" sz="2400" baseline="0" dirty="0" smtClean="0"/>
                  <a:t> File Size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303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F1932748-A893-4232-87F9-996D86272828}" emma:medium="tactile" emma:mode="ink">
          <msink:context xmlns:msink="http://schemas.microsoft.com/ink/2010/main" type="inkDrawing" rotatedBoundingBox="22932,2616 22944,3266 22910,3267 22898,2617" shapeName="Other">
            <msink:destinationLink direction="from" ref="{7B760B4D-3D9C-43F9-A01C-2A1D4152E069}"/>
          </msink:context>
        </emma:interpretation>
      </emma:emma>
    </inkml:annotationXML>
  </inkml:traceGroup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B760B4D-3D9C-43F9-A01C-2A1D4152E069}" emma:medium="tactile" emma:mode="ink">
          <msink:context xmlns:msink="http://schemas.microsoft.com/ink/2010/main" type="inkDrawing" rotatedBoundingBox="24798,3353 24942,2916 25116,2974 24972,3410" semanticType="callout" shapeName="Other">
            <msink:sourceLink direction="from" ref="{F1932748-A893-4232-87F9-996D86272828}"/>
          </msink:context>
        </emma:interpretation>
      </emma:emma>
    </inkml:annotationXML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10-25T17:12:24.88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61DC5B-54E9-4957-8A1E-BA141256379C}" emma:medium="tactile" emma:mode="ink">
          <msink:context xmlns:msink="http://schemas.microsoft.com/ink/2010/main" type="writingRegion" rotatedBoundingBox="32486,7806 34009,7806 34009,8282 32486,8282"/>
        </emma:interpretation>
      </emma:emma>
    </inkml:annotationXML>
    <inkml:traceGroup>
      <inkml:annotationXML>
        <emma:emma xmlns:emma="http://www.w3.org/2003/04/emma" version="1.0">
          <emma:interpretation id="{D9F0D711-1ADC-4AB9-A7BE-90E6BC693454}" emma:medium="tactile" emma:mode="ink">
            <msink:context xmlns:msink="http://schemas.microsoft.com/ink/2010/main" type="paragraph" rotatedBoundingBox="32486,7806 34009,7806 34009,8282 32486,8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382EDF-A81E-43D9-BCA6-C6A81FCB8D9B}" emma:medium="tactile" emma:mode="ink">
              <msink:context xmlns:msink="http://schemas.microsoft.com/ink/2010/main" type="line" rotatedBoundingBox="32486,7806 34009,7806 34009,8282 32486,8282"/>
            </emma:interpretation>
          </emma:emma>
        </inkml:annotationXML>
        <inkml:traceGroup>
          <inkml:annotationXML>
            <emma:emma xmlns:emma="http://www.w3.org/2003/04/emma" version="1.0">
              <emma:interpretation id="{3BC90C35-207B-494A-9483-6547A8211976}" emma:medium="tactile" emma:mode="ink">
                <msink:context xmlns:msink="http://schemas.microsoft.com/ink/2010/main" type="inkWord" rotatedBoundingBox="32486,7806 32527,7806 32527,7811 32486,7811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2 0,'0'0'16,"0"0"-16,0 0 15,0 0 1,0 0 0,0 0-1,0 0 1,0 0 0,9 0-1,-4-5 1,8 5-1,-3 5 1,-6-5 0</inkml:trace>
        </inkml:traceGroup>
        <inkml:traceGroup>
          <inkml:annotationXML>
            <emma:emma xmlns:emma="http://www.w3.org/2003/04/emma" version="1.0">
              <emma:interpretation id="{40C67A8F-794A-42D8-934C-104F4B7A5C68}" emma:medium="tactile" emma:mode="ink">
                <msink:context xmlns:msink="http://schemas.microsoft.com/ink/2010/main" type="inkWord" rotatedBoundingBox="33817,8128 34009,8128 34009,8282 33817,8282"/>
              </emma:interpretation>
              <emma:one-of disjunction-type="recognition" id="oneOf1">
                <emma:interpretation id="interp5" emma:lang="en-US" emma:confidence="0">
                  <emma:literal>,</emma:literal>
                </emma:interpretation>
                <emma:interpretation id="interp6" emma:lang="en-US" emma:confidence="0">
                  <emma:literal>)</emma:literal>
                </emma:interpretation>
                <emma:interpretation id="interp7" emma:lang="en-US" emma:confidence="0">
                  <emma:literal>J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730.9668">1495 319 0,'0'0'16,"0"0"0,0 0-1,0 0 1,0 0-1,0 0 1,0 0-16,0 0 16,0 0-1,0 0 1,0 0 0,5 12-1,4 0 1,-9 0-1,9 0 1,-4 0 0,-5-3-1,0-5 1,-5 4 0,5-4-1,-9 4 1,0-4-1,-5 4 1,0 0 0,1 0-1,-6 1 1,-13-5 0,14 4-1,-5-4 1,0 0-1,10 0 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F0031-7518-405A-BBCE-6BD8CAC9E138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F8ABC-ED4C-402A-A764-35A85873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(4/30/13 17:08) -----</a:t>
            </a:r>
          </a:p>
          <a:p>
            <a:r>
              <a:rPr lang="en-US" dirty="0"/>
              <a:t>step 3: rename Analysis to Analytics to connect back to the trendy buzzword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1D61F-DD6A-4251-8F52-0A339C4F8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7B41-95A7-4192-977B-3B01CE2E65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8ABC-ED4C-402A-A764-35A8587329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Huebl: on ease-of-use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“We are using the bare C-API so ease of use is good since you have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manual.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don't count reported bugs / outdated documentation (that were very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 fixed) as ease of use.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 of use as a user for me is: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well documented releases (a change log)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working examples and tests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useful headers with version numbers, etc.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good tool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ADIOS has all that, I think it is pretty good to use, also keeping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mind the tremendous complexity that it wraps away.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 transformations are, now they are fixed, fantastic to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(such as online compression that we value a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lot)!”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41" tIns="45770" rIns="91541" bIns="45770" anchor="b"/>
          <a:lstStyle/>
          <a:p>
            <a:pPr algn="r" defTabSz="915988" eaLnBrk="0" hangingPunct="0"/>
            <a:fld id="{CC75C1CE-B3C7-4E1B-B254-F041918EBDA5}" type="slidenum">
              <a:rPr lang="en-US" sz="1200" b="0"/>
              <a:pPr algn="r" defTabSz="915988" eaLnBrk="0" hangingPunct="0"/>
              <a:t>14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25591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26204F-C6D3-45E2-BA8F-94504347148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6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bits in a byte, 4 bytes per word,</a:t>
            </a:r>
            <a:r>
              <a:rPr lang="en-US" baseline="0" dirty="0" smtClean="0"/>
              <a:t> N words, M=stride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8ABC-ED4C-402A-A764-35A8587329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52284" y="0"/>
            <a:ext cx="2087431" cy="6858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SIRIUS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78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latin typeface="Bloodthirsty" panose="020005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OLCF_2014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363742" y="3264408"/>
            <a:ext cx="3198740" cy="32918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Storage devices rather than a file system</a:t>
            </a:r>
          </a:p>
          <a:p>
            <a:pPr lvl="1"/>
            <a:r>
              <a:rPr lang="en-US" dirty="0" smtClean="0"/>
              <a:t>No built-in metadata operations as part of IO</a:t>
            </a:r>
          </a:p>
          <a:p>
            <a:endParaRPr lang="en-US" dirty="0"/>
          </a:p>
          <a:p>
            <a:r>
              <a:rPr lang="en-US" dirty="0" smtClean="0"/>
              <a:t>Distributed pieces EVERYWHERE</a:t>
            </a:r>
          </a:p>
          <a:p>
            <a:endParaRPr lang="en-US" dirty="0" smtClean="0"/>
          </a:p>
          <a:p>
            <a:r>
              <a:rPr lang="en-US" dirty="0" smtClean="0"/>
              <a:t>Resilience copies</a:t>
            </a:r>
          </a:p>
          <a:p>
            <a:endParaRPr lang="en-US" dirty="0" smtClean="0"/>
          </a:p>
          <a:p>
            <a:r>
              <a:rPr lang="en-US" dirty="0" smtClean="0"/>
              <a:t>Storage devices come and go</a:t>
            </a:r>
          </a:p>
          <a:p>
            <a:endParaRPr lang="en-US" dirty="0"/>
          </a:p>
          <a:p>
            <a:r>
              <a:rPr lang="en-US" dirty="0" smtClean="0"/>
              <a:t>Performance characteristics can vary considerably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78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latin typeface="Bloodthirsty" panose="020005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7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78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796" y="6396335"/>
            <a:ext cx="12161520" cy="461665"/>
          </a:xfrm>
          <a:prstGeom prst="rect">
            <a:avLst/>
          </a:prstGeom>
          <a:blipFill dpi="0"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oadway" panose="04040905080B02020502" pitchFamily="82" charset="0"/>
              </a:rPr>
              <a:t>SIRIUS</a:t>
            </a:r>
            <a:endParaRPr lang="en-US" sz="2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oadway" panose="04040905080B02020502" pitchFamily="82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64772" y="2990236"/>
            <a:ext cx="6400800" cy="461665"/>
          </a:xfrm>
          <a:prstGeom prst="rect">
            <a:avLst/>
          </a:prstGeom>
          <a:blipFill dpi="0"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oadway" panose="04040905080B02020502" pitchFamily="82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8735083" y="2965103"/>
            <a:ext cx="6400800" cy="461665"/>
          </a:xfrm>
          <a:prstGeom prst="rect">
            <a:avLst/>
          </a:prstGeom>
          <a:blipFill dpi="0"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1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oadway" panose="04040905080B02020502" pitchFamily="82" charset="0"/>
            </a:endParaRPr>
          </a:p>
        </p:txBody>
      </p:sp>
      <p:pic>
        <p:nvPicPr>
          <p:cNvPr id="7" name="Picture 6" descr="OLCF_2014.png"/>
          <p:cNvPicPr>
            <a:picLocks noChangeAspect="1"/>
          </p:cNvPicPr>
          <p:nvPr userDrawn="1"/>
        </p:nvPicPr>
        <p:blipFill>
          <a:blip r:embed="rId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363742" y="3264408"/>
            <a:ext cx="3198740" cy="329184"/>
          </a:xfrm>
          <a:prstGeom prst="rect">
            <a:avLst/>
          </a:prstGeom>
        </p:spPr>
      </p:pic>
      <p:pic>
        <p:nvPicPr>
          <p:cNvPr id="8" name="Picture 6" descr="SNL_Stacked_White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1342414" y="3200400"/>
            <a:ext cx="11894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595765" y="621227"/>
            <a:ext cx="1658319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872595" y="834656"/>
            <a:ext cx="2126512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247373" y="6012329"/>
            <a:ext cx="1097280" cy="54864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2426" y="6450295"/>
            <a:ext cx="1846545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klasky@ornl.gov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8980"/>
            <a:ext cx="2743200" cy="365125"/>
          </a:xfrm>
          <a:prstGeom prst="rect">
            <a:avLst/>
          </a:prstGeom>
        </p:spPr>
        <p:txBody>
          <a:bodyPr/>
          <a:lstStyle/>
          <a:p>
            <a:fld id="{124E5782-9529-4003-BF0D-01C23FAD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325AA3"/>
          </a:solidFill>
          <a:latin typeface="Bloodthirsty" panose="02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cs.gov/user-support/center-projects/adio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Binary_Worksheet1.xlsb"/><Relationship Id="rId5" Type="http://schemas.openxmlformats.org/officeDocument/2006/relationships/oleObject" Target="../embeddings/oleObject1.bin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787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loodthirsty" panose="02000500000000000000" pitchFamily="2" charset="0"/>
              </a:rPr>
              <a:t>SCIENCE-DRIVEN DATA MANAGEMENT FOR</a:t>
            </a:r>
            <a:br>
              <a:rPr lang="en-US" sz="5400" dirty="0" smtClean="0">
                <a:latin typeface="Bloodthirsty" panose="02000500000000000000" pitchFamily="2" charset="0"/>
              </a:rPr>
            </a:br>
            <a:r>
              <a:rPr lang="en-US" sz="5400" dirty="0" smtClean="0">
                <a:latin typeface="Bloodthirsty" panose="02000500000000000000" pitchFamily="2" charset="0"/>
              </a:rPr>
              <a:t>MULTI-TIERED STORAGE</a:t>
            </a:r>
            <a:endParaRPr lang="en-US" sz="5400" dirty="0">
              <a:latin typeface="Bloodthirsty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latin typeface="Bloodthirsty" panose="02000500000000000000" pitchFamily="2" charset="0"/>
              </a:rPr>
              <a:t>S. Klasky</a:t>
            </a:r>
            <a:r>
              <a:rPr lang="en-US" b="1" dirty="0" smtClean="0"/>
              <a:t>, </a:t>
            </a:r>
            <a:r>
              <a:rPr lang="en-US" dirty="0" smtClean="0"/>
              <a:t>H. Abbasi, Q. Liu, F. Wang	ORNL  (klasky@ornl.gov)</a:t>
            </a:r>
          </a:p>
          <a:p>
            <a:pPr algn="l"/>
            <a:r>
              <a:rPr lang="en-US" dirty="0" smtClean="0"/>
              <a:t>J. Lofstead, M. Curry, L. Ward		Sandia</a:t>
            </a:r>
          </a:p>
          <a:p>
            <a:pPr algn="l"/>
            <a:r>
              <a:rPr lang="en-US" dirty="0" smtClean="0"/>
              <a:t>M. Parashar				Rutgers</a:t>
            </a:r>
          </a:p>
          <a:p>
            <a:pPr algn="l"/>
            <a:r>
              <a:rPr lang="en-US" dirty="0" smtClean="0"/>
              <a:t>C. Maltzahn				UCSC</a:t>
            </a:r>
          </a:p>
          <a:p>
            <a:pPr algn="l"/>
            <a:r>
              <a:rPr lang="en-US" dirty="0" smtClean="0"/>
              <a:t>M. Ainsworth				Brown, ORNL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1545" y="146304"/>
            <a:ext cx="3959352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principles of Sirius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Principle 1</a:t>
            </a:r>
            <a:r>
              <a:rPr lang="en-US" dirty="0"/>
              <a:t>: A knowledge-centric system design that allows user knowledge to define data policies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Today SSIO </a:t>
            </a:r>
            <a:r>
              <a:rPr lang="en-US" dirty="0"/>
              <a:t>layers are written in a stove-pipe fashion, and quite often do not allow optimizations to take </a:t>
            </a:r>
            <a:r>
              <a:rPr lang="en-US" dirty="0" smtClean="0"/>
              <a:t>place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e-design </a:t>
            </a:r>
            <a:r>
              <a:rPr lang="en-US" dirty="0"/>
              <a:t>the layers in a highly integrated fashion where users </a:t>
            </a:r>
            <a:r>
              <a:rPr lang="en-US" dirty="0" smtClean="0"/>
              <a:t>place </a:t>
            </a:r>
            <a:r>
              <a:rPr lang="en-US" dirty="0"/>
              <a:t>their intentions </a:t>
            </a:r>
            <a:r>
              <a:rPr lang="en-US" dirty="0" smtClean="0"/>
              <a:t>into the </a:t>
            </a:r>
            <a:r>
              <a:rPr lang="en-US" dirty="0"/>
              <a:t>system and actions will statically and dynamically take place to optimize for </a:t>
            </a:r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and for individual requests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Principle 2:</a:t>
            </a:r>
            <a:r>
              <a:rPr lang="en-US" dirty="0"/>
              <a:t> Predictable performance and quality of data in the SSIO layers needs to be established </a:t>
            </a:r>
            <a:r>
              <a:rPr lang="en-US" dirty="0" smtClean="0"/>
              <a:t>so science </a:t>
            </a:r>
            <a:r>
              <a:rPr lang="en-US" dirty="0"/>
              <a:t>can be done on the exascale systems in a more </a:t>
            </a:r>
            <a:r>
              <a:rPr lang="en-US" dirty="0" smtClean="0"/>
              <a:t>efficient manner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predictable </a:t>
            </a:r>
            <a:r>
              <a:rPr lang="en-US" dirty="0" smtClean="0"/>
              <a:t>performance, not </a:t>
            </a:r>
            <a:r>
              <a:rPr lang="en-US" dirty="0"/>
              <a:t>only can the runs be slowed down because of shared resource contention </a:t>
            </a:r>
            <a:r>
              <a:rPr lang="en-US" dirty="0" smtClean="0"/>
              <a:t>but </a:t>
            </a:r>
            <a:r>
              <a:rPr lang="en-US" dirty="0"/>
              <a:t>also it </a:t>
            </a:r>
            <a:r>
              <a:rPr lang="en-US" dirty="0" smtClean="0"/>
              <a:t>affects key science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817103"/>
          </a:xfrm>
        </p:spPr>
        <p:txBody>
          <a:bodyPr/>
          <a:lstStyle/>
          <a:p>
            <a:r>
              <a:rPr lang="en-US" dirty="0" smtClean="0"/>
              <a:t>Sirius </a:t>
            </a:r>
            <a:r>
              <a:rPr lang="en-US" dirty="0" err="1" smtClean="0"/>
              <a:t>r&amp;D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0988106"/>
              </p:ext>
            </p:extLst>
          </p:nvPr>
        </p:nvGraphicFramePr>
        <p:xfrm>
          <a:off x="586333" y="739439"/>
          <a:ext cx="11105423" cy="570324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27399"/>
                <a:gridCol w="7178024"/>
              </a:tblGrid>
              <a:tr h="404663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work</a:t>
                      </a:r>
                      <a:endParaRPr lang="en-US" dirty="0"/>
                    </a:p>
                  </a:txBody>
                  <a:tcPr/>
                </a:tc>
              </a:tr>
              <a:tr h="704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abstractions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Create new APIs and annotations to guide data placement across the storage system</a:t>
                      </a:r>
                      <a:endParaRPr lang="en-US" sz="2000" dirty="0"/>
                    </a:p>
                  </a:txBody>
                  <a:tcPr/>
                </a:tc>
              </a:tr>
              <a:tr h="10107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Mapping science data models to hierarchical storage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Enable science-driven mapping, re-organization, reduction and prioritization of data chunks derive from application objects</a:t>
                      </a:r>
                      <a:endParaRPr lang="en-US" sz="2000" dirty="0"/>
                    </a:p>
                  </a:txBody>
                  <a:tcPr/>
                </a:tc>
              </a:tr>
              <a:tr h="84295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Mechanisms for data movement across the storage hierarchy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Enable science-driven data placement and migration based on policies</a:t>
                      </a:r>
                      <a:endParaRPr lang="en-US" sz="2000" dirty="0"/>
                    </a:p>
                  </a:txBody>
                  <a:tcPr/>
                </a:tc>
              </a:tr>
              <a:tr h="102530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Extend the</a:t>
                      </a:r>
                      <a:r>
                        <a:rPr lang="en-US" sz="2000" baseline="0" dirty="0" smtClean="0"/>
                        <a:t> interaction of middleware with the storage 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Manage data placement and migration between the application, middleware and storage system using an autonomic cross-layer approach</a:t>
                      </a:r>
                      <a:endParaRPr lang="en-US" sz="2000" dirty="0"/>
                    </a:p>
                  </a:txBody>
                  <a:tcPr/>
                </a:tc>
              </a:tr>
              <a:tr h="704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Design and implement</a:t>
                      </a:r>
                      <a:r>
                        <a:rPr lang="en-US" sz="2000" baseline="0" dirty="0" smtClean="0"/>
                        <a:t> of I/O middleware architectures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Create APIs to guide the placement of chunks of data across the SSIO and </a:t>
                      </a:r>
                      <a:r>
                        <a:rPr lang="en-US" sz="2000" u="none" strike="noStrike" kern="1200" baseline="0" dirty="0" err="1" smtClean="0"/>
                        <a:t>autonomically</a:t>
                      </a:r>
                      <a:r>
                        <a:rPr lang="en-US" sz="2000" u="none" strike="noStrike" kern="1200" baseline="0" dirty="0" smtClean="0"/>
                        <a:t> move data</a:t>
                      </a:r>
                      <a:endParaRPr lang="en-US" sz="2000" dirty="0"/>
                    </a:p>
                  </a:txBody>
                  <a:tcPr/>
                </a:tc>
              </a:tr>
              <a:tr h="10107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Approaches to improve the ability of SSIO software to support C/R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/>
                        <a:t>Create utility functions defined for the lifetime of data, and allow C/R data to be automatically placed in the fastest storage and then later purged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8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/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7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ADIOS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An I/O abstraction framework </a:t>
            </a:r>
          </a:p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Provides portable, fast, scalable, easy-to-use, metadata rich output </a:t>
            </a:r>
          </a:p>
          <a:p>
            <a:pPr marL="233363" indent="-233363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Choose the 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/O method 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at runtime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Abstracts the API from the method</a:t>
            </a:r>
          </a:p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hlinkClick r:id="rId3"/>
              </a:rPr>
              <a:t>http://www.nccs.gov/user-support/center-projects/adios/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33363" indent="-233363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Need to provide solutions for “90% of the applications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”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474101" y="3999819"/>
            <a:ext cx="5232300" cy="2429857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Astrophysics</a:t>
            </a:r>
          </a:p>
          <a:p>
            <a:r>
              <a:rPr lang="en-US" dirty="0"/>
              <a:t>Climate</a:t>
            </a:r>
          </a:p>
          <a:p>
            <a:r>
              <a:rPr lang="en-US" dirty="0"/>
              <a:t>Combustion</a:t>
            </a:r>
          </a:p>
          <a:p>
            <a:r>
              <a:rPr lang="en-US" dirty="0"/>
              <a:t>CFD</a:t>
            </a:r>
          </a:p>
          <a:p>
            <a:r>
              <a:rPr lang="en-US" dirty="0"/>
              <a:t>Environmental Science</a:t>
            </a:r>
          </a:p>
          <a:p>
            <a:r>
              <a:rPr lang="en-US" dirty="0"/>
              <a:t>Fusion</a:t>
            </a:r>
          </a:p>
          <a:p>
            <a:r>
              <a:rPr lang="en-US" dirty="0"/>
              <a:t>Geoscience</a:t>
            </a:r>
          </a:p>
          <a:p>
            <a:r>
              <a:rPr lang="en-US" dirty="0"/>
              <a:t>Materials Science</a:t>
            </a:r>
          </a:p>
          <a:p>
            <a:r>
              <a:rPr lang="en-US" dirty="0"/>
              <a:t>Medical: Pathology</a:t>
            </a:r>
          </a:p>
          <a:p>
            <a:r>
              <a:rPr lang="en-US" dirty="0"/>
              <a:t>Neutron Science</a:t>
            </a:r>
          </a:p>
          <a:p>
            <a:r>
              <a:rPr lang="en-US" dirty="0"/>
              <a:t>Nuclear Science</a:t>
            </a:r>
          </a:p>
          <a:p>
            <a:r>
              <a:rPr lang="en-US" dirty="0"/>
              <a:t>Quantum Turbulence</a:t>
            </a:r>
          </a:p>
          <a:p>
            <a:r>
              <a:rPr lang="en-US" dirty="0"/>
              <a:t>Relativity</a:t>
            </a:r>
          </a:p>
          <a:p>
            <a:r>
              <a:rPr lang="en-US" dirty="0"/>
              <a:t>Seismology</a:t>
            </a:r>
          </a:p>
          <a:p>
            <a:r>
              <a:rPr lang="en-US" dirty="0"/>
              <a:t>Sub-surface modeling</a:t>
            </a:r>
          </a:p>
          <a:p>
            <a:r>
              <a:rPr lang="en-US" dirty="0"/>
              <a:t>Weather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1634" y="3999819"/>
            <a:ext cx="3950097" cy="22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8"/>
          <p:cNvCxnSpPr>
            <a:cxnSpLocks noChangeShapeType="1"/>
          </p:cNvCxnSpPr>
          <p:nvPr/>
        </p:nvCxnSpPr>
        <p:spPr bwMode="auto">
          <a:xfrm>
            <a:off x="599607" y="3450167"/>
            <a:ext cx="5496393" cy="0"/>
          </a:xfrm>
          <a:prstGeom prst="line">
            <a:avLst/>
          </a:prstGeom>
          <a:noFill/>
          <a:ln w="38100" algn="ctr">
            <a:solidFill>
              <a:srgbClr val="F9B074"/>
            </a:solidFill>
            <a:round/>
            <a:headEnd/>
            <a:tailEnd/>
          </a:ln>
        </p:spPr>
      </p:cxnSp>
      <p:cxnSp>
        <p:nvCxnSpPr>
          <p:cNvPr id="14339" name="Straight Connector 20"/>
          <p:cNvCxnSpPr>
            <a:cxnSpLocks noChangeShapeType="1"/>
          </p:cNvCxnSpPr>
          <p:nvPr/>
        </p:nvCxnSpPr>
        <p:spPr bwMode="auto">
          <a:xfrm>
            <a:off x="6066786" y="2459386"/>
            <a:ext cx="1715" cy="1636365"/>
          </a:xfrm>
          <a:prstGeom prst="line">
            <a:avLst/>
          </a:prstGeom>
          <a:noFill/>
          <a:ln w="38100" algn="ctr">
            <a:solidFill>
              <a:srgbClr val="F9B074"/>
            </a:solidFill>
            <a:round/>
            <a:headEnd/>
            <a:tailEnd/>
          </a:ln>
        </p:spPr>
      </p:cxn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6085416" y="671455"/>
            <a:ext cx="1389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126735"/>
                </a:solidFill>
              </a:rPr>
              <a:t>Approach</a:t>
            </a:r>
          </a:p>
        </p:txBody>
      </p:sp>
      <p:sp>
        <p:nvSpPr>
          <p:cNvPr id="14341" name="TextBox 14"/>
          <p:cNvSpPr txBox="1">
            <a:spLocks noChangeArrowheads="1"/>
          </p:cNvSpPr>
          <p:nvPr/>
        </p:nvSpPr>
        <p:spPr bwMode="auto">
          <a:xfrm>
            <a:off x="595009" y="671455"/>
            <a:ext cx="15359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126735"/>
                </a:solidFill>
              </a:rPr>
              <a:t>Challenges</a:t>
            </a:r>
          </a:p>
        </p:txBody>
      </p:sp>
      <p:sp>
        <p:nvSpPr>
          <p:cNvPr id="14342" name="Content Placeholder 5"/>
          <p:cNvSpPr>
            <a:spLocks noGrp="1"/>
          </p:cNvSpPr>
          <p:nvPr>
            <p:ph idx="4294967295"/>
          </p:nvPr>
        </p:nvSpPr>
        <p:spPr>
          <a:xfrm>
            <a:off x="494674" y="1152401"/>
            <a:ext cx="5437751" cy="224305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800" dirty="0"/>
              <a:t>Study laser-driven acceleration of ion beams to make it an affordable alternative to conventional accelerator based radiation therapy and X-ray therapy of cancer</a:t>
            </a:r>
          </a:p>
          <a:p>
            <a:pPr algn="just">
              <a:spcBef>
                <a:spcPts val="600"/>
              </a:spcBef>
              <a:buSzPct val="120000"/>
            </a:pPr>
            <a:r>
              <a:rPr lang="en-US" sz="1800" dirty="0" smtClean="0"/>
              <a:t>Output </a:t>
            </a:r>
            <a:r>
              <a:rPr lang="en-US" sz="1800" dirty="0"/>
              <a:t>data during the entire simulation with as many time steps as possible to study the physical effects;  this means 100s of TBs of data are generated per hour</a:t>
            </a:r>
          </a:p>
          <a:p>
            <a:pPr algn="just">
              <a:spcBef>
                <a:spcPts val="600"/>
              </a:spcBef>
              <a:buSzPct val="120000"/>
            </a:pPr>
            <a:r>
              <a:rPr lang="en-US" sz="1800" dirty="0"/>
              <a:t>Create a computational laboratory to allow for real-time processing for optimizing parameters of the laser</a:t>
            </a: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95009" y="3485593"/>
            <a:ext cx="3638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126735"/>
                </a:solidFill>
              </a:rPr>
              <a:t>Research Products/Artifacts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8875477" y="18778"/>
            <a:ext cx="2826845" cy="707886"/>
          </a:xfrm>
          <a:prstGeom prst="rect">
            <a:avLst/>
          </a:prstGeom>
          <a:gradFill flip="none" rotWithShape="1">
            <a:gsLst>
              <a:gs pos="0">
                <a:srgbClr val="325AA3">
                  <a:tint val="66000"/>
                  <a:satMod val="160000"/>
                </a:srgbClr>
              </a:gs>
              <a:gs pos="50000">
                <a:srgbClr val="325AA3">
                  <a:tint val="44500"/>
                  <a:satMod val="160000"/>
                </a:srgbClr>
              </a:gs>
              <a:gs pos="100000">
                <a:srgbClr val="325AA3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800" dirty="0"/>
              <a:t>M. Bussmann, A. Huebl,  R. </a:t>
            </a:r>
            <a:r>
              <a:rPr lang="en-US" sz="800" dirty="0" err="1"/>
              <a:t>Widera</a:t>
            </a:r>
            <a:r>
              <a:rPr lang="en-US" sz="800" dirty="0"/>
              <a:t> - HZDR</a:t>
            </a:r>
          </a:p>
          <a:p>
            <a:pPr algn="ctr" eaLnBrk="0" hangingPunct="0"/>
            <a:r>
              <a:rPr lang="en-US" sz="800" dirty="0"/>
              <a:t>S. Klasky, Q. Liu, N. Podhorszki, M. Wolf– ORNL</a:t>
            </a:r>
          </a:p>
          <a:p>
            <a:pPr algn="ctr" eaLnBrk="0" hangingPunct="0"/>
            <a:r>
              <a:rPr lang="en-US" sz="800" dirty="0"/>
              <a:t>G. Eisenhauer, K. Schwan – GT</a:t>
            </a:r>
          </a:p>
          <a:p>
            <a:pPr algn="ctr" eaLnBrk="0" hangingPunct="0"/>
            <a:r>
              <a:rPr lang="en-US" sz="800" dirty="0"/>
              <a:t>M. Parashar – Rutgers</a:t>
            </a:r>
          </a:p>
          <a:p>
            <a:pPr algn="ctr" eaLnBrk="0" hangingPunct="0"/>
            <a:r>
              <a:rPr lang="en-US" sz="800" dirty="0"/>
              <a:t>N. </a:t>
            </a:r>
            <a:r>
              <a:rPr lang="en-US" sz="800" dirty="0" err="1"/>
              <a:t>Samatova</a:t>
            </a:r>
            <a:r>
              <a:rPr lang="en-US" sz="800" dirty="0"/>
              <a:t> - NCSU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494674" y="60618"/>
            <a:ext cx="8894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325AA3"/>
                </a:solidFill>
                <a:latin typeface="Cambria" panose="02040503050406030204" pitchFamily="18" charset="0"/>
              </a:rPr>
              <a:t>PIConGPU</a:t>
            </a:r>
            <a:r>
              <a:rPr lang="en-US" sz="2800" dirty="0">
                <a:solidFill>
                  <a:srgbClr val="325AA3"/>
                </a:solidFill>
                <a:latin typeface="Cambria" panose="02040503050406030204" pitchFamily="18" charset="0"/>
              </a:rPr>
              <a:t> + ADIOS for data intensive accelerator science</a:t>
            </a:r>
          </a:p>
        </p:txBody>
      </p: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>
            <a:off x="6085416" y="3069495"/>
            <a:ext cx="4343400" cy="182"/>
          </a:xfrm>
          <a:prstGeom prst="line">
            <a:avLst/>
          </a:prstGeom>
          <a:noFill/>
          <a:ln w="38100" algn="ctr">
            <a:solidFill>
              <a:srgbClr val="F9B074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-846625" y="-15492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 bwMode="auto">
          <a:xfrm>
            <a:off x="6085416" y="1065806"/>
            <a:ext cx="5450264" cy="18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PIConGPU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 relativistic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Particle-in-Cell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(PIC)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GPGPU code Optimize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target (form, composition,  size) and laser parameters (intensity, pulse duration, contrast) to achieve high proton beam energies and good beam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ADIOS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massive self describing data requirements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ADIOS staging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situ steering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6085416" y="3020725"/>
            <a:ext cx="1618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126735"/>
                </a:solidFill>
              </a:rPr>
              <a:t>Select Results</a:t>
            </a:r>
          </a:p>
        </p:txBody>
      </p:sp>
      <p:pic>
        <p:nvPicPr>
          <p:cNvPr id="4" name="Picture 3" descr="RSVP-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710" y="6229881"/>
            <a:ext cx="1444829" cy="640080"/>
          </a:xfrm>
          <a:prstGeom prst="rect">
            <a:avLst/>
          </a:prstGeom>
        </p:spPr>
      </p:pic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1524000" y="3731226"/>
            <a:ext cx="4486356" cy="24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spcBef>
                <a:spcPts val="0"/>
              </a:spcBef>
              <a:buSzPct val="120000"/>
              <a:buFont typeface="Arial"/>
              <a:buChar char="•"/>
              <a:defRPr/>
            </a:pPr>
            <a:endParaRPr lang="en-US" sz="1400" b="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348" y="4280543"/>
            <a:ext cx="4547517" cy="2089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641" y="3626483"/>
            <a:ext cx="4572009" cy="2743205"/>
          </a:xfrm>
          <a:prstGeom prst="rect">
            <a:avLst/>
          </a:prstGeom>
        </p:spPr>
      </p:pic>
      <p:pic>
        <p:nvPicPr>
          <p:cNvPr id="21" name="Picture 20" descr="SDAV_logo_blu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7865" y="6229881"/>
            <a:ext cx="3511549" cy="640080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/>
        </p:nvSpPr>
        <p:spPr bwMode="auto">
          <a:xfrm>
            <a:off x="595008" y="3791817"/>
            <a:ext cx="5415347" cy="46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</a:rPr>
              <a:t>“ADIOS was allowed new physic insights due to the speed and flexibility of the framework”, M. Bussmann, A. Huebl</a:t>
            </a:r>
          </a:p>
        </p:txBody>
      </p:sp>
      <p:sp>
        <p:nvSpPr>
          <p:cNvPr id="25" name="Content Placeholder 5"/>
          <p:cNvSpPr txBox="1">
            <a:spLocks/>
          </p:cNvSpPr>
          <p:nvPr/>
        </p:nvSpPr>
        <p:spPr bwMode="auto">
          <a:xfrm>
            <a:off x="6085416" y="3292082"/>
            <a:ext cx="5359229" cy="46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“ADIOS was able to achieve  184 GB/s on 16,384 nodes on </a:t>
            </a:r>
            <a:r>
              <a:rPr lang="en-US" sz="1600" b="0" dirty="0" smtClean="0">
                <a:solidFill>
                  <a:schemeClr val="tx1"/>
                </a:solidFill>
              </a:rPr>
              <a:t>Titan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DataSpaces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14477" y="4062260"/>
            <a:ext cx="11184941" cy="2367801"/>
          </a:xfrm>
        </p:spPr>
        <p:txBody>
          <a:bodyPr numCol="2">
            <a:noAutofit/>
          </a:bodyPr>
          <a:lstStyle/>
          <a:p>
            <a:pPr defTabSz="398463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Virtual shared-space programming abstraction </a:t>
            </a:r>
          </a:p>
          <a:p>
            <a:pPr lvl="1" defTabSz="398463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Simple API for coordination, interaction and messaging</a:t>
            </a:r>
            <a:endParaRPr lang="en-US" sz="2200" i="1" dirty="0">
              <a:solidFill>
                <a:srgbClr val="000000"/>
              </a:solidFill>
            </a:endParaRPr>
          </a:p>
          <a:p>
            <a:pPr defTabSz="398463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Distributed, associative, in-memory object store </a:t>
            </a:r>
          </a:p>
          <a:p>
            <a:pPr lvl="1" defTabSz="398463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Online data indexing, flexible querying</a:t>
            </a:r>
          </a:p>
          <a:p>
            <a:pPr defTabSz="414081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Adaptive cross-layer runtime management </a:t>
            </a:r>
          </a:p>
          <a:p>
            <a:pPr lvl="1" defTabSz="414081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Hybrid in-situ/in-transit execution </a:t>
            </a:r>
          </a:p>
          <a:p>
            <a:pPr defTabSz="414081" hangingPunct="0"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00"/>
                </a:solidFill>
              </a:rPr>
              <a:t>Efficient, high-throughput/low-latency asynchronous</a:t>
            </a:r>
            <a:endParaRPr lang="en-US" sz="2200" dirty="0"/>
          </a:p>
        </p:txBody>
      </p:sp>
      <p:pic>
        <p:nvPicPr>
          <p:cNvPr id="6" name="Picture 5" descr="arch_pn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24617"/>
            <a:ext cx="5148358" cy="30376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7438" y="905256"/>
            <a:ext cx="5222613" cy="30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Sirocco Object Store </a:t>
            </a:r>
            <a:r>
              <a:rPr lang="en-US" dirty="0" smtClean="0"/>
              <a:t>- 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two-part system:</a:t>
            </a:r>
          </a:p>
          <a:p>
            <a:pPr lvl="1"/>
            <a:r>
              <a:rPr lang="en-US" dirty="0" smtClean="0"/>
              <a:t>A low-level, hierarchical fixed-depth object storage system</a:t>
            </a:r>
          </a:p>
          <a:p>
            <a:pPr lvl="1"/>
            <a:r>
              <a:rPr lang="en-US" dirty="0" smtClean="0"/>
              <a:t>Smart clients that expose user APIs</a:t>
            </a:r>
          </a:p>
          <a:p>
            <a:r>
              <a:rPr lang="en-US" dirty="0" smtClean="0"/>
              <a:t>Light Weight File System-inspired philosophy</a:t>
            </a:r>
          </a:p>
          <a:p>
            <a:pPr lvl="1"/>
            <a:r>
              <a:rPr lang="en-US" dirty="0" smtClean="0"/>
              <a:t>Clients </a:t>
            </a:r>
            <a:r>
              <a:rPr lang="en-US" dirty="0"/>
              <a:t>bring/opt-in to services they require</a:t>
            </a:r>
          </a:p>
          <a:p>
            <a:pPr lvl="1"/>
            <a:r>
              <a:rPr lang="en-US" dirty="0"/>
              <a:t>Naming, locking, distributed transactions</a:t>
            </a:r>
          </a:p>
          <a:p>
            <a:r>
              <a:rPr lang="en-US" dirty="0"/>
              <a:t>Peer-to-peer inspired design</a:t>
            </a:r>
          </a:p>
          <a:p>
            <a:pPr lvl="1"/>
            <a:r>
              <a:rPr lang="en-US" dirty="0"/>
              <a:t>Ephemeral servers and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Data and location(s) are decoupled</a:t>
            </a:r>
          </a:p>
          <a:p>
            <a:pPr lvl="1"/>
            <a:r>
              <a:rPr lang="en-US" dirty="0" smtClean="0"/>
              <a:t>Greedy </a:t>
            </a:r>
            <a:r>
              <a:rPr lang="en-US" dirty="0"/>
              <a:t>optimization of </a:t>
            </a:r>
            <a:r>
              <a:rPr lang="en-US" dirty="0" err="1"/>
              <a:t>QoS</a:t>
            </a:r>
            <a:r>
              <a:rPr lang="en-US" dirty="0"/>
              <a:t> (network, storage, reliability)</a:t>
            </a:r>
          </a:p>
          <a:p>
            <a:pPr lvl="1"/>
            <a:r>
              <a:rPr lang="en-US" dirty="0"/>
              <a:t>Popularity drives copy </a:t>
            </a:r>
            <a:r>
              <a:rPr lang="en-US" dirty="0" smtClean="0"/>
              <a:t>creation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25AA3"/>
                </a:solidFill>
              </a:rPr>
              <a:t>http://www.cs.sandia.gov/Scalable_IO/sirocco/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Design Principles </a:t>
            </a:r>
            <a:r>
              <a:rPr lang="en-US" smtClean="0"/>
              <a:t>of SIROCCO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central indices for data location</a:t>
            </a:r>
          </a:p>
          <a:p>
            <a:r>
              <a:rPr lang="en-US" dirty="0"/>
              <a:t>Data will move continually for integrity</a:t>
            </a:r>
          </a:p>
          <a:p>
            <a:r>
              <a:rPr lang="en-US" dirty="0"/>
              <a:t>Emphasize </a:t>
            </a:r>
            <a:r>
              <a:rPr lang="en-US" dirty="0" smtClean="0"/>
              <a:t>scalability, </a:t>
            </a:r>
            <a:r>
              <a:rPr lang="en-US" dirty="0" err="1" smtClean="0"/>
              <a:t>minimality</a:t>
            </a:r>
            <a:r>
              <a:rPr lang="en-US" dirty="0" smtClean="0"/>
              <a:t> </a:t>
            </a:r>
            <a:r>
              <a:rPr lang="en-US" dirty="0"/>
              <a:t>over legacy</a:t>
            </a:r>
          </a:p>
          <a:p>
            <a:r>
              <a:rPr lang="en-US" dirty="0"/>
              <a:t>Symmetric APIs for all storage</a:t>
            </a:r>
          </a:p>
          <a:p>
            <a:r>
              <a:rPr lang="en-US" dirty="0"/>
              <a:t>Owner dictates resilience</a:t>
            </a:r>
          </a:p>
          <a:p>
            <a:r>
              <a:rPr lang="en-US" dirty="0"/>
              <a:t>Servers never couple</a:t>
            </a:r>
          </a:p>
          <a:p>
            <a:endParaRPr lang="en-US" dirty="0"/>
          </a:p>
          <a:p>
            <a:r>
              <a:rPr lang="en-US" dirty="0" smtClean="0"/>
              <a:t>Servers cooperate for data </a:t>
            </a:r>
            <a:r>
              <a:rPr lang="en-US" i="1" dirty="0" smtClean="0"/>
              <a:t>safety</a:t>
            </a:r>
          </a:p>
          <a:p>
            <a:r>
              <a:rPr lang="en-US" dirty="0" smtClean="0"/>
              <a:t>Clients cooperate for </a:t>
            </a:r>
            <a:r>
              <a:rPr lang="en-US" i="1" dirty="0" smtClean="0"/>
              <a:t>enhanced semantics</a:t>
            </a:r>
          </a:p>
          <a:p>
            <a:pPr lvl="1"/>
            <a:r>
              <a:rPr lang="en-US" dirty="0" smtClean="0"/>
              <a:t>Location choice</a:t>
            </a:r>
          </a:p>
          <a:p>
            <a:pPr lvl="1"/>
            <a:r>
              <a:rPr lang="en-US" dirty="0" smtClean="0"/>
              <a:t>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do we describe/annotate data generated from applications? </a:t>
            </a:r>
          </a:p>
          <a:p>
            <a:r>
              <a:rPr lang="en-US" dirty="0" smtClean="0"/>
              <a:t>To capture application knowledge and communicate them to middleware/storage</a:t>
            </a:r>
          </a:p>
          <a:p>
            <a:pPr lvl="1"/>
            <a:r>
              <a:rPr lang="en-US" b="1" dirty="0" smtClean="0"/>
              <a:t>Data utility</a:t>
            </a:r>
          </a:p>
          <a:p>
            <a:pPr lvl="1"/>
            <a:r>
              <a:rPr lang="en-US" b="1" dirty="0" smtClean="0"/>
              <a:t>Relationships between datasets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To specify user requirements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/>
              <a:t> </a:t>
            </a:r>
            <a:r>
              <a:rPr lang="en-US" dirty="0" smtClean="0"/>
              <a:t>:E.g., bandwidth</a:t>
            </a:r>
          </a:p>
          <a:p>
            <a:pPr lvl="1"/>
            <a:r>
              <a:rPr lang="en-US" dirty="0" smtClean="0"/>
              <a:t>Policy: E.g., where and how long should my data stay on a storage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5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APIs (for writing)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sirius_init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(in) size)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sirius_open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(in) filename, (out)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sirius_write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(in) buffer, (in) “name”, (in function)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refactoring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(in) utility)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sirius_write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(in)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(in) buffer, (in) 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name2”,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 function)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refactoring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(in)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utility)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sirius_perform_write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max_time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irius_close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(in)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sirius_finalize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APIs (for reading)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sirius_read_open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sirius_schedule_read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sirius_get_read_time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“deadline=10min”)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sirius_perform_read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sirius_read_close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How does the system reassemble the pieces after the data has been refactored?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Re-factoring might mean combing different data chunks together, and this takes time!</a:t>
            </a: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/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97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New techniques for “Data Intensive Science”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0" indent="-49212">
              <a:buNone/>
            </a:pPr>
            <a:r>
              <a:rPr lang="en-US" dirty="0" smtClean="0"/>
              <a:t>IDEA: AUDITOR: An additional “simulation” whose purpose is to monitor the fine scale simulation and initiate appropriate actions when anomalies are detected.</a:t>
            </a:r>
          </a:p>
          <a:p>
            <a:pPr marL="0" indent="-49212">
              <a:buNone/>
            </a:pPr>
            <a:endParaRPr lang="en-US" dirty="0" smtClean="0"/>
          </a:p>
          <a:p>
            <a:pPr marL="0" indent="-49212">
              <a:buNone/>
            </a:pPr>
            <a:r>
              <a:rPr lang="en-US" dirty="0" smtClean="0"/>
              <a:t>Examples</a:t>
            </a:r>
            <a:endParaRPr lang="en-US" dirty="0"/>
          </a:p>
          <a:p>
            <a:pPr marL="407988" indent="-457200"/>
            <a:r>
              <a:rPr lang="en-US" dirty="0" smtClean="0"/>
              <a:t>Trigger a checkpoint</a:t>
            </a:r>
          </a:p>
          <a:p>
            <a:pPr marL="407988" indent="-457200"/>
            <a:r>
              <a:rPr lang="en-US" dirty="0" smtClean="0"/>
              <a:t>Trigger a roll-back</a:t>
            </a:r>
          </a:p>
          <a:p>
            <a:pPr marL="407988" indent="-457200"/>
            <a:r>
              <a:rPr lang="en-US" dirty="0" smtClean="0"/>
              <a:t>Trigger a local change in a function</a:t>
            </a:r>
          </a:p>
          <a:p>
            <a:pPr marL="407988" indent="-457200"/>
            <a:r>
              <a:rPr lang="en-US" dirty="0" smtClean="0"/>
              <a:t>…</a:t>
            </a:r>
            <a:endParaRPr lang="en-US" dirty="0"/>
          </a:p>
          <a:p>
            <a:pPr marL="407988" indent="-457200"/>
            <a:r>
              <a:rPr lang="en-US" dirty="0" smtClean="0"/>
              <a:t>Not confined to stability issues because it will always reset</a:t>
            </a:r>
          </a:p>
          <a:p>
            <a:pPr marL="407988" indent="-457200"/>
            <a:r>
              <a:rPr lang="en-US" dirty="0" smtClean="0"/>
              <a:t>Can allow data regeneration cheaply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quantities in 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stream S and for x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∈ S let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(X=x) =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∈ [0,1]</a:t>
            </a:r>
            <a:endParaRPr lang="en-US" dirty="0" smtClean="0"/>
          </a:p>
          <a:p>
            <a:r>
              <a:rPr lang="en-US" dirty="0" smtClean="0"/>
              <a:t>Shannon Information Content</a:t>
            </a:r>
          </a:p>
          <a:p>
            <a:pPr marL="0" indent="0">
              <a:buNone/>
            </a:pPr>
            <a:r>
              <a:rPr lang="en-US" dirty="0" smtClean="0"/>
              <a:t>        h(x) = - log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dirty="0" smtClean="0"/>
          </a:p>
          <a:p>
            <a:r>
              <a:rPr lang="en-US" dirty="0" smtClean="0"/>
              <a:t>Entropy</a:t>
            </a:r>
          </a:p>
          <a:p>
            <a:pPr marL="0" indent="0">
              <a:buNone/>
            </a:pPr>
            <a:r>
              <a:rPr lang="en-US" dirty="0" smtClean="0"/>
              <a:t>        H(S) = -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/>
              <a:t>p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 </a:t>
            </a:r>
            <a:r>
              <a:rPr lang="en-US" dirty="0" smtClean="0"/>
              <a:t>log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 err="1"/>
              <a:t>p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Noisy/random data has HIGH ENTROPY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practices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Want to write data every n</a:t>
            </a:r>
            <a:r>
              <a:rPr lang="en-US" baseline="30000" dirty="0" smtClean="0"/>
              <a:t>th</a:t>
            </a:r>
            <a:r>
              <a:rPr lang="en-US" dirty="0" smtClean="0"/>
              <a:t> timestep</a:t>
            </a:r>
          </a:p>
          <a:p>
            <a:pPr lvl="1"/>
            <a:r>
              <a:rPr lang="en-US" dirty="0" smtClean="0"/>
              <a:t>Because of the Storage and I/O requirements</a:t>
            </a:r>
            <a:br>
              <a:rPr lang="en-US" dirty="0" smtClean="0"/>
            </a:br>
            <a:r>
              <a:rPr lang="en-US" dirty="0" smtClean="0"/>
              <a:t>users are forced to writing less</a:t>
            </a:r>
          </a:p>
          <a:p>
            <a:r>
              <a:rPr lang="en-US" dirty="0" smtClean="0"/>
              <a:t>Common practice is to write data at every</a:t>
            </a:r>
            <a:br>
              <a:rPr lang="en-US" dirty="0" smtClean="0"/>
            </a:br>
            <a:r>
              <a:rPr lang="en-US" dirty="0" err="1" smtClean="0"/>
              <a:t>m</a:t>
            </a:r>
            <a:r>
              <a:rPr lang="en-US" baseline="30000" dirty="0" err="1" smtClean="0"/>
              <a:t>th</a:t>
            </a:r>
            <a:r>
              <a:rPr lang="en-US" dirty="0" smtClean="0"/>
              <a:t> timestep, stride = M</a:t>
            </a:r>
          </a:p>
          <a:p>
            <a:r>
              <a:rPr lang="en-US" dirty="0" smtClean="0"/>
              <a:t>If the users reconstruct their data, u(t), at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</a:t>
            </a:r>
            <a:r>
              <a:rPr lang="en-US" baseline="30000" dirty="0"/>
              <a:t>th </a:t>
            </a:r>
            <a:r>
              <a:rPr lang="en-US" baseline="30000" dirty="0" smtClean="0"/>
              <a:t> </a:t>
            </a:r>
            <a:r>
              <a:rPr lang="en-US" dirty="0" smtClean="0"/>
              <a:t>timestep, they need to interpolate</a:t>
            </a:r>
            <a:br>
              <a:rPr lang="en-US" dirty="0" smtClean="0"/>
            </a:br>
            <a:r>
              <a:rPr lang="en-US" dirty="0" smtClean="0"/>
              <a:t>between the neighboring </a:t>
            </a:r>
            <a:r>
              <a:rPr lang="en-US" dirty="0" err="1" smtClean="0"/>
              <a:t>timesteps</a:t>
            </a:r>
            <a:endParaRPr lang="en-US" dirty="0"/>
          </a:p>
          <a:p>
            <a:pPr lvl="1"/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baseline="-25000" dirty="0" smtClean="0">
                <a:ea typeface="Cambria Math" panose="02040503050406030204" pitchFamily="18" charset="0"/>
              </a:rPr>
              <a:t>M</a:t>
            </a:r>
            <a:r>
              <a:rPr lang="en-US" dirty="0" smtClean="0">
                <a:ea typeface="Cambria Math" panose="02040503050406030204" pitchFamily="18" charset="0"/>
              </a:rPr>
              <a:t>(u) = interpolant on coarser grid (stride M), reduce storage my 1/M</a:t>
            </a:r>
          </a:p>
          <a:p>
            <a:r>
              <a:rPr lang="en-US" dirty="0" smtClean="0"/>
              <a:t>Assume (C=constant depending on the complexity of the data)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riginal storage cost = 32*N bits (floats)</a:t>
            </a:r>
          </a:p>
          <a:p>
            <a:pPr lvl="1"/>
            <a:r>
              <a:rPr lang="en-US" dirty="0" smtClean="0"/>
              <a:t>New storage cost = 32*N/M bits + { 23 – log</a:t>
            </a:r>
            <a:r>
              <a:rPr lang="en-US" baseline="-25000" dirty="0" smtClean="0"/>
              <a:t>2</a:t>
            </a:r>
            <a:r>
              <a:rPr lang="en-US" dirty="0" smtClean="0"/>
              <a:t> (C 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)}N    </a:t>
            </a:r>
          </a:p>
          <a:p>
            <a:pPr lvl="1"/>
            <a:r>
              <a:rPr lang="en-US" dirty="0" smtClean="0"/>
              <a:t>Ratio = (1/M – 1/16 </a:t>
            </a:r>
            <a:r>
              <a:rPr lang="en-US" dirty="0"/>
              <a:t>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M) – 1/16 </a:t>
            </a:r>
            <a:r>
              <a:rPr lang="en-US" dirty="0"/>
              <a:t>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 smtClean="0"/>
              <a:t>t + constant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3114" y="905256"/>
            <a:ext cx="4584420" cy="30995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11694974" y="2811413"/>
              <a:ext cx="548640" cy="1706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76974" y="2793413"/>
                <a:ext cx="584640" cy="2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9290304" y="716890"/>
            <a:ext cx="358445" cy="746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92870" y="408548"/>
            <a:ext cx="20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711" y="2982053"/>
            <a:ext cx="435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-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ϕ</a:t>
            </a:r>
            <a:r>
              <a:rPr lang="en-US" baseline="-25000" dirty="0"/>
              <a:t>M</a:t>
            </a:r>
            <a:r>
              <a:rPr lang="en-US" dirty="0" smtClean="0"/>
              <a:t>(u) = O(M</a:t>
            </a:r>
            <a:r>
              <a:rPr lang="en-US" baseline="30000" dirty="0"/>
              <a:t>2</a:t>
            </a:r>
            <a:r>
              <a:rPr lang="en-US" dirty="0" smtClean="0"/>
              <a:t>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) : 2</a:t>
            </a:r>
            <a:r>
              <a:rPr lang="en-US" baseline="30000" dirty="0" smtClean="0"/>
              <a:t>nd</a:t>
            </a:r>
            <a:r>
              <a:rPr lang="en-US" dirty="0" smtClean="0"/>
              <a:t> order interpolation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81713" y="4877503"/>
            <a:ext cx="36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Cost to store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ϕ</a:t>
            </a:r>
            <a:r>
              <a:rPr lang="en-US" baseline="-25000" dirty="0" smtClean="0">
                <a:solidFill>
                  <a:srgbClr val="FF0000"/>
                </a:solidFill>
              </a:rPr>
              <a:t>M 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Cost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store mantissa of u- </a:t>
            </a:r>
            <a:r>
              <a:rPr lang="el-G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ϕ</a:t>
            </a:r>
            <a:r>
              <a:rPr lang="en-US" baseline="-25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(u)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58" y="3050438"/>
            <a:ext cx="5535513" cy="33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829544" cy="787019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Compression with an interpolation auditor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7568264" cy="4915091"/>
          </a:xfrm>
        </p:spPr>
        <p:txBody>
          <a:bodyPr>
            <a:normAutofit/>
          </a:bodyPr>
          <a:lstStyle/>
          <a:p>
            <a:r>
              <a:rPr lang="en-US" dirty="0" smtClean="0"/>
              <a:t>Linear interpolation is the auditor</a:t>
            </a:r>
          </a:p>
          <a:p>
            <a:r>
              <a:rPr lang="en-US" dirty="0" smtClean="0"/>
              <a:t>If we look at 10MB output then with a stride of 5</a:t>
            </a:r>
          </a:p>
          <a:p>
            <a:pPr lvl="1"/>
            <a:r>
              <a:rPr lang="en-US" dirty="0" smtClean="0"/>
              <a:t>Total output = 50MB for 5 steps</a:t>
            </a:r>
          </a:p>
          <a:p>
            <a:pPr lvl="1"/>
            <a:r>
              <a:rPr lang="en-US" dirty="0" smtClean="0"/>
              <a:t>10 MB, if we output 1 step</a:t>
            </a:r>
          </a:p>
          <a:p>
            <a:pPr lvl="1"/>
            <a:r>
              <a:rPr lang="en-US" dirty="0" smtClean="0"/>
              <a:t>43MB “typical lossless compression”</a:t>
            </a:r>
          </a:p>
          <a:p>
            <a:pPr lvl="1"/>
            <a:r>
              <a:rPr lang="en-US" dirty="0" smtClean="0"/>
              <a:t>18MB, using linear auditing but</a:t>
            </a:r>
            <a:br>
              <a:rPr lang="en-US" dirty="0" smtClean="0"/>
            </a:br>
            <a:r>
              <a:rPr lang="en-US" dirty="0" smtClean="0"/>
              <a:t>lossless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6464" y="837866"/>
            <a:ext cx="2616800" cy="176924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76850"/>
              </p:ext>
            </p:extLst>
          </p:nvPr>
        </p:nvGraphicFramePr>
        <p:xfrm>
          <a:off x="969963" y="4286250"/>
          <a:ext cx="520223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Binary Worksheet" r:id="rId6" imgW="2622780" imgH="926844" progId="Excel.SheetBinaryMacroEnabled.12">
                  <p:embed/>
                </p:oleObj>
              </mc:Choice>
              <mc:Fallback>
                <p:oleObj name="Binary Worksheet" r:id="rId6" imgW="2622780" imgH="926844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9963" y="4286250"/>
                        <a:ext cx="5202237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7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auditors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key to better auditors is to understand what you are simulating/observing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 reduce model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less resolution</a:t>
            </a:r>
          </a:p>
          <a:p>
            <a:pPr lvl="1"/>
            <a:r>
              <a:rPr lang="en-US" dirty="0" smtClean="0"/>
              <a:t>Use a linear equation for short spatial/temporal regions</a:t>
            </a:r>
            <a:endParaRPr lang="en-US" dirty="0"/>
          </a:p>
          <a:p>
            <a:r>
              <a:rPr lang="en-US" dirty="0" smtClean="0"/>
              <a:t>And other ways to refactor</a:t>
            </a:r>
          </a:p>
          <a:p>
            <a:pPr lvl="1"/>
            <a:r>
              <a:rPr lang="en-US" dirty="0"/>
              <a:t>Precision based re-organization</a:t>
            </a:r>
          </a:p>
          <a:p>
            <a:pPr lvl="2"/>
            <a:r>
              <a:rPr lang="en-US" dirty="0"/>
              <a:t>Store the sign, exponent, and first 3 digits in one bucket for all the values, then the next 5 digits, then the next 6 digits all in separate buckets</a:t>
            </a:r>
          </a:p>
          <a:p>
            <a:pPr lvl="1"/>
            <a:r>
              <a:rPr lang="en-US" dirty="0"/>
              <a:t>Frequency based re-organization</a:t>
            </a:r>
          </a:p>
          <a:p>
            <a:pPr lvl="2"/>
            <a:r>
              <a:rPr lang="en-US" dirty="0"/>
              <a:t>Wavelets</a:t>
            </a:r>
          </a:p>
          <a:p>
            <a:pPr lvl="1"/>
            <a:r>
              <a:rPr lang="en-US" dirty="0"/>
              <a:t>More knowledgeable auditors</a:t>
            </a:r>
          </a:p>
          <a:p>
            <a:pPr lvl="2"/>
            <a:r>
              <a:rPr lang="en-US" dirty="0"/>
              <a:t>Cost of data re-generation vs. data storage/ retrieval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158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/>
              <a:t>Data Refactoring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Metadata searching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57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Computer science challenges in Data Refactoring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understand the cost associated with refactoring data, e.g., the CPU cycles, extra memory consumed, and communication.</a:t>
            </a:r>
          </a:p>
          <a:p>
            <a:pPr lvl="1"/>
            <a:r>
              <a:rPr lang="en-US" dirty="0" smtClean="0"/>
              <a:t>For an auditor-like approach</a:t>
            </a:r>
          </a:p>
          <a:p>
            <a:pPr lvl="2"/>
            <a:r>
              <a:rPr lang="en-US" dirty="0" smtClean="0"/>
              <a:t>Where should the auditor run, taking advantage of locality as much as possible? </a:t>
            </a:r>
          </a:p>
          <a:p>
            <a:pPr lvl="2"/>
            <a:r>
              <a:rPr lang="en-US" dirty="0" smtClean="0"/>
              <a:t>How much resources to allocate?</a:t>
            </a:r>
          </a:p>
          <a:p>
            <a:pPr lvl="2"/>
            <a:r>
              <a:rPr lang="en-US" dirty="0" smtClean="0"/>
              <a:t>How will the auditor and the application communicate?</a:t>
            </a:r>
          </a:p>
          <a:p>
            <a:pPr lvl="2"/>
            <a:r>
              <a:rPr lang="en-US" dirty="0" smtClean="0"/>
              <a:t>Most importantly, how do we take both error bound and cost into consideration.</a:t>
            </a:r>
          </a:p>
          <a:p>
            <a:r>
              <a:rPr lang="en-US" dirty="0" smtClean="0"/>
              <a:t>Does the refactoring affect the fidelity of the applications? If so, how much?</a:t>
            </a:r>
          </a:p>
          <a:p>
            <a:r>
              <a:rPr lang="en-US" dirty="0" smtClean="0"/>
              <a:t>After data is refactored, how do we map it to the storage hierarchy? How do we enforce policy?</a:t>
            </a:r>
          </a:p>
        </p:txBody>
      </p:sp>
    </p:spTree>
    <p:extLst>
      <p:ext uri="{BB962C8B-B14F-4D97-AF65-F5344CB8AC3E}">
        <p14:creationId xmlns:p14="http://schemas.microsoft.com/office/powerpoint/2010/main" val="2644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Where do we spend our time in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79576"/>
            <a:ext cx="10515600" cy="5032760"/>
          </a:xfrm>
        </p:spPr>
        <p:txBody>
          <a:bodyPr>
            <a:normAutofit/>
          </a:bodyPr>
          <a:lstStyle/>
          <a:p>
            <a:pPr marL="338138" indent="-338138"/>
            <a:r>
              <a:rPr lang="en-US" dirty="0">
                <a:cs typeface="Calibri"/>
              </a:rPr>
              <a:t>Goals</a:t>
            </a:r>
            <a:endParaRPr lang="en-US" sz="20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Accelerate this process</a:t>
            </a:r>
          </a:p>
          <a:p>
            <a:pPr lvl="1"/>
            <a:r>
              <a:rPr lang="en-US" dirty="0">
                <a:cs typeface="Calibri"/>
              </a:rPr>
              <a:t>Make the process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predictable</a:t>
            </a:r>
          </a:p>
          <a:p>
            <a:pPr lvl="1"/>
            <a:r>
              <a:rPr lang="en-US" dirty="0">
                <a:cs typeface="Calibri"/>
              </a:rPr>
              <a:t>Make the process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adaptable</a:t>
            </a:r>
          </a:p>
          <a:p>
            <a:pPr lvl="1"/>
            <a:r>
              <a:rPr lang="en-US" dirty="0">
                <a:cs typeface="Calibri"/>
              </a:rPr>
              <a:t>Make the process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scalable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as the complexity increases</a:t>
            </a:r>
          </a:p>
          <a:p>
            <a:pPr lvl="1"/>
            <a:r>
              <a:rPr lang="en-US" dirty="0">
                <a:cs typeface="Calibri"/>
              </a:rPr>
              <a:t>Make the software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easy-to-use</a:t>
            </a:r>
          </a:p>
          <a:p>
            <a:r>
              <a:rPr lang="en-US" dirty="0" smtClean="0">
                <a:solidFill>
                  <a:srgbClr val="325AA3"/>
                </a:solidFill>
                <a:cs typeface="Calibri"/>
              </a:rPr>
              <a:t>Observation</a:t>
            </a:r>
          </a:p>
          <a:p>
            <a:pPr lvl="1"/>
            <a:r>
              <a:rPr lang="en-US" dirty="0" smtClean="0">
                <a:cs typeface="Calibri"/>
              </a:rPr>
              <a:t>Most of the time is spent in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managing, moving, storing,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retrieving , and turning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the science data into </a:t>
            </a:r>
            <a:br>
              <a:rPr lang="en-US" dirty="0" smtClean="0">
                <a:cs typeface="Calibri"/>
              </a:rPr>
            </a:br>
            <a:r>
              <a:rPr lang="en-US" b="1" dirty="0" smtClean="0">
                <a:solidFill>
                  <a:srgbClr val="C00000"/>
                </a:solidFill>
                <a:cs typeface="Calibri"/>
              </a:rPr>
              <a:t>knowledge</a:t>
            </a:r>
          </a:p>
          <a:p>
            <a:pPr lvl="1"/>
            <a:endParaRPr lang="en-US" b="1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838" y="3183574"/>
            <a:ext cx="6523225" cy="31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3336950" y="1058899"/>
            <a:ext cx="4737410" cy="35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344831" y="2386505"/>
            <a:ext cx="374073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716983" y="2386505"/>
            <a:ext cx="744326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461310" y="2386505"/>
            <a:ext cx="1132350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589720" y="2386505"/>
            <a:ext cx="2484640" cy="35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339470" y="1446147"/>
            <a:ext cx="1303050" cy="35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218013" y="1446147"/>
            <a:ext cx="1856347" cy="3541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763739" y="1446147"/>
            <a:ext cx="1336169" cy="35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44831" y="2772064"/>
            <a:ext cx="399011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773540" y="2772064"/>
            <a:ext cx="399011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172753" y="2772064"/>
            <a:ext cx="893850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218013" y="2772064"/>
            <a:ext cx="542667" cy="3551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760680" y="2772064"/>
            <a:ext cx="1313680" cy="3551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36565" y="2772064"/>
            <a:ext cx="893850" cy="3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3336948" y="3237565"/>
            <a:ext cx="4243341" cy="1464010"/>
            <a:chOff x="1159393" y="3395610"/>
            <a:chExt cx="3111784" cy="1357157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551619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05107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307270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99878" y="3746037"/>
              <a:ext cx="426105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9479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96296" y="4088569"/>
              <a:ext cx="96116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62661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395610"/>
              <a:ext cx="3111784" cy="299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/>
                <a:t>c. Initial storage layout after data movement settled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336948" y="4947649"/>
            <a:ext cx="4532514" cy="1450908"/>
            <a:chOff x="634973" y="4576699"/>
            <a:chExt cx="3323844" cy="1345012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43167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3177191" cy="299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/>
                <a:t>d. Storage layout at a later point in the data life-cycle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92354" y="5592527"/>
              <a:ext cx="566463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71763" y="3556205"/>
            <a:ext cx="925318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Parallel FS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7859" y="3942753"/>
            <a:ext cx="909223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Campaign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61313" y="4332434"/>
            <a:ext cx="935769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Long Term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71763" y="5289288"/>
            <a:ext cx="925318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Parallel FS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87859" y="5664734"/>
            <a:ext cx="909223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Campaign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61313" y="6010009"/>
            <a:ext cx="935769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Long Term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75822" y="3292901"/>
            <a:ext cx="58985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175822" y="4910002"/>
            <a:ext cx="58985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36948" y="2000738"/>
            <a:ext cx="324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b. Refactored and reduced data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175822" y="2014857"/>
            <a:ext cx="5898537" cy="282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79880" y="2505723"/>
            <a:ext cx="1017202" cy="51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Application</a:t>
            </a:r>
          </a:p>
          <a:p>
            <a:pPr algn="r"/>
            <a:r>
              <a:rPr lang="en-US" sz="1364" b="1" dirty="0"/>
              <a:t>Memory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79880" y="1167223"/>
            <a:ext cx="1017202" cy="51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64" b="1" dirty="0"/>
              <a:t>Application</a:t>
            </a:r>
          </a:p>
          <a:p>
            <a:pPr algn="r"/>
            <a:r>
              <a:rPr lang="en-US" sz="1364" b="1" dirty="0"/>
              <a:t>Memory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45551" y="713232"/>
            <a:ext cx="3240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a. Original memory arrangement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Memory/Storage arrangement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Refactoring and 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explore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the computation will occur</a:t>
            </a:r>
          </a:p>
          <a:p>
            <a:pPr lvl="1"/>
            <a:r>
              <a:rPr lang="en-US" dirty="0" smtClean="0"/>
              <a:t>Flexibility in location based on past work</a:t>
            </a:r>
          </a:p>
          <a:p>
            <a:pPr lvl="1"/>
            <a:r>
              <a:rPr lang="en-US" dirty="0" smtClean="0"/>
              <a:t>Flexibility in which operation to perform on which chunk of data</a:t>
            </a:r>
          </a:p>
          <a:p>
            <a:r>
              <a:rPr lang="en-US" dirty="0" smtClean="0"/>
              <a:t>Code generation or code containers are potential study targets</a:t>
            </a:r>
          </a:p>
          <a:p>
            <a:r>
              <a:rPr lang="en-US" dirty="0" smtClean="0"/>
              <a:t>Maintaining relationship between data chunks</a:t>
            </a:r>
          </a:p>
          <a:p>
            <a:r>
              <a:rPr lang="en-US" dirty="0" smtClean="0"/>
              <a:t>Carry attributes from generation to consumption and feedback into a utility computation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6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Utility and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79576"/>
            <a:ext cx="7449922" cy="4997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Describes how long a data chunk will live at a level of the storage hierarchy</a:t>
            </a:r>
          </a:p>
          <a:p>
            <a:r>
              <a:rPr lang="en-US" dirty="0" smtClean="0"/>
              <a:t>Utility is a broad description</a:t>
            </a:r>
          </a:p>
          <a:p>
            <a:pPr lvl="1"/>
            <a:r>
              <a:rPr lang="en-US" dirty="0" smtClean="0"/>
              <a:t>Spatial or temporal utility of data</a:t>
            </a:r>
          </a:p>
          <a:p>
            <a:pPr lvl="1"/>
            <a:r>
              <a:rPr lang="en-US" dirty="0" smtClean="0"/>
              <a:t>Utility based on in-data features </a:t>
            </a:r>
          </a:p>
          <a:p>
            <a:pPr lvl="1"/>
            <a:r>
              <a:rPr lang="en-US" dirty="0" smtClean="0"/>
              <a:t>Utility based on statistical features</a:t>
            </a:r>
          </a:p>
          <a:p>
            <a:r>
              <a:rPr lang="en-US" dirty="0" smtClean="0"/>
              <a:t>Utility has a large component from the user and the use case</a:t>
            </a:r>
          </a:p>
          <a:p>
            <a:pPr lvl="1"/>
            <a:r>
              <a:rPr lang="en-US" dirty="0" smtClean="0"/>
              <a:t>Experimental design factors in here</a:t>
            </a:r>
          </a:p>
          <a:p>
            <a:pPr lvl="1"/>
            <a:r>
              <a:rPr lang="en-US" dirty="0" smtClean="0"/>
              <a:t>Solving a specific scientific problem =&gt; specific data utility function</a:t>
            </a:r>
          </a:p>
          <a:p>
            <a:r>
              <a:rPr lang="en-US" dirty="0" smtClean="0"/>
              <a:t>API for ingesting user preferences and combining with historical provenance</a:t>
            </a:r>
          </a:p>
          <a:p>
            <a:r>
              <a:rPr lang="en-US" dirty="0" smtClean="0"/>
              <a:t>Dynamic utility for online analysis/visualization use cases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122" y="118237"/>
            <a:ext cx="3316118" cy="322381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390534" y="3317997"/>
            <a:ext cx="3213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The </a:t>
            </a:r>
            <a:r>
              <a:rPr lang="en-US" dirty="0"/>
              <a:t>utility of F1 may be defined more explicitly as, for example,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priority=1, (time-NVRAM=8 hours, time-PFS=30 days, time-CAMPAIGN=100 days, time-TAPE=1000 days), </a:t>
            </a:r>
          </a:p>
          <a:p>
            <a:r>
              <a:rPr lang="en-US" dirty="0">
                <a:solidFill>
                  <a:srgbClr val="325AA3"/>
                </a:solidFill>
              </a:rPr>
              <a:t>(priority=2, (time-NVRAM=1 hours, time-PFS=4 days, time-CAMPAIGN=100 days, time-TAPE=300 days</a:t>
            </a:r>
            <a:r>
              <a:rPr lang="en-US" dirty="0" smtClean="0">
                <a:solidFill>
                  <a:srgbClr val="325AA3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Relationships between data 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79576"/>
            <a:ext cx="10515600" cy="5140757"/>
          </a:xfrm>
        </p:spPr>
        <p:txBody>
          <a:bodyPr>
            <a:normAutofit/>
          </a:bodyPr>
          <a:lstStyle/>
          <a:p>
            <a:r>
              <a:rPr lang="en-US" dirty="0" smtClean="0"/>
              <a:t>Chunked data is best data</a:t>
            </a:r>
          </a:p>
          <a:p>
            <a:pPr lvl="1"/>
            <a:r>
              <a:rPr lang="en-US" dirty="0" smtClean="0"/>
              <a:t>Size of chunk</a:t>
            </a:r>
          </a:p>
          <a:p>
            <a:pPr lvl="1"/>
            <a:r>
              <a:rPr lang="en-US" dirty="0" smtClean="0"/>
              <a:t>Intra-chunk relationship</a:t>
            </a:r>
          </a:p>
          <a:p>
            <a:pPr lvl="1"/>
            <a:r>
              <a:rPr lang="en-US" dirty="0" smtClean="0"/>
              <a:t>Temporal chunking is as valid as spatial chunking</a:t>
            </a:r>
          </a:p>
          <a:p>
            <a:pPr lvl="1"/>
            <a:r>
              <a:rPr lang="en-US" dirty="0" smtClean="0"/>
              <a:t>Data oriented design </a:t>
            </a:r>
          </a:p>
          <a:p>
            <a:r>
              <a:rPr lang="en-US" dirty="0" smtClean="0"/>
              <a:t>Inter-chunk relationships</a:t>
            </a:r>
          </a:p>
          <a:p>
            <a:pPr lvl="1"/>
            <a:r>
              <a:rPr lang="en-US" dirty="0" smtClean="0"/>
              <a:t>Consistency differences</a:t>
            </a:r>
          </a:p>
          <a:p>
            <a:pPr lvl="1"/>
            <a:r>
              <a:rPr lang="en-US" dirty="0" smtClean="0"/>
              <a:t>Precision differences</a:t>
            </a:r>
          </a:p>
          <a:p>
            <a:pPr lvl="1"/>
            <a:r>
              <a:rPr lang="en-US" dirty="0" smtClean="0"/>
              <a:t>Delta relationships</a:t>
            </a:r>
          </a:p>
          <a:p>
            <a:r>
              <a:rPr lang="en-US" dirty="0" smtClean="0"/>
              <a:t>E.g. (M1,M2), (F1,F2), (G1,G2) are related: part of the same data structure, but M, F, G are related, so we would want M1 if we read F1 and or G1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370" y="1003376"/>
            <a:ext cx="3618130" cy="35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/>
              <a:t>Metadata searching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Fuzzy predictable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1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Sirocco Complicates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devices rather than a file system</a:t>
            </a:r>
          </a:p>
          <a:p>
            <a:pPr lvl="1"/>
            <a:r>
              <a:rPr lang="en-US" dirty="0" smtClean="0"/>
              <a:t>No built-in metadata operations as part of IO</a:t>
            </a:r>
            <a:endParaRPr lang="en-US" dirty="0"/>
          </a:p>
          <a:p>
            <a:r>
              <a:rPr lang="en-US" dirty="0" smtClean="0"/>
              <a:t>Distributed pieces EVERYWHERE</a:t>
            </a:r>
          </a:p>
          <a:p>
            <a:r>
              <a:rPr lang="en-US" dirty="0" smtClean="0"/>
              <a:t>Resilience copies</a:t>
            </a:r>
          </a:p>
          <a:p>
            <a:r>
              <a:rPr lang="en-US" dirty="0" smtClean="0"/>
              <a:t>Storage devices come and go</a:t>
            </a:r>
            <a:endParaRPr lang="en-US" dirty="0"/>
          </a:p>
          <a:p>
            <a:r>
              <a:rPr lang="en-US" dirty="0" smtClean="0"/>
              <a:t>Performance characteristics can vary considerably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is Hard, But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179576"/>
            <a:ext cx="4764024" cy="4997387"/>
          </a:xfrm>
        </p:spPr>
        <p:txBody>
          <a:bodyPr>
            <a:normAutofit/>
          </a:bodyPr>
          <a:lstStyle/>
          <a:p>
            <a:r>
              <a:rPr lang="en-US" dirty="0" smtClean="0"/>
              <a:t>General case: Search</a:t>
            </a:r>
          </a:p>
          <a:p>
            <a:r>
              <a:rPr lang="en-US" dirty="0" smtClean="0"/>
              <a:t>Use Proxies to enable caching of data and/or location</a:t>
            </a:r>
          </a:p>
          <a:p>
            <a:r>
              <a:rPr lang="en-US" dirty="0" smtClean="0"/>
              <a:t>Cooperative arrangement between clients</a:t>
            </a:r>
          </a:p>
          <a:p>
            <a:r>
              <a:rPr lang="en-US" dirty="0" smtClean="0"/>
              <a:t>Proxies demand exclusive write access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224" y="1082485"/>
            <a:ext cx="5555337" cy="49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SIRIUS Complicates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a variety of storage targets based on data “importance”</a:t>
            </a:r>
          </a:p>
          <a:p>
            <a:endParaRPr lang="en-US" dirty="0"/>
          </a:p>
          <a:p>
            <a:r>
              <a:rPr lang="en-US" dirty="0" smtClean="0"/>
              <a:t>Different data “compression” on different data pieces</a:t>
            </a:r>
          </a:p>
          <a:p>
            <a:endParaRPr lang="en-US" dirty="0"/>
          </a:p>
          <a:p>
            <a:r>
              <a:rPr lang="en-US" dirty="0" smtClean="0"/>
              <a:t>Try to “guarantee” performance</a:t>
            </a:r>
          </a:p>
          <a:p>
            <a:pPr lvl="1"/>
            <a:r>
              <a:rPr lang="en-US" dirty="0" smtClean="0"/>
              <a:t>Need to consider decompression/regeneration time if multiple versions exist</a:t>
            </a:r>
          </a:p>
          <a:p>
            <a:pPr lvl="1"/>
            <a:endParaRPr lang="en-US" dirty="0"/>
          </a:p>
          <a:p>
            <a:r>
              <a:rPr lang="en-US" dirty="0" smtClean="0"/>
              <a:t>Enhance placement decision based on predicted future use</a:t>
            </a:r>
          </a:p>
          <a:p>
            <a:pPr lvl="1"/>
            <a:r>
              <a:rPr lang="en-US" dirty="0" smtClean="0"/>
              <a:t>Based on tracking previous use (which needs to be tracked somehow)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SIRIUS Building blocks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Description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Auditing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Refactoring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Metadata searching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Fuzzy predictable performance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4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End-to-End Data Path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1295400"/>
            <a:ext cx="2654300" cy="25019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505200" y="1676401"/>
            <a:ext cx="1447800" cy="2804423"/>
            <a:chOff x="1981200" y="1676400"/>
            <a:chExt cx="1447800" cy="2804423"/>
          </a:xfrm>
        </p:grpSpPr>
        <p:grpSp>
          <p:nvGrpSpPr>
            <p:cNvPr id="13" name="Group 12"/>
            <p:cNvGrpSpPr/>
            <p:nvPr/>
          </p:nvGrpSpPr>
          <p:grpSpPr>
            <a:xfrm>
              <a:off x="2971800" y="1676400"/>
              <a:ext cx="228600" cy="1752600"/>
              <a:chOff x="2971800" y="1600200"/>
              <a:chExt cx="228600" cy="1752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71800" y="1600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1981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71800" y="2362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71800" y="2743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1800" y="3124200"/>
                <a:ext cx="2286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4600" y="3733800"/>
              <a:ext cx="838200" cy="4572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81200" y="4191000"/>
              <a:ext cx="1447800" cy="28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440 I/O Router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914401"/>
            <a:ext cx="2095500" cy="4640021"/>
            <a:chOff x="3124200" y="914400"/>
            <a:chExt cx="2095500" cy="46400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29000" y="914400"/>
              <a:ext cx="1790700" cy="3238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0000" y="4343400"/>
              <a:ext cx="838200" cy="457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124200" y="4876800"/>
              <a:ext cx="1954772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SION </a:t>
              </a:r>
              <a:r>
                <a:rPr lang="en-US" sz="1400" dirty="0" err="1"/>
                <a:t>Infiniband</a:t>
              </a:r>
              <a:r>
                <a:rPr lang="en-US" sz="1400" dirty="0"/>
                <a:t> Network: 1600 ports, 56 </a:t>
              </a:r>
              <a:r>
                <a:rPr lang="en-US" sz="1400" dirty="0" err="1"/>
                <a:t>Gbit</a:t>
              </a:r>
              <a:r>
                <a:rPr lang="en-US" sz="1400" dirty="0"/>
                <a:t>/sec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05600" y="1295401"/>
            <a:ext cx="1954772" cy="4179231"/>
            <a:chOff x="5181600" y="1295400"/>
            <a:chExt cx="1954772" cy="417923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81600" y="1295400"/>
              <a:ext cx="838200" cy="2552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10200" y="4343400"/>
              <a:ext cx="698500" cy="406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181600" y="4800600"/>
              <a:ext cx="1954772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Storage Servers (OSS), 288 Dell servers, 64GB RAM each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52601" y="914400"/>
            <a:ext cx="2763975" cy="4293722"/>
            <a:chOff x="228600" y="914400"/>
            <a:chExt cx="2763975" cy="42937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800" y="1600200"/>
              <a:ext cx="1993900" cy="1930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1951" y="914400"/>
              <a:ext cx="228062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Titan Compute Cluster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4724400"/>
              <a:ext cx="1954772" cy="483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18,688 compute node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/>
                <a:t>and 299,008 cores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" y="3733800"/>
              <a:ext cx="1257300" cy="68580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7467600" y="457201"/>
            <a:ext cx="3181396" cy="5554421"/>
            <a:chOff x="5943600" y="457200"/>
            <a:chExt cx="3181396" cy="555442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3600" y="457200"/>
              <a:ext cx="2882900" cy="42799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4200" y="4876800"/>
              <a:ext cx="1828800" cy="381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15196" y="5334000"/>
              <a:ext cx="2209800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Enterprise Storage System: 36 DDN12K-40 controller pairs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9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Data Intensive Science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 convergence of “Big Data meets HPC”</a:t>
            </a:r>
          </a:p>
          <a:p>
            <a:pPr lvl="1"/>
            <a:r>
              <a:rPr lang="en-US" sz="2000" dirty="0" smtClean="0"/>
              <a:t>Computer technology is changing (Complexity)</a:t>
            </a:r>
          </a:p>
          <a:p>
            <a:pPr lvl="2"/>
            <a:r>
              <a:rPr lang="en-US" sz="1800" dirty="0"/>
              <a:t>Deep memory hierarchy </a:t>
            </a:r>
          </a:p>
          <a:p>
            <a:pPr lvl="2"/>
            <a:r>
              <a:rPr lang="en-US" sz="1800" dirty="0"/>
              <a:t>Accelerators</a:t>
            </a:r>
          </a:p>
          <a:p>
            <a:pPr lvl="2"/>
            <a:r>
              <a:rPr lang="en-US" sz="1800" dirty="0"/>
              <a:t>Scale-in &amp; Scale Out</a:t>
            </a:r>
          </a:p>
          <a:p>
            <a:pPr lvl="1"/>
            <a:r>
              <a:rPr lang="en-US" sz="2000" dirty="0" smtClean="0"/>
              <a:t>Experiments, Observations, Simulations are changing (Complexity)</a:t>
            </a:r>
          </a:p>
          <a:p>
            <a:pPr lvl="2"/>
            <a:r>
              <a:rPr lang="en-US" sz="1800" dirty="0"/>
              <a:t>Data (Volume, Velocity, Variety) is increasing</a:t>
            </a:r>
          </a:p>
          <a:p>
            <a:pPr lvl="2"/>
            <a:r>
              <a:rPr lang="en-US" sz="1800" dirty="0"/>
              <a:t>Distributed Data</a:t>
            </a:r>
          </a:p>
          <a:p>
            <a:pPr lvl="1"/>
            <a:r>
              <a:rPr lang="en-US" sz="2000" dirty="0" smtClean="0"/>
              <a:t>The Nature of where and how we do science is becoming more complex, users++, physics++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Ultimate goal</a:t>
            </a:r>
          </a:p>
          <a:p>
            <a:pPr lvl="1"/>
            <a:r>
              <a:rPr lang="en-US" sz="2000" dirty="0" smtClean="0"/>
              <a:t>Gain enough confidence, fidelity accuracy to accurately predict new</a:t>
            </a:r>
            <a:br>
              <a:rPr lang="en-US" sz="2000" dirty="0" smtClean="0"/>
            </a:br>
            <a:r>
              <a:rPr lang="en-US" sz="2000" dirty="0" smtClean="0"/>
              <a:t>science and aid in decision making</a:t>
            </a:r>
          </a:p>
          <a:p>
            <a:pPr lvl="2"/>
            <a:r>
              <a:rPr lang="en-US" sz="1800" dirty="0"/>
              <a:t>Save lives </a:t>
            </a:r>
            <a:r>
              <a:rPr lang="en-US" sz="1800" dirty="0" smtClean="0"/>
              <a:t>, Save </a:t>
            </a:r>
            <a:r>
              <a:rPr lang="en-US" sz="1800" dirty="0"/>
              <a:t>money</a:t>
            </a:r>
          </a:p>
          <a:p>
            <a:pPr lvl="1"/>
            <a:r>
              <a:rPr lang="en-US" sz="2000" dirty="0" smtClean="0"/>
              <a:t>Reduce which experiments to run and</a:t>
            </a:r>
          </a:p>
          <a:p>
            <a:pPr lvl="1"/>
            <a:r>
              <a:rPr lang="en-US" sz="2000" dirty="0" smtClean="0"/>
              <a:t>Record and understand the best observations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4188" y="3998268"/>
            <a:ext cx="3442504" cy="2215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6729" y="31899"/>
            <a:ext cx="1985869" cy="224347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5043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Autonomic Runtime Optimization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7435" y="3246122"/>
            <a:ext cx="11228832" cy="309615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25AA3"/>
                </a:solidFill>
              </a:rPr>
              <a:t>Autonomic Objective (AO):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A </a:t>
            </a:r>
            <a:r>
              <a:rPr lang="en-US" sz="2200" dirty="0">
                <a:solidFill>
                  <a:srgbClr val="000000"/>
                </a:solidFill>
              </a:rPr>
              <a:t>requirement/objective/goal defined by the </a:t>
            </a:r>
            <a:r>
              <a:rPr lang="en-US" sz="2200" dirty="0" smtClean="0">
                <a:solidFill>
                  <a:srgbClr val="000000"/>
                </a:solidFill>
              </a:rPr>
              <a:t>user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i="1" dirty="0" smtClean="0">
                <a:solidFill>
                  <a:srgbClr val="FF0000"/>
                </a:solidFill>
              </a:rPr>
              <a:t>E.g</a:t>
            </a:r>
            <a:r>
              <a:rPr lang="en-US" sz="2200" i="1" dirty="0">
                <a:solidFill>
                  <a:srgbClr val="FF0000"/>
                </a:solidFill>
              </a:rPr>
              <a:t>. </a:t>
            </a:r>
            <a:r>
              <a:rPr lang="en-US" sz="2200" i="1" dirty="0" smtClean="0">
                <a:solidFill>
                  <a:srgbClr val="FF0000"/>
                </a:solidFill>
              </a:rPr>
              <a:t>least: </a:t>
            </a:r>
            <a:r>
              <a:rPr lang="en-US" sz="2200" i="1" dirty="0">
                <a:solidFill>
                  <a:srgbClr val="FF0000"/>
                </a:solidFill>
              </a:rPr>
              <a:t>data movement, </a:t>
            </a:r>
            <a:r>
              <a:rPr lang="en-US" sz="2200" i="1" dirty="0" smtClean="0">
                <a:solidFill>
                  <a:srgbClr val="FF0000"/>
                </a:solidFill>
              </a:rPr>
              <a:t>end-to-end time, 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25AA3"/>
                </a:solidFill>
              </a:rPr>
              <a:t>Autonomic </a:t>
            </a:r>
            <a:r>
              <a:rPr lang="en-US" sz="2400" dirty="0">
                <a:solidFill>
                  <a:srgbClr val="325AA3"/>
                </a:solidFill>
              </a:rPr>
              <a:t>Policy (AP)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A </a:t>
            </a:r>
            <a:r>
              <a:rPr lang="en-US" sz="2200" dirty="0">
                <a:solidFill>
                  <a:srgbClr val="000000"/>
                </a:solidFill>
              </a:rPr>
              <a:t>rule defined to utilize one or more AM(s) to achieve an </a:t>
            </a:r>
            <a:r>
              <a:rPr lang="en-US" sz="2200" dirty="0" smtClean="0">
                <a:solidFill>
                  <a:srgbClr val="000000"/>
                </a:solidFill>
              </a:rPr>
              <a:t>AO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i="1" dirty="0" smtClean="0">
                <a:solidFill>
                  <a:srgbClr val="FF0000"/>
                </a:solidFill>
              </a:rPr>
              <a:t>E.g</a:t>
            </a:r>
            <a:r>
              <a:rPr lang="en-US" sz="2200" i="1" dirty="0">
                <a:solidFill>
                  <a:srgbClr val="FF0000"/>
                </a:solidFill>
              </a:rPr>
              <a:t>. data placement adaptation, power consumption adaptation, etc.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25AA3"/>
                </a:solidFill>
              </a:rPr>
              <a:t>Autonomic Mechanism (AM)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An </a:t>
            </a:r>
            <a:r>
              <a:rPr lang="en-US" sz="2200" dirty="0">
                <a:solidFill>
                  <a:srgbClr val="000000"/>
                </a:solidFill>
              </a:rPr>
              <a:t>Action that can be used to achieve an AO. </a:t>
            </a:r>
          </a:p>
          <a:p>
            <a:r>
              <a:rPr lang="en-US" sz="2200" i="1" dirty="0" smtClean="0">
                <a:solidFill>
                  <a:srgbClr val="FF0000"/>
                </a:solidFill>
              </a:rPr>
              <a:t>E.g</a:t>
            </a:r>
            <a:r>
              <a:rPr lang="en-US" sz="2200" i="1" dirty="0">
                <a:solidFill>
                  <a:srgbClr val="FF0000"/>
                </a:solidFill>
              </a:rPr>
              <a:t>. performing analytic in-situ, change data resolution, change data placement,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251" y="824706"/>
            <a:ext cx="7239498" cy="22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Quality of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25AA3"/>
                </a:solidFill>
              </a:rPr>
              <a:t>User</a:t>
            </a:r>
            <a:r>
              <a:rPr lang="en-US" dirty="0" smtClean="0">
                <a:solidFill>
                  <a:srgbClr val="325AA3"/>
                </a:solidFill>
              </a:rPr>
              <a:t>: </a:t>
            </a:r>
            <a:r>
              <a:rPr lang="en-US" dirty="0" smtClean="0"/>
              <a:t>Execute job description J in less than time T at resolution R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25AA3"/>
                </a:solidFill>
              </a:rPr>
              <a:t>System</a:t>
            </a:r>
            <a:r>
              <a:rPr lang="en-US" dirty="0" smtClean="0">
                <a:solidFill>
                  <a:srgbClr val="325AA3"/>
                </a:solidFill>
              </a:rPr>
              <a:t>: </a:t>
            </a:r>
            <a:r>
              <a:rPr lang="en-US" dirty="0" smtClean="0"/>
              <a:t>No, but I can do J in less than T at resolution R’ &lt; R, or can do Job at T’ &gt; T at resolution 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325AA3"/>
                </a:solidFill>
              </a:rPr>
              <a:t>User</a:t>
            </a:r>
            <a:r>
              <a:rPr lang="en-US" dirty="0" smtClean="0">
                <a:solidFill>
                  <a:srgbClr val="325AA3"/>
                </a:solidFill>
              </a:rPr>
              <a:t>: </a:t>
            </a:r>
            <a:r>
              <a:rPr lang="en-US" dirty="0" smtClean="0"/>
              <a:t>Execute J in less than T at resolution R’.</a:t>
            </a:r>
          </a:p>
        </p:txBody>
      </p:sp>
    </p:spTree>
    <p:extLst>
      <p:ext uri="{BB962C8B-B14F-4D97-AF65-F5344CB8AC3E}">
        <p14:creationId xmlns:p14="http://schemas.microsoft.com/office/powerpoint/2010/main" val="4278949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25AA3"/>
                </a:solidFill>
              </a:rPr>
              <a:t>U</a:t>
            </a:r>
            <a:r>
              <a:rPr lang="en-US" b="1" dirty="0" smtClean="0">
                <a:solidFill>
                  <a:srgbClr val="325AA3"/>
                </a:solidFill>
              </a:rPr>
              <a:t>ser: Declarative Job Description</a:t>
            </a:r>
          </a:p>
          <a:p>
            <a:pPr lvl="1"/>
            <a:r>
              <a:rPr lang="en-US" dirty="0" smtClean="0"/>
              <a:t>Describes workload</a:t>
            </a:r>
          </a:p>
          <a:p>
            <a:pPr lvl="1"/>
            <a:r>
              <a:rPr lang="en-US" dirty="0" smtClean="0"/>
              <a:t>Demands latency and resolution guarantees</a:t>
            </a:r>
          </a:p>
          <a:p>
            <a:r>
              <a:rPr lang="en-US" b="1" dirty="0" smtClean="0">
                <a:solidFill>
                  <a:srgbClr val="325AA3"/>
                </a:solidFill>
              </a:rPr>
              <a:t>System: Admission control</a:t>
            </a:r>
            <a:r>
              <a:rPr lang="en-US" dirty="0" smtClean="0">
                <a:solidFill>
                  <a:srgbClr val="325AA3"/>
                </a:solidFill>
              </a:rPr>
              <a:t> </a:t>
            </a:r>
          </a:p>
          <a:p>
            <a:pPr lvl="1"/>
            <a:r>
              <a:rPr lang="en-US" dirty="0" smtClean="0"/>
              <a:t>Knows about current system utilization and obligations</a:t>
            </a:r>
          </a:p>
          <a:p>
            <a:pPr lvl="1"/>
            <a:r>
              <a:rPr lang="en-US" dirty="0" smtClean="0"/>
              <a:t>Discovers possible latency/resolution trade-offs by online sampling</a:t>
            </a:r>
          </a:p>
          <a:p>
            <a:pPr lvl="1"/>
            <a:r>
              <a:rPr lang="en-US" dirty="0" smtClean="0"/>
              <a:t>Guarantees or rejects new obligations</a:t>
            </a:r>
          </a:p>
          <a:p>
            <a:pPr lvl="1"/>
            <a:r>
              <a:rPr lang="en-US" dirty="0" smtClean="0"/>
              <a:t>Assigns deadlines to workflows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74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325AA3"/>
                </a:solidFill>
              </a:rPr>
              <a:t>Scalable control plane</a:t>
            </a:r>
          </a:p>
          <a:p>
            <a:pPr lvl="1"/>
            <a:r>
              <a:rPr lang="en-US" dirty="0" smtClean="0"/>
              <a:t>Tracks data placement and resolution by storage tier (memory/flash/disk/tape)</a:t>
            </a:r>
          </a:p>
          <a:p>
            <a:pPr lvl="1"/>
            <a:r>
              <a:rPr lang="en-US" dirty="0" smtClean="0"/>
              <a:t>Monitors resource utilization (CPU, network, memory, storage,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Configures schedulers</a:t>
            </a:r>
          </a:p>
          <a:p>
            <a:r>
              <a:rPr lang="is-IS" b="1" dirty="0" smtClean="0">
                <a:solidFill>
                  <a:srgbClr val="325AA3"/>
                </a:solidFill>
              </a:rPr>
              <a:t>Schedulers</a:t>
            </a:r>
          </a:p>
          <a:p>
            <a:pPr lvl="1"/>
            <a:r>
              <a:rPr lang="en-US" dirty="0" smtClean="0"/>
              <a:t>Allocates resources to workflows: how much</a:t>
            </a:r>
          </a:p>
          <a:p>
            <a:pPr lvl="1"/>
            <a:r>
              <a:rPr lang="en-US" dirty="0" smtClean="0"/>
              <a:t>Dispatches resources to workflows: when</a:t>
            </a:r>
          </a:p>
          <a:p>
            <a:pPr lvl="1"/>
            <a:r>
              <a:rPr lang="is-IS" dirty="0" smtClean="0"/>
              <a:t>Bills workflows for resource utilization</a:t>
            </a:r>
          </a:p>
          <a:p>
            <a:r>
              <a:rPr lang="is-IS" b="1" dirty="0" smtClean="0">
                <a:solidFill>
                  <a:srgbClr val="325AA3"/>
                </a:solidFill>
              </a:rPr>
              <a:t>Online Sampling</a:t>
            </a:r>
          </a:p>
          <a:p>
            <a:pPr lvl="1"/>
            <a:r>
              <a:rPr lang="is-IS" dirty="0" smtClean="0"/>
              <a:t>Probes how quickly particular data can be retrieved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882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Absolute, Workload-independent Scheduling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5AA3"/>
                </a:solidFill>
              </a:rPr>
              <a:t>Example: Time utilization</a:t>
            </a:r>
          </a:p>
          <a:p>
            <a:pPr lvl="1"/>
            <a:r>
              <a:rPr lang="en-US" dirty="0" smtClean="0"/>
              <a:t>Enables performance isolation</a:t>
            </a:r>
          </a:p>
          <a:p>
            <a:pPr lvl="1"/>
            <a:r>
              <a:rPr lang="en-US" dirty="0" smtClean="0"/>
              <a:t>Only need to know once how much I need for my workload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Counter-examples: Priority, Throughput</a:t>
            </a:r>
          </a:p>
          <a:p>
            <a:pPr lvl="1"/>
            <a:r>
              <a:rPr lang="en-US" dirty="0" smtClean="0"/>
              <a:t>Dependent on workload</a:t>
            </a:r>
          </a:p>
          <a:p>
            <a:pPr lvl="1"/>
            <a:r>
              <a:rPr lang="en-US" dirty="0" smtClean="0"/>
              <a:t>Dependent on everyone else’s workloads</a:t>
            </a:r>
          </a:p>
          <a:p>
            <a:pPr lvl="1"/>
            <a:r>
              <a:rPr lang="en-US" dirty="0" smtClean="0"/>
              <a:t>Never any certainty how long things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56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5AA3"/>
                </a:solidFill>
              </a:rPr>
              <a:t>Scalable</a:t>
            </a:r>
            <a:r>
              <a:rPr lang="en-US" dirty="0" smtClean="0"/>
              <a:t> admission control</a:t>
            </a:r>
          </a:p>
          <a:p>
            <a:pPr lvl="1"/>
            <a:r>
              <a:rPr lang="en-US" dirty="0" smtClean="0"/>
              <a:t>Need scalable control plane (leverage existing work on causal metadata propagation and online sampling for latency/error trade-offs)</a:t>
            </a:r>
          </a:p>
          <a:p>
            <a:r>
              <a:rPr lang="en-US" dirty="0" smtClean="0">
                <a:solidFill>
                  <a:srgbClr val="325AA3"/>
                </a:solidFill>
              </a:rPr>
              <a:t>Resource-specific</a:t>
            </a:r>
            <a:r>
              <a:rPr lang="en-US" dirty="0" smtClean="0"/>
              <a:t> schedulers to make performance of resource predictable</a:t>
            </a:r>
          </a:p>
          <a:p>
            <a:pPr lvl="1"/>
            <a:r>
              <a:rPr lang="en-US" dirty="0" smtClean="0"/>
              <a:t>Example: read/write </a:t>
            </a:r>
            <a:r>
              <a:rPr lang="en-US" dirty="0" err="1" smtClean="0"/>
              <a:t>sepearation</a:t>
            </a:r>
            <a:r>
              <a:rPr lang="en-US" dirty="0" smtClean="0"/>
              <a:t> at flash devices</a:t>
            </a:r>
          </a:p>
          <a:p>
            <a:r>
              <a:rPr lang="en-US" dirty="0" smtClean="0">
                <a:solidFill>
                  <a:srgbClr val="325AA3"/>
                </a:solidFill>
              </a:rPr>
              <a:t>Online sampling </a:t>
            </a:r>
            <a:r>
              <a:rPr lang="en-US" dirty="0" smtClean="0"/>
              <a:t>to provide quick latency/resolution trade-offs</a:t>
            </a:r>
          </a:p>
          <a:p>
            <a:pPr lvl="1"/>
            <a:r>
              <a:rPr lang="en-US" dirty="0" smtClean="0"/>
              <a:t>Without significantly interfering with ongoing workload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Sirius is attempting to redefine I/O based on key findings</a:t>
            </a:r>
          </a:p>
          <a:p>
            <a:pPr lvl="1"/>
            <a:r>
              <a:rPr lang="en-US" dirty="0" smtClean="0"/>
              <a:t>I/O abstractions (</a:t>
            </a:r>
            <a:r>
              <a:rPr lang="en-US" dirty="0" err="1" smtClean="0"/>
              <a:t>Posix</a:t>
            </a:r>
            <a:r>
              <a:rPr lang="en-US" dirty="0" smtClean="0"/>
              <a:t>) do not give the system enough information to fully optimize</a:t>
            </a:r>
          </a:p>
          <a:p>
            <a:pPr lvl="1"/>
            <a:r>
              <a:rPr lang="en-US" dirty="0" smtClean="0"/>
              <a:t>Data is too big to keep in one place and current systems purge data without user intervention</a:t>
            </a:r>
          </a:p>
          <a:p>
            <a:pPr lvl="1"/>
            <a:r>
              <a:rPr lang="en-US" dirty="0" smtClean="0"/>
              <a:t>Variability is too large, and users are not in control of their data</a:t>
            </a:r>
            <a:endParaRPr lang="en-US" dirty="0"/>
          </a:p>
          <a:p>
            <a:r>
              <a:rPr lang="en-US" dirty="0" smtClean="0"/>
              <a:t>Scientific Data is not random data</a:t>
            </a:r>
          </a:p>
          <a:p>
            <a:pPr lvl="1"/>
            <a:r>
              <a:rPr lang="en-US" dirty="0" smtClean="0"/>
              <a:t>There is content to the data</a:t>
            </a:r>
          </a:p>
          <a:p>
            <a:r>
              <a:rPr lang="en-US" dirty="0" smtClean="0"/>
              <a:t>Auditing calculations to prioritize, reduce data sizes but keep the information is critical to reduce the time </a:t>
            </a:r>
            <a:r>
              <a:rPr lang="en-US" smtClean="0"/>
              <a:t>of understanding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9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7800"/>
            <a:ext cx="8899525" cy="1362242"/>
          </a:xfrm>
        </p:spPr>
        <p:txBody>
          <a:bodyPr/>
          <a:lstStyle/>
          <a:p>
            <a:r>
              <a:rPr lang="en-US" altLang="zh-CN" sz="8000" dirty="0"/>
              <a:t>Questions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"/>
    </mc:Choice>
    <mc:Fallback xmlns="">
      <p:transition spd="slow" advTm="5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" y="53662"/>
            <a:ext cx="5567545" cy="42832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17716" y="5753241"/>
            <a:ext cx="5178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Garrett E. Granroth,</a:t>
            </a:r>
          </a:p>
          <a:p>
            <a:r>
              <a:rPr lang="en-US" dirty="0"/>
              <a:t>Neutron Data Analysis and Visualization </a:t>
            </a:r>
            <a:r>
              <a:rPr lang="en-US" dirty="0" smtClean="0"/>
              <a:t>Division, SNS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694" y="117908"/>
            <a:ext cx="5592600" cy="4454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859" y="4408430"/>
            <a:ext cx="11280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Important points for SIRIUS: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is at many places (local file system), Parallel File System, remote file systems,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Discovering data is very difficult, and the management is ad-hoc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78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Next Generation doe computing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6014" y="826713"/>
            <a:ext cx="8619972" cy="54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 smtClean="0"/>
              <a:t>Most files on the parallel file system are tiny!</a:t>
            </a:r>
            <a:endParaRPr lang="en-US" sz="39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733571"/>
              </p:ext>
            </p:extLst>
          </p:nvPr>
        </p:nvGraphicFramePr>
        <p:xfrm>
          <a:off x="573741" y="779929"/>
          <a:ext cx="11161059" cy="5602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3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8485" y="2785410"/>
            <a:ext cx="4646032" cy="3722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Motivation (</a:t>
            </a:r>
            <a:r>
              <a:rPr lang="en-US" sz="5300" dirty="0"/>
              <a:t>SSIO </a:t>
            </a:r>
            <a:r>
              <a:rPr lang="en-US" sz="5300" dirty="0" smtClean="0"/>
              <a:t>report findings)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Standard </a:t>
            </a:r>
            <a:r>
              <a:rPr lang="en-US" dirty="0">
                <a:solidFill>
                  <a:srgbClr val="C00000"/>
                </a:solidFill>
              </a:rPr>
              <a:t>methods </a:t>
            </a:r>
            <a:r>
              <a:rPr lang="en-US" dirty="0"/>
              <a:t>(e.g., parallel file systems, archival storage management systems) </a:t>
            </a:r>
            <a:r>
              <a:rPr lang="en-US" dirty="0">
                <a:solidFill>
                  <a:srgbClr val="C00000"/>
                </a:solidFill>
              </a:rPr>
              <a:t>of storage organization </a:t>
            </a:r>
            <a:r>
              <a:rPr lang="en-US" dirty="0"/>
              <a:t>must dramatically </a:t>
            </a:r>
            <a:r>
              <a:rPr lang="en-US" dirty="0" smtClean="0"/>
              <a:t>change to </a:t>
            </a:r>
            <a:r>
              <a:rPr lang="en-US" dirty="0"/>
              <a:t>provide effective SSIO for future </a:t>
            </a:r>
            <a:r>
              <a:rPr lang="en-US" dirty="0" smtClean="0"/>
              <a:t>platforms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cientists </a:t>
            </a:r>
            <a:r>
              <a:rPr lang="en-US" dirty="0"/>
              <a:t>need an </a:t>
            </a:r>
            <a:r>
              <a:rPr lang="en-US" dirty="0">
                <a:solidFill>
                  <a:srgbClr val="C00000"/>
                </a:solidFill>
              </a:rPr>
              <a:t>integrated, coherent view of the </a:t>
            </a:r>
            <a:r>
              <a:rPr lang="en-US" dirty="0" smtClean="0">
                <a:solidFill>
                  <a:srgbClr val="C00000"/>
                </a:solidFill>
              </a:rPr>
              <a:t>storage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resources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common method of managing and </a:t>
            </a:r>
            <a:r>
              <a:rPr lang="en-US" dirty="0" smtClean="0">
                <a:solidFill>
                  <a:srgbClr val="C00000"/>
                </a:solidFill>
              </a:rPr>
              <a:t>accessing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on </a:t>
            </a:r>
            <a:r>
              <a:rPr lang="en-US" dirty="0"/>
              <a:t>these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Scientists </a:t>
            </a:r>
            <a:r>
              <a:rPr lang="en-US" dirty="0"/>
              <a:t>desire increasingly complex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specialized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abstractions that </a:t>
            </a:r>
            <a:r>
              <a:rPr lang="en-US" dirty="0" smtClean="0">
                <a:solidFill>
                  <a:srgbClr val="C00000"/>
                </a:solidFill>
              </a:rPr>
              <a:t>improve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their productivity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quality</a:t>
            </a:r>
            <a:r>
              <a:rPr lang="en-US" dirty="0" smtClean="0"/>
              <a:t> </a:t>
            </a:r>
            <a:r>
              <a:rPr lang="en-US" dirty="0"/>
              <a:t>of their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1807" y="782344"/>
            <a:ext cx="897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http://science.energy.gov/~/media/grants/pdf/lab-announcements/2015/LAB_15-1338.pdf</a:t>
            </a:r>
          </a:p>
        </p:txBody>
      </p:sp>
    </p:spTree>
    <p:extLst>
      <p:ext uri="{BB962C8B-B14F-4D97-AF65-F5344CB8AC3E}">
        <p14:creationId xmlns:p14="http://schemas.microsoft.com/office/powerpoint/2010/main" val="7629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broken?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live in a world of hierarchy yet we flatten large scientific data into a “file”, or a series of files</a:t>
            </a:r>
          </a:p>
          <a:p>
            <a:pPr lvl="1"/>
            <a:r>
              <a:rPr lang="en-US" dirty="0" smtClean="0"/>
              <a:t>We often give the file name attributes so we can find the file easier</a:t>
            </a:r>
          </a:p>
          <a:p>
            <a:pPr lvl="1"/>
            <a:r>
              <a:rPr lang="en-US" dirty="0" smtClean="0"/>
              <a:t>We move the file by hand, using tools such as </a:t>
            </a:r>
            <a:r>
              <a:rPr lang="en-US" dirty="0" err="1" smtClean="0"/>
              <a:t>scp</a:t>
            </a:r>
            <a:r>
              <a:rPr lang="en-US" dirty="0" smtClean="0"/>
              <a:t>, </a:t>
            </a:r>
            <a:r>
              <a:rPr lang="en-US" dirty="0" err="1" smtClean="0"/>
              <a:t>gridftp</a:t>
            </a:r>
            <a:r>
              <a:rPr lang="en-US" dirty="0" smtClean="0"/>
              <a:t>, … but have no knowledge of the users, and we often only want certain information in the file</a:t>
            </a:r>
          </a:p>
          <a:p>
            <a:r>
              <a:rPr lang="en-US" dirty="0" smtClean="0"/>
              <a:t>We issue a series of write/read commands but don’t tell the system any extra information</a:t>
            </a:r>
          </a:p>
          <a:p>
            <a:pPr lvl="1"/>
            <a:r>
              <a:rPr lang="en-US" dirty="0" smtClean="0"/>
              <a:t>What happens if it takes 6 months to write/read in the data? </a:t>
            </a:r>
          </a:p>
          <a:p>
            <a:r>
              <a:rPr lang="en-US" dirty="0" smtClean="0"/>
              <a:t>We don’t let users define priorities to data vs. accuracies</a:t>
            </a:r>
          </a:p>
          <a:p>
            <a:r>
              <a:rPr lang="en-US" dirty="0" smtClean="0"/>
              <a:t>We don’t have any semantics that allow data to be placed and migrated and purged at different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2853</Words>
  <Application>Microsoft Office PowerPoint</Application>
  <PresentationFormat>Widescreen</PresentationFormat>
  <Paragraphs>487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ＭＳ Ｐゴシック</vt:lpstr>
      <vt:lpstr>宋体</vt:lpstr>
      <vt:lpstr>Arial</vt:lpstr>
      <vt:lpstr>Bloodthirsty</vt:lpstr>
      <vt:lpstr>Broadway</vt:lpstr>
      <vt:lpstr>Calibri</vt:lpstr>
      <vt:lpstr>Cambria</vt:lpstr>
      <vt:lpstr>Cambria Math</vt:lpstr>
      <vt:lpstr>Courier New</vt:lpstr>
      <vt:lpstr>Office Theme</vt:lpstr>
      <vt:lpstr>Binary Worksheet</vt:lpstr>
      <vt:lpstr>SCIENCE-DRIVEN DATA MANAGEMENT FOR MULTI-TIERED STORAGE</vt:lpstr>
      <vt:lpstr>Outline</vt:lpstr>
      <vt:lpstr>Where do we spend our time in science</vt:lpstr>
      <vt:lpstr>Data Intensive Science</vt:lpstr>
      <vt:lpstr>PowerPoint Presentation</vt:lpstr>
      <vt:lpstr>Next Generation doe computing</vt:lpstr>
      <vt:lpstr>Most files on the parallel file system are tiny!</vt:lpstr>
      <vt:lpstr>Motivation (SSIO report findings)</vt:lpstr>
      <vt:lpstr>What’s broken?</vt:lpstr>
      <vt:lpstr>Two Basic principles of Sirius</vt:lpstr>
      <vt:lpstr>Sirius r&amp;D</vt:lpstr>
      <vt:lpstr>Outline</vt:lpstr>
      <vt:lpstr>ADIOS</vt:lpstr>
      <vt:lpstr>PowerPoint Presentation</vt:lpstr>
      <vt:lpstr>DataSpaces</vt:lpstr>
      <vt:lpstr>The Sirocco Object Store - SOS</vt:lpstr>
      <vt:lpstr>Core Design Principles of SIROCCO</vt:lpstr>
      <vt:lpstr>Outline</vt:lpstr>
      <vt:lpstr>Data Descriptions</vt:lpstr>
      <vt:lpstr>Conceptual APIs (for writing)</vt:lpstr>
      <vt:lpstr>Conceptual APIs (for reading)</vt:lpstr>
      <vt:lpstr>Outline</vt:lpstr>
      <vt:lpstr>New techniques for “Data Intensive Science”</vt:lpstr>
      <vt:lpstr>Basic quantities in Information Theory</vt:lpstr>
      <vt:lpstr>Current practices of today</vt:lpstr>
      <vt:lpstr>Compression with an interpolation auditor</vt:lpstr>
      <vt:lpstr>Other types of auditors</vt:lpstr>
      <vt:lpstr>Outline</vt:lpstr>
      <vt:lpstr>Computer science challenges in Data Refactoring</vt:lpstr>
      <vt:lpstr>Memory/Storage arrangement</vt:lpstr>
      <vt:lpstr>Data Refactoring and Utility Functions</vt:lpstr>
      <vt:lpstr>Utility and the User</vt:lpstr>
      <vt:lpstr>Relationships between data chunks</vt:lpstr>
      <vt:lpstr>Outline</vt:lpstr>
      <vt:lpstr>Sirocco Complicates Metadata</vt:lpstr>
      <vt:lpstr>Reading is Hard, But Possible</vt:lpstr>
      <vt:lpstr>SIRIUS Complicates Metadata</vt:lpstr>
      <vt:lpstr>Outline</vt:lpstr>
      <vt:lpstr>The End-to-End Data Path</vt:lpstr>
      <vt:lpstr>Autonomic Runtime Optimization</vt:lpstr>
      <vt:lpstr>Predictable Quality of Service</vt:lpstr>
      <vt:lpstr>System Interface</vt:lpstr>
      <vt:lpstr>System Mechanisms</vt:lpstr>
      <vt:lpstr>Absolute, Workload-independent Scheduling Metrics</vt:lpstr>
      <vt:lpstr>Challenges</vt:lpstr>
      <vt:lpstr>Summary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Klasky, Scott A.</dc:creator>
  <cp:lastModifiedBy>Klasky, Scott A.</cp:lastModifiedBy>
  <cp:revision>140</cp:revision>
  <dcterms:created xsi:type="dcterms:W3CDTF">2015-09-28T14:49:49Z</dcterms:created>
  <dcterms:modified xsi:type="dcterms:W3CDTF">2015-10-28T11:40:35Z</dcterms:modified>
</cp:coreProperties>
</file>