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5" d="100"/>
          <a:sy n="85"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0BD7-7908-40F2-DCE0-95A54C620014}"/>
              </a:ext>
            </a:extLst>
          </p:cNvPr>
          <p:cNvSpPr>
            <a:spLocks noGrp="1"/>
          </p:cNvSpPr>
          <p:nvPr>
            <p:ph type="ctrTitle"/>
          </p:nvPr>
        </p:nvSpPr>
        <p:spPr>
          <a:xfrm>
            <a:off x="2589213" y="1210236"/>
            <a:ext cx="8915399" cy="2008093"/>
          </a:xfrm>
        </p:spPr>
        <p:txBody>
          <a:bodyPr>
            <a:normAutofit/>
          </a:bodyPr>
          <a:lstStyle/>
          <a:p>
            <a:pPr algn="ctr"/>
            <a:r>
              <a:rPr lang="vi-VN" sz="4000" dirty="0"/>
              <a:t>Quản lý dự án phần mềm               (phương pháp agile)</a:t>
            </a:r>
            <a:endParaRPr lang="en-US" sz="4000" dirty="0"/>
          </a:p>
        </p:txBody>
      </p:sp>
      <p:sp>
        <p:nvSpPr>
          <p:cNvPr id="3" name="Subtitle 2">
            <a:extLst>
              <a:ext uri="{FF2B5EF4-FFF2-40B4-BE49-F238E27FC236}">
                <a16:creationId xmlns:a16="http://schemas.microsoft.com/office/drawing/2014/main" id="{D6257B9D-320F-F09F-A501-735834B93036}"/>
              </a:ext>
            </a:extLst>
          </p:cNvPr>
          <p:cNvSpPr>
            <a:spLocks noGrp="1"/>
          </p:cNvSpPr>
          <p:nvPr>
            <p:ph type="subTitle" idx="1"/>
          </p:nvPr>
        </p:nvSpPr>
        <p:spPr>
          <a:xfrm>
            <a:off x="2589213" y="3639672"/>
            <a:ext cx="8915399" cy="2895599"/>
          </a:xfrm>
        </p:spPr>
        <p:txBody>
          <a:bodyPr>
            <a:normAutofit/>
          </a:bodyPr>
          <a:lstStyle/>
          <a:p>
            <a:r>
              <a:rPr lang="vi-VN" dirty="0"/>
              <a:t>                                                   Nhóm 4</a:t>
            </a:r>
          </a:p>
          <a:p>
            <a:r>
              <a:rPr lang="vi-VN" dirty="0"/>
              <a:t>                  Nguyễn Thành Đạt (</a:t>
            </a:r>
            <a:r>
              <a:rPr lang="en-US" sz="1800" dirty="0">
                <a:effectLst/>
                <a:latin typeface="Times New Roman" panose="02020603050405020304" pitchFamily="18" charset="0"/>
                <a:ea typeface="Calibri" panose="020F0502020204030204" pitchFamily="34" charset="0"/>
              </a:rPr>
              <a:t>Product </a:t>
            </a:r>
            <a:r>
              <a:rPr lang="vi-VN" sz="1800" dirty="0">
                <a:effectLst/>
                <a:latin typeface="Times New Roman" panose="02020603050405020304" pitchFamily="18" charset="0"/>
                <a:ea typeface="Calibri" panose="020F0502020204030204" pitchFamily="34" charset="0"/>
              </a:rPr>
              <a:t>Owner)</a:t>
            </a:r>
          </a:p>
          <a:p>
            <a:r>
              <a:rPr lang="vi-VN" dirty="0">
                <a:latin typeface="Times New Roman" panose="02020603050405020304" pitchFamily="18" charset="0"/>
              </a:rPr>
              <a:t>                       Trần Đình Nhã (</a:t>
            </a:r>
            <a:r>
              <a:rPr lang="en-US" sz="1800" dirty="0">
                <a:effectLst/>
                <a:latin typeface="Times New Roman" panose="02020603050405020304" pitchFamily="18" charset="0"/>
                <a:ea typeface="Calibri" panose="020F0502020204030204" pitchFamily="34" charset="0"/>
              </a:rPr>
              <a:t>Scrum </a:t>
            </a:r>
            <a:r>
              <a:rPr lang="vi-VN" sz="1800" dirty="0">
                <a:effectLst/>
                <a:latin typeface="Times New Roman" panose="02020603050405020304" pitchFamily="18" charset="0"/>
                <a:ea typeface="Calibri" panose="020F0502020204030204" pitchFamily="34" charset="0"/>
              </a:rPr>
              <a:t>Master)</a:t>
            </a:r>
          </a:p>
          <a:p>
            <a:r>
              <a:rPr lang="vi-VN" dirty="0">
                <a:latin typeface="Times New Roman" panose="02020603050405020304" pitchFamily="18" charset="0"/>
                <a:ea typeface="Calibri" panose="020F0502020204030204" pitchFamily="34" charset="0"/>
              </a:rPr>
              <a:t>                       Chí Vĩnh Phúc(</a:t>
            </a:r>
            <a:r>
              <a:rPr lang="en-US" sz="1800" dirty="0">
                <a:effectLst/>
                <a:latin typeface="Times New Roman" panose="02020603050405020304" pitchFamily="18" charset="0"/>
                <a:ea typeface="Calibri" panose="020F0502020204030204" pitchFamily="34" charset="0"/>
              </a:rPr>
              <a:t>Team </a:t>
            </a:r>
            <a:r>
              <a:rPr lang="vi-VN" sz="1800" dirty="0">
                <a:effectLst/>
                <a:latin typeface="Times New Roman" panose="02020603050405020304" pitchFamily="18" charset="0"/>
                <a:ea typeface="Calibri" panose="020F0502020204030204" pitchFamily="34" charset="0"/>
              </a:rPr>
              <a:t>Dev)</a:t>
            </a:r>
          </a:p>
          <a:p>
            <a:r>
              <a:rPr lang="vi-VN" dirty="0">
                <a:latin typeface="Times New Roman" panose="02020603050405020304" pitchFamily="18" charset="0"/>
                <a:ea typeface="Calibri" panose="020F0502020204030204" pitchFamily="34" charset="0"/>
              </a:rPr>
              <a:t>                       Nguyễn Hồ Anh Kiệt(</a:t>
            </a:r>
            <a:r>
              <a:rPr lang="en-US" sz="1800" dirty="0">
                <a:effectLst/>
                <a:latin typeface="Times New Roman" panose="02020603050405020304" pitchFamily="18" charset="0"/>
                <a:ea typeface="Calibri" panose="020F0502020204030204" pitchFamily="34" charset="0"/>
              </a:rPr>
              <a:t>Team </a:t>
            </a:r>
            <a:r>
              <a:rPr lang="vi-VN" sz="1800" dirty="0">
                <a:effectLst/>
                <a:latin typeface="Times New Roman" panose="02020603050405020304" pitchFamily="18" charset="0"/>
                <a:ea typeface="Calibri" panose="020F0502020204030204" pitchFamily="34" charset="0"/>
              </a:rPr>
              <a:t>Dev)</a:t>
            </a:r>
          </a:p>
          <a:p>
            <a:r>
              <a:rPr lang="vi-VN" dirty="0">
                <a:latin typeface="Times New Roman" panose="02020603050405020304" pitchFamily="18" charset="0"/>
                <a:ea typeface="Calibri" panose="020F0502020204030204" pitchFamily="34" charset="0"/>
              </a:rPr>
              <a:t>                       Trịnh Hoài Nghĩa (  Tester)          </a:t>
            </a:r>
            <a:endParaRPr lang="vi-VN"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31184529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337D-AC5A-AB96-6633-355EF3E98058}"/>
              </a:ext>
            </a:extLst>
          </p:cNvPr>
          <p:cNvSpPr>
            <a:spLocks noGrp="1"/>
          </p:cNvSpPr>
          <p:nvPr>
            <p:ph type="title"/>
          </p:nvPr>
        </p:nvSpPr>
        <p:spPr/>
        <p:txBody>
          <a:bodyPr/>
          <a:lstStyle/>
          <a:p>
            <a:r>
              <a:rPr lang="vi-VN" dirty="0"/>
              <a:t>Product backlog</a:t>
            </a:r>
            <a:endParaRPr lang="en-US" dirty="0"/>
          </a:p>
        </p:txBody>
      </p:sp>
      <p:graphicFrame>
        <p:nvGraphicFramePr>
          <p:cNvPr id="4" name="Content Placeholder 3">
            <a:extLst>
              <a:ext uri="{FF2B5EF4-FFF2-40B4-BE49-F238E27FC236}">
                <a16:creationId xmlns:a16="http://schemas.microsoft.com/office/drawing/2014/main" id="{88C8568C-A06B-6421-0E6B-00F6167D207A}"/>
              </a:ext>
            </a:extLst>
          </p:cNvPr>
          <p:cNvGraphicFramePr>
            <a:graphicFrameLocks noGrp="1"/>
          </p:cNvGraphicFramePr>
          <p:nvPr>
            <p:ph idx="1"/>
            <p:extLst>
              <p:ext uri="{D42A27DB-BD31-4B8C-83A1-F6EECF244321}">
                <p14:modId xmlns:p14="http://schemas.microsoft.com/office/powerpoint/2010/main" val="1654959460"/>
              </p:ext>
            </p:extLst>
          </p:nvPr>
        </p:nvGraphicFramePr>
        <p:xfrm>
          <a:off x="1237128" y="1757082"/>
          <a:ext cx="9735671" cy="4114799"/>
        </p:xfrm>
        <a:graphic>
          <a:graphicData uri="http://schemas.openxmlformats.org/drawingml/2006/table">
            <a:tbl>
              <a:tblPr>
                <a:tableStyleId>{5C22544A-7EE6-4342-B048-85BDC9FD1C3A}</a:tableStyleId>
              </a:tblPr>
              <a:tblGrid>
                <a:gridCol w="375983">
                  <a:extLst>
                    <a:ext uri="{9D8B030D-6E8A-4147-A177-3AD203B41FA5}">
                      <a16:colId xmlns:a16="http://schemas.microsoft.com/office/drawing/2014/main" val="502591527"/>
                    </a:ext>
                  </a:extLst>
                </a:gridCol>
                <a:gridCol w="2923464">
                  <a:extLst>
                    <a:ext uri="{9D8B030D-6E8A-4147-A177-3AD203B41FA5}">
                      <a16:colId xmlns:a16="http://schemas.microsoft.com/office/drawing/2014/main" val="1884062114"/>
                    </a:ext>
                  </a:extLst>
                </a:gridCol>
                <a:gridCol w="2338772">
                  <a:extLst>
                    <a:ext uri="{9D8B030D-6E8A-4147-A177-3AD203B41FA5}">
                      <a16:colId xmlns:a16="http://schemas.microsoft.com/office/drawing/2014/main" val="488484008"/>
                    </a:ext>
                  </a:extLst>
                </a:gridCol>
                <a:gridCol w="1734128">
                  <a:extLst>
                    <a:ext uri="{9D8B030D-6E8A-4147-A177-3AD203B41FA5}">
                      <a16:colId xmlns:a16="http://schemas.microsoft.com/office/drawing/2014/main" val="1237478191"/>
                    </a:ext>
                  </a:extLst>
                </a:gridCol>
                <a:gridCol w="882410">
                  <a:extLst>
                    <a:ext uri="{9D8B030D-6E8A-4147-A177-3AD203B41FA5}">
                      <a16:colId xmlns:a16="http://schemas.microsoft.com/office/drawing/2014/main" val="1293190059"/>
                    </a:ext>
                  </a:extLst>
                </a:gridCol>
                <a:gridCol w="1480914">
                  <a:extLst>
                    <a:ext uri="{9D8B030D-6E8A-4147-A177-3AD203B41FA5}">
                      <a16:colId xmlns:a16="http://schemas.microsoft.com/office/drawing/2014/main" val="3062966180"/>
                    </a:ext>
                  </a:extLst>
                </a:gridCol>
              </a:tblGrid>
              <a:tr h="95019">
                <a:tc rowSpan="2">
                  <a:txBody>
                    <a:bodyPr/>
                    <a:lstStyle/>
                    <a:p>
                      <a:pPr algn="ctr" fontAlgn="ctr"/>
                      <a:r>
                        <a:rPr lang="en-US" sz="500" u="none" strike="noStrike">
                          <a:effectLst/>
                        </a:rPr>
                        <a:t>ID</a:t>
                      </a:r>
                      <a:endParaRPr lang="en-US" sz="500" b="0" i="0" u="none" strike="noStrike">
                        <a:solidFill>
                          <a:srgbClr val="FFFFFF"/>
                        </a:solidFill>
                        <a:effectLst/>
                        <a:latin typeface="Calibri Light" panose="020F0302020204030204" pitchFamily="34" charset="0"/>
                      </a:endParaRPr>
                    </a:p>
                  </a:txBody>
                  <a:tcPr marL="2774" marR="2774" marT="2774" marB="0" anchor="ctr"/>
                </a:tc>
                <a:tc gridSpan="3">
                  <a:txBody>
                    <a:bodyPr/>
                    <a:lstStyle/>
                    <a:p>
                      <a:pPr algn="ctr" fontAlgn="ctr"/>
                      <a:r>
                        <a:rPr lang="en-US" sz="500" u="none" strike="noStrike">
                          <a:effectLst/>
                        </a:rPr>
                        <a:t>STORY / FEATURE / REQUEST</a:t>
                      </a:r>
                      <a:endParaRPr lang="en-US" sz="500" b="0" i="0" u="none" strike="noStrike">
                        <a:solidFill>
                          <a:srgbClr val="FFFFFF"/>
                        </a:solidFill>
                        <a:effectLst/>
                        <a:latin typeface="Calibri Light" panose="020F0302020204030204" pitchFamily="34" charset="0"/>
                      </a:endParaRPr>
                    </a:p>
                  </a:txBody>
                  <a:tcPr marL="2774" marR="2774" marT="2774" marB="0" anchor="ctr"/>
                </a:tc>
                <a:tc hMerge="1">
                  <a:txBody>
                    <a:bodyPr/>
                    <a:lstStyle/>
                    <a:p>
                      <a:endParaRPr lang="en-US"/>
                    </a:p>
                  </a:txBody>
                  <a:tcPr/>
                </a:tc>
                <a:tc hMerge="1">
                  <a:txBody>
                    <a:bodyPr/>
                    <a:lstStyle/>
                    <a:p>
                      <a:endParaRPr lang="en-US"/>
                    </a:p>
                  </a:txBody>
                  <a:tcPr/>
                </a:tc>
                <a:tc rowSpan="2">
                  <a:txBody>
                    <a:bodyPr/>
                    <a:lstStyle/>
                    <a:p>
                      <a:pPr algn="ctr" fontAlgn="ctr"/>
                      <a:r>
                        <a:rPr lang="vi-VN" sz="500" u="none" strike="noStrike">
                          <a:effectLst/>
                        </a:rPr>
                        <a:t>Priority(Ưu tiên)</a:t>
                      </a:r>
                      <a:endParaRPr lang="vi-VN" sz="500" b="0" i="0" u="none" strike="noStrike">
                        <a:solidFill>
                          <a:srgbClr val="FFFFFF"/>
                        </a:solidFill>
                        <a:effectLst/>
                        <a:latin typeface="Calibri Light" panose="020F0302020204030204" pitchFamily="34" charset="0"/>
                      </a:endParaRPr>
                    </a:p>
                  </a:txBody>
                  <a:tcPr marL="2774" marR="2774" marT="2774" marB="0" anchor="ctr"/>
                </a:tc>
                <a:tc rowSpan="2">
                  <a:txBody>
                    <a:bodyPr/>
                    <a:lstStyle/>
                    <a:p>
                      <a:pPr algn="ctr" fontAlgn="ctr"/>
                      <a:r>
                        <a:rPr lang="en-US" sz="500" u="none" strike="noStrike">
                          <a:effectLst/>
                        </a:rPr>
                        <a:t>Business Value(Giá trị kinh doanh)</a:t>
                      </a:r>
                      <a:endParaRPr lang="en-US" sz="500" b="0" i="0" u="none" strike="noStrike">
                        <a:solidFill>
                          <a:srgbClr val="FFFFFF"/>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3857890267"/>
                  </a:ext>
                </a:extLst>
              </a:tr>
              <a:tr h="186700">
                <a:tc vMerge="1">
                  <a:txBody>
                    <a:bodyPr/>
                    <a:lstStyle/>
                    <a:p>
                      <a:endParaRPr lang="en-US"/>
                    </a:p>
                  </a:txBody>
                  <a:tcPr/>
                </a:tc>
                <a:tc>
                  <a:txBody>
                    <a:bodyPr/>
                    <a:lstStyle/>
                    <a:p>
                      <a:pPr algn="ctr" fontAlgn="ctr"/>
                      <a:r>
                        <a:rPr lang="en-US" sz="500" u="none" strike="noStrike">
                          <a:effectLst/>
                        </a:rPr>
                        <a:t>As a/an</a:t>
                      </a:r>
                      <a:br>
                        <a:rPr lang="en-US" sz="500" u="none" strike="noStrike">
                          <a:effectLst/>
                        </a:rPr>
                      </a:br>
                      <a:r>
                        <a:rPr lang="en-US" sz="500" u="none" strike="noStrike">
                          <a:effectLst/>
                        </a:rPr>
                        <a:t>[User role]</a:t>
                      </a:r>
                      <a:endParaRPr lang="en-US" sz="500" b="0" i="0" u="none" strike="noStrike">
                        <a:solidFill>
                          <a:srgbClr val="FFFFFF"/>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I want to </a:t>
                      </a:r>
                      <a:br>
                        <a:rPr lang="en-US" sz="500" u="none" strike="noStrike">
                          <a:effectLst/>
                        </a:rPr>
                      </a:br>
                      <a:r>
                        <a:rPr lang="en-US" sz="500" u="none" strike="noStrike">
                          <a:effectLst/>
                        </a:rPr>
                        <a:t>[Goal]  </a:t>
                      </a:r>
                      <a:endParaRPr lang="en-US" sz="500" b="0" i="0" u="none" strike="noStrike">
                        <a:solidFill>
                          <a:srgbClr val="FFFFFF"/>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So that</a:t>
                      </a:r>
                      <a:br>
                        <a:rPr lang="en-US" sz="500" u="none" strike="noStrike">
                          <a:effectLst/>
                        </a:rPr>
                      </a:br>
                      <a:r>
                        <a:rPr lang="en-US" sz="500" u="none" strike="noStrike">
                          <a:effectLst/>
                        </a:rPr>
                        <a:t>[reason] </a:t>
                      </a:r>
                      <a:endParaRPr lang="en-US" sz="500" b="0" i="0" u="none" strike="noStrike">
                        <a:solidFill>
                          <a:srgbClr val="FFFFFF"/>
                        </a:solidFill>
                        <a:effectLst/>
                        <a:latin typeface="Calibri Light" panose="020F0302020204030204" pitchFamily="34" charset="0"/>
                      </a:endParaRPr>
                    </a:p>
                  </a:txBody>
                  <a:tcPr marL="2774" marR="2774" marT="2774"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746233041"/>
                  </a:ext>
                </a:extLst>
              </a:tr>
              <a:tr h="357131">
                <a:tc>
                  <a:txBody>
                    <a:bodyPr/>
                    <a:lstStyle/>
                    <a:p>
                      <a:pPr algn="l" fontAlgn="ctr"/>
                      <a:r>
                        <a:rPr lang="en-US" sz="500" u="none" strike="noStrike">
                          <a:effectLst/>
                        </a:rPr>
                        <a:t>RQ01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Người quản lý</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Đăng nhập vào hệ thống</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Để quản lý điểm của sinh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4219963619"/>
                  </a:ext>
                </a:extLst>
              </a:tr>
              <a:tr h="357131">
                <a:tc>
                  <a:txBody>
                    <a:bodyPr/>
                    <a:lstStyle/>
                    <a:p>
                      <a:pPr algn="l" fontAlgn="ctr"/>
                      <a:r>
                        <a:rPr lang="en-US" sz="500" u="none" strike="noStrike">
                          <a:effectLst/>
                        </a:rPr>
                        <a:t>RQ02</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Người quản lý</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Xem DS Sinh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Để theo dõi các sinh viên hiện có đồng thời cập nhật DSSV mới</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3847369711"/>
                  </a:ext>
                </a:extLst>
              </a:tr>
              <a:tr h="357131">
                <a:tc>
                  <a:txBody>
                    <a:bodyPr/>
                    <a:lstStyle/>
                    <a:p>
                      <a:pPr algn="l" fontAlgn="ctr"/>
                      <a:r>
                        <a:rPr lang="en-US" sz="500" u="none" strike="noStrike">
                          <a:effectLst/>
                        </a:rPr>
                        <a:t>RQ03</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Người quản lý</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Xem DS Môn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Biết tất cả các môn và cập nhật thêm số lượng môn học</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353464353"/>
                  </a:ext>
                </a:extLst>
              </a:tr>
              <a:tr h="357131">
                <a:tc>
                  <a:txBody>
                    <a:bodyPr/>
                    <a:lstStyle/>
                    <a:p>
                      <a:pPr algn="l" fontAlgn="ctr"/>
                      <a:r>
                        <a:rPr lang="en-US" sz="500" u="none" strike="noStrike">
                          <a:effectLst/>
                        </a:rPr>
                        <a:t>RQ04</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Người quản lý</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Xem Điểm Số</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Quản lý điểm của từng môn đồng thời quản lý điểm trung bình của cả 1 hệ thống</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865960845"/>
                  </a:ext>
                </a:extLst>
              </a:tr>
              <a:tr h="357131">
                <a:tc>
                  <a:txBody>
                    <a:bodyPr/>
                    <a:lstStyle/>
                    <a:p>
                      <a:pPr algn="l" fontAlgn="ctr"/>
                      <a:r>
                        <a:rPr lang="en-US" sz="500" u="none" strike="noStrike">
                          <a:effectLst/>
                        </a:rPr>
                        <a:t>RQ05</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Giáo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Đăng nhập</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Để đăng nhập vào hệ thống</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305910959"/>
                  </a:ext>
                </a:extLst>
              </a:tr>
              <a:tr h="324666">
                <a:tc>
                  <a:txBody>
                    <a:bodyPr/>
                    <a:lstStyle/>
                    <a:p>
                      <a:pPr algn="l" fontAlgn="ctr"/>
                      <a:r>
                        <a:rPr lang="en-US" sz="500" u="none" strike="noStrike">
                          <a:effectLst/>
                        </a:rPr>
                        <a:t>RQ06</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Giáo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dirty="0" err="1">
                          <a:effectLst/>
                        </a:rPr>
                        <a:t>Đăng</a:t>
                      </a:r>
                      <a:r>
                        <a:rPr lang="en-US" sz="500" u="none" strike="noStrike" dirty="0">
                          <a:effectLst/>
                        </a:rPr>
                        <a:t> </a:t>
                      </a:r>
                      <a:r>
                        <a:rPr lang="en-US" sz="500" u="none" strike="noStrike" dirty="0" err="1">
                          <a:effectLst/>
                        </a:rPr>
                        <a:t>nhập</a:t>
                      </a:r>
                      <a:r>
                        <a:rPr lang="en-US" sz="500" u="none" strike="noStrike" dirty="0">
                          <a:effectLst/>
                        </a:rPr>
                        <a:t> </a:t>
                      </a:r>
                      <a:r>
                        <a:rPr lang="en-US" sz="500" u="none" strike="noStrike" dirty="0" err="1">
                          <a:effectLst/>
                        </a:rPr>
                        <a:t>vào</a:t>
                      </a:r>
                      <a:r>
                        <a:rPr lang="en-US" sz="500" u="none" strike="noStrike" dirty="0">
                          <a:effectLst/>
                        </a:rPr>
                        <a:t> DS </a:t>
                      </a:r>
                      <a:r>
                        <a:rPr lang="en-US" sz="500" u="none" strike="noStrike" dirty="0" err="1">
                          <a:effectLst/>
                        </a:rPr>
                        <a:t>Sinh</a:t>
                      </a:r>
                      <a:r>
                        <a:rPr lang="en-US" sz="500" u="none" strike="noStrike" dirty="0">
                          <a:effectLst/>
                        </a:rPr>
                        <a:t> </a:t>
                      </a:r>
                      <a:r>
                        <a:rPr lang="en-US" sz="500" u="none" strike="noStrike" dirty="0" err="1">
                          <a:effectLst/>
                        </a:rPr>
                        <a:t>Viên</a:t>
                      </a:r>
                      <a:endParaRPr lang="en-US" sz="500" b="0" i="0" u="none" strike="noStrike" dirty="0">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 để quản lý các sinh viên, thêm sinh viên và sửa và xóa thông tin sinh viên khi cần thiết</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2279050519"/>
                  </a:ext>
                </a:extLst>
              </a:tr>
              <a:tr h="566689">
                <a:tc>
                  <a:txBody>
                    <a:bodyPr/>
                    <a:lstStyle/>
                    <a:p>
                      <a:pPr algn="l" fontAlgn="ctr"/>
                      <a:r>
                        <a:rPr lang="en-US" sz="500" u="none" strike="noStrike">
                          <a:effectLst/>
                        </a:rPr>
                        <a:t>RQ07</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Giáo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Xem DS Môn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Để cập nhật số lượng môn học của sinh viên và đồng thời cập nhật số tín chỉ của từng sinh viên, và thêm vào những môn quan trọng và xóa bớt đi những môn không quan trọng</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2</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Trung bình</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927658510"/>
                  </a:ext>
                </a:extLst>
              </a:tr>
              <a:tr h="327250">
                <a:tc>
                  <a:txBody>
                    <a:bodyPr/>
                    <a:lstStyle/>
                    <a:p>
                      <a:pPr algn="l" fontAlgn="ctr"/>
                      <a:r>
                        <a:rPr lang="en-US" sz="500" u="none" strike="noStrike">
                          <a:effectLst/>
                        </a:rPr>
                        <a:t>RQ08</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Giáo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Xem Điểm Số</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Để cập nhật điểm số của từng sinh viên và phân loại ra điểm từng môn học và điểm của cả học kì</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3</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Trung bình</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2120904876"/>
                  </a:ext>
                </a:extLst>
              </a:tr>
              <a:tr h="339422">
                <a:tc>
                  <a:txBody>
                    <a:bodyPr/>
                    <a:lstStyle/>
                    <a:p>
                      <a:pPr algn="l" fontAlgn="ctr"/>
                      <a:r>
                        <a:rPr lang="en-US" sz="500" u="none" strike="noStrike">
                          <a:effectLst/>
                        </a:rPr>
                        <a:t>RQ09</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Học sinh</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pt-BR" sz="500" u="none" strike="noStrike">
                          <a:effectLst/>
                        </a:rPr>
                        <a:t>Xem thông tin cá nhân</a:t>
                      </a:r>
                      <a:endParaRPr lang="pt-BR"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Học sinh có thể thêm số lượng môn mình cần học và đăng ký khóa học đó để hoàn thành tín chỉ </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4020866277"/>
                  </a:ext>
                </a:extLst>
              </a:tr>
              <a:tr h="489398">
                <a:tc>
                  <a:txBody>
                    <a:bodyPr/>
                    <a:lstStyle/>
                    <a:p>
                      <a:pPr algn="l" fontAlgn="ctr"/>
                      <a:r>
                        <a:rPr lang="en-US" sz="500" u="none" strike="noStrike">
                          <a:effectLst/>
                        </a:rPr>
                        <a:t>RQ10</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Học sinh</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Xem Điểm Số</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Học sinh có thể kiểm tra số điểm của mình bằng cách đăng nhập vào hệ thống của trường,  nếu có sai sót thì có thể kiến nghị phòng đào tạo để sửa điểm lại</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2</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dirty="0" err="1">
                          <a:effectLst/>
                        </a:rPr>
                        <a:t>Trung</a:t>
                      </a:r>
                      <a:r>
                        <a:rPr lang="en-US" sz="500" u="none" strike="noStrike" dirty="0">
                          <a:effectLst/>
                        </a:rPr>
                        <a:t> </a:t>
                      </a:r>
                      <a:r>
                        <a:rPr lang="en-US" sz="500" u="none" strike="noStrike" dirty="0" err="1">
                          <a:effectLst/>
                        </a:rPr>
                        <a:t>bình</a:t>
                      </a:r>
                      <a:endParaRPr lang="en-US" sz="500" b="0" i="0" u="none" strike="noStrike" dirty="0">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442540903"/>
                  </a:ext>
                </a:extLst>
              </a:tr>
            </a:tbl>
          </a:graphicData>
        </a:graphic>
      </p:graphicFrame>
    </p:spTree>
    <p:extLst>
      <p:ext uri="{BB962C8B-B14F-4D97-AF65-F5344CB8AC3E}">
        <p14:creationId xmlns:p14="http://schemas.microsoft.com/office/powerpoint/2010/main" val="186158190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3216-B0CE-D5A6-AAB6-540129ADC004}"/>
              </a:ext>
            </a:extLst>
          </p:cNvPr>
          <p:cNvSpPr>
            <a:spLocks noGrp="1"/>
          </p:cNvSpPr>
          <p:nvPr>
            <p:ph type="title"/>
          </p:nvPr>
        </p:nvSpPr>
        <p:spPr/>
        <p:txBody>
          <a:bodyPr/>
          <a:lstStyle/>
          <a:p>
            <a:r>
              <a:rPr lang="vi-VN" dirty="0"/>
              <a:t>Sprint backlog</a:t>
            </a:r>
            <a:endParaRPr lang="en-US" dirty="0"/>
          </a:p>
        </p:txBody>
      </p:sp>
      <p:graphicFrame>
        <p:nvGraphicFramePr>
          <p:cNvPr id="4" name="Content Placeholder 3">
            <a:extLst>
              <a:ext uri="{FF2B5EF4-FFF2-40B4-BE49-F238E27FC236}">
                <a16:creationId xmlns:a16="http://schemas.microsoft.com/office/drawing/2014/main" id="{262C269E-9670-1B15-DE14-B34B3DEF1997}"/>
              </a:ext>
            </a:extLst>
          </p:cNvPr>
          <p:cNvGraphicFramePr>
            <a:graphicFrameLocks noGrp="1"/>
          </p:cNvGraphicFramePr>
          <p:nvPr>
            <p:ph idx="1"/>
            <p:extLst>
              <p:ext uri="{D42A27DB-BD31-4B8C-83A1-F6EECF244321}">
                <p14:modId xmlns:p14="http://schemas.microsoft.com/office/powerpoint/2010/main" val="392555883"/>
              </p:ext>
            </p:extLst>
          </p:nvPr>
        </p:nvGraphicFramePr>
        <p:xfrm>
          <a:off x="2259106" y="1595719"/>
          <a:ext cx="7467599" cy="4184603"/>
        </p:xfrm>
        <a:graphic>
          <a:graphicData uri="http://schemas.openxmlformats.org/drawingml/2006/table">
            <a:tbl>
              <a:tblPr>
                <a:tableStyleId>{5C22544A-7EE6-4342-B048-85BDC9FD1C3A}</a:tableStyleId>
              </a:tblPr>
              <a:tblGrid>
                <a:gridCol w="433751">
                  <a:extLst>
                    <a:ext uri="{9D8B030D-6E8A-4147-A177-3AD203B41FA5}">
                      <a16:colId xmlns:a16="http://schemas.microsoft.com/office/drawing/2014/main" val="451431775"/>
                    </a:ext>
                  </a:extLst>
                </a:gridCol>
                <a:gridCol w="3545058">
                  <a:extLst>
                    <a:ext uri="{9D8B030D-6E8A-4147-A177-3AD203B41FA5}">
                      <a16:colId xmlns:a16="http://schemas.microsoft.com/office/drawing/2014/main" val="820918683"/>
                    </a:ext>
                  </a:extLst>
                </a:gridCol>
                <a:gridCol w="1744395">
                  <a:extLst>
                    <a:ext uri="{9D8B030D-6E8A-4147-A177-3AD203B41FA5}">
                      <a16:colId xmlns:a16="http://schemas.microsoft.com/office/drawing/2014/main" val="626491299"/>
                    </a:ext>
                  </a:extLst>
                </a:gridCol>
                <a:gridCol w="1744395">
                  <a:extLst>
                    <a:ext uri="{9D8B030D-6E8A-4147-A177-3AD203B41FA5}">
                      <a16:colId xmlns:a16="http://schemas.microsoft.com/office/drawing/2014/main" val="2381572196"/>
                    </a:ext>
                  </a:extLst>
                </a:gridCol>
              </a:tblGrid>
              <a:tr h="261099">
                <a:tc gridSpan="2">
                  <a:txBody>
                    <a:bodyPr/>
                    <a:lstStyle/>
                    <a:p>
                      <a:pPr algn="ctr" fontAlgn="b"/>
                      <a:r>
                        <a:rPr lang="en-US" sz="1200" u="none" strike="noStrike" dirty="0">
                          <a:effectLst/>
                        </a:rPr>
                        <a:t>Sprint 1(</a:t>
                      </a:r>
                      <a:r>
                        <a:rPr lang="vi-VN" sz="1200" u="none" strike="noStrike" dirty="0">
                          <a:effectLst/>
                        </a:rPr>
                        <a:t>6</a:t>
                      </a:r>
                      <a:r>
                        <a:rPr lang="en-US" sz="1200" u="none" strike="noStrike" dirty="0">
                          <a:effectLst/>
                        </a:rPr>
                        <a:t>0%)</a:t>
                      </a:r>
                      <a:endParaRPr lang="en-US" sz="1200" b="1" i="0" u="none" strike="noStrike" dirty="0">
                        <a:solidFill>
                          <a:srgbClr val="1F4E78"/>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l" fontAlgn="b"/>
                      <a:r>
                        <a:rPr lang="vi-VN" sz="1100" u="sng" strike="noStrike">
                          <a:effectLst/>
                        </a:rPr>
                        <a:t>Điểm ưu tiên</a:t>
                      </a:r>
                      <a:endParaRPr lang="vi-VN" sz="1100" b="1" i="0" u="sng" strike="noStrike">
                        <a:solidFill>
                          <a:srgbClr val="1F4E78"/>
                        </a:solidFill>
                        <a:effectLst/>
                        <a:latin typeface="Calibri" panose="020F0502020204030204" pitchFamily="34" charset="0"/>
                      </a:endParaRPr>
                    </a:p>
                  </a:txBody>
                  <a:tcPr marL="7620" marR="7620" marT="7620" marB="0" anchor="b"/>
                </a:tc>
                <a:tc>
                  <a:txBody>
                    <a:bodyPr/>
                    <a:lstStyle/>
                    <a:p>
                      <a:pPr algn="ctr" fontAlgn="b"/>
                      <a:r>
                        <a:rPr lang="en-US" sz="1100" u="sng" strike="noStrike">
                          <a:effectLst/>
                        </a:rPr>
                        <a:t>priority</a:t>
                      </a:r>
                      <a:endParaRPr lang="en-US" sz="1100" b="1" i="0" u="sng" strike="noStrike">
                        <a:solidFill>
                          <a:srgbClr val="1F4E78"/>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6565620"/>
                  </a:ext>
                </a:extLst>
              </a:tr>
              <a:tr h="241014">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Đăng</a:t>
                      </a:r>
                      <a:r>
                        <a:rPr lang="en-US" sz="1100" u="none" strike="noStrike" dirty="0">
                          <a:effectLst/>
                        </a:rPr>
                        <a:t> </a:t>
                      </a:r>
                      <a:r>
                        <a:rPr lang="en-US" sz="1100" u="none" strike="noStrike" dirty="0" err="1">
                          <a:effectLst/>
                        </a:rPr>
                        <a:t>Nhập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vi-VN" sz="1100" b="0" i="0" u="none" strike="noStrike" dirty="0">
                          <a:solidFill>
                            <a:srgbClr val="000000"/>
                          </a:solidFill>
                          <a:effectLst/>
                          <a:latin typeface="Calibri" panose="020F0502020204030204" pitchFamily="34" charset="0"/>
                        </a:rPr>
                        <a:t>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1700473"/>
                  </a:ext>
                </a:extLst>
              </a:tr>
              <a:tr h="241014">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Đăng</a:t>
                      </a:r>
                      <a:r>
                        <a:rPr lang="en-US" sz="1100" u="none" strike="noStrike" dirty="0">
                          <a:effectLst/>
                        </a:rPr>
                        <a:t> </a:t>
                      </a:r>
                      <a:r>
                        <a:rPr lang="en-US" sz="1100" u="none" strike="noStrike" dirty="0" err="1">
                          <a:effectLst/>
                        </a:rPr>
                        <a:t>xuất</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vi-VN" sz="1100" b="0" i="0" u="none" strike="noStrike" dirty="0">
                          <a:solidFill>
                            <a:srgbClr val="000000"/>
                          </a:solidFill>
                          <a:effectLst/>
                          <a:latin typeface="Calibri" panose="020F0502020204030204" pitchFamily="34" charset="0"/>
                        </a:rPr>
                        <a:t>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04281543"/>
                  </a:ext>
                </a:extLst>
              </a:tr>
              <a:tr h="241014">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nhập</a:t>
                      </a:r>
                      <a:r>
                        <a:rPr lang="en-US" sz="1100" u="none" strike="noStrike" dirty="0">
                          <a:effectLst/>
                        </a:rPr>
                        <a:t> </a:t>
                      </a:r>
                      <a:r>
                        <a:rPr lang="en-US" sz="1100" u="none" strike="noStrike" dirty="0" err="1">
                          <a:effectLst/>
                        </a:rPr>
                        <a:t>mật</a:t>
                      </a:r>
                      <a:r>
                        <a:rPr lang="en-US" sz="1100" u="none" strike="noStrike" dirty="0">
                          <a:effectLst/>
                        </a:rPr>
                        <a:t> </a:t>
                      </a:r>
                      <a:r>
                        <a:rPr lang="en-US" sz="1100" u="none" strike="noStrike" dirty="0" err="1">
                          <a:effectLst/>
                        </a:rPr>
                        <a:t>khẩu</a:t>
                      </a:r>
                      <a:r>
                        <a:rPr lang="en-US" sz="1100" u="none" strike="noStrike" dirty="0">
                          <a:effectLst/>
                        </a:rPr>
                        <a:t> </a:t>
                      </a:r>
                      <a:r>
                        <a:rPr lang="en-US" sz="1100" u="none" strike="noStrike" dirty="0" err="1">
                          <a:effectLst/>
                        </a:rPr>
                        <a:t>sai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vi-VN" sz="1100" b="0" i="0" u="none" strike="noStrike" dirty="0">
                          <a:solidFill>
                            <a:srgbClr val="000000"/>
                          </a:solidFill>
                          <a:effectLst/>
                          <a:latin typeface="Calibri" panose="020F0502020204030204" pitchFamily="34" charset="0"/>
                        </a:rPr>
                        <a:t>13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vi-VN" sz="1100" b="0" i="0" u="none" strike="noStrike" dirty="0">
                          <a:solidFill>
                            <a:srgbClr val="000000"/>
                          </a:solidFill>
                          <a:effectLst/>
                          <a:latin typeface="Calibri" panose="020F0502020204030204" pitchFamily="34" charset="0"/>
                        </a:rPr>
                        <a:t>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2799131"/>
                  </a:ext>
                </a:extLst>
              </a:tr>
              <a:tr h="241014">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Chức</a:t>
                      </a:r>
                      <a:r>
                        <a:rPr lang="en-US" sz="1100" u="none" strike="noStrike" dirty="0">
                          <a:effectLst/>
                        </a:rPr>
                        <a:t> </a:t>
                      </a:r>
                      <a:r>
                        <a:rPr lang="en-US" sz="1100" u="none" strike="noStrike" dirty="0" err="1">
                          <a:effectLst/>
                        </a:rPr>
                        <a:t>vụ</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vi-VN" sz="1100" b="0" i="0" u="none" strike="noStrike" dirty="0">
                          <a:solidFill>
                            <a:srgbClr val="000000"/>
                          </a:solidFill>
                          <a:effectLst/>
                          <a:latin typeface="Calibri" panose="020F0502020204030204" pitchFamily="34" charset="0"/>
                        </a:rPr>
                        <a:t>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vi-VN" sz="1100" b="0" i="0" u="none" strike="noStrike" dirty="0">
                          <a:solidFill>
                            <a:srgbClr val="000000"/>
                          </a:solidFill>
                          <a:effectLst/>
                          <a:latin typeface="Calibri" panose="020F0502020204030204" pitchFamily="34" charset="0"/>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6623160"/>
                  </a:ext>
                </a:extLst>
              </a:tr>
              <a:tr h="241014">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vi-VN" sz="1100" u="none" strike="noStrike" dirty="0">
                          <a:effectLst/>
                        </a:rPr>
                        <a:t>Đ</a:t>
                      </a:r>
                      <a:r>
                        <a:rPr lang="en-US" sz="1100" u="none" strike="noStrike" dirty="0" err="1">
                          <a:effectLst/>
                        </a:rPr>
                        <a:t>iểm</a:t>
                      </a:r>
                      <a:r>
                        <a:rPr lang="en-US" sz="1100" u="none" strike="noStrike" dirty="0">
                          <a:effectLst/>
                        </a:rPr>
                        <a:t> </a:t>
                      </a:r>
                      <a:r>
                        <a:rPr lang="en-US" sz="1100" u="none" strike="noStrike" dirty="0" err="1">
                          <a:effectLst/>
                        </a:rPr>
                        <a:t>môn</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vi-VN" sz="1100" b="0" i="0" u="none" strike="noStrike" dirty="0">
                          <a:solidFill>
                            <a:srgbClr val="000000"/>
                          </a:solidFill>
                          <a:effectLst/>
                          <a:latin typeface="Calibri" panose="020F0502020204030204" pitchFamily="34" charset="0"/>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4829899"/>
                  </a:ext>
                </a:extLst>
              </a:tr>
              <a:tr h="241014">
                <a:tc>
                  <a:txBody>
                    <a:bodyPr/>
                    <a:lstStyle/>
                    <a:p>
                      <a:pPr algn="r" fontAlgn="b"/>
                      <a:r>
                        <a:rPr lang="vi-VN" sz="1100" b="0" i="0" u="none" strike="noStrike" dirty="0">
                          <a:solidFill>
                            <a:srgbClr val="000000"/>
                          </a:solidFill>
                          <a:effectLst/>
                          <a:latin typeface="Calibri" panose="020F0502020204030204" pitchFamily="34" charset="0"/>
                        </a:rPr>
                        <a:t>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vi-VN" sz="1100" b="0" i="0" u="none" strike="noStrike" dirty="0">
                          <a:solidFill>
                            <a:srgbClr val="000000"/>
                          </a:solidFill>
                          <a:effectLst/>
                          <a:latin typeface="Calibri" panose="020F0502020204030204" pitchFamily="34" charset="0"/>
                        </a:rPr>
                        <a:t>Lưu sinh viên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vi-VN" sz="1100" b="0" i="0" u="none" strike="noStrike" dirty="0">
                          <a:solidFill>
                            <a:srgbClr val="000000"/>
                          </a:solidFill>
                          <a:effectLst/>
                          <a:latin typeface="Calibri" panose="020F0502020204030204" pitchFamily="34" charset="0"/>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458601"/>
                  </a:ext>
                </a:extLst>
              </a:tr>
              <a:tr h="241014">
                <a:tc>
                  <a:txBody>
                    <a:bodyPr/>
                    <a:lstStyle/>
                    <a:p>
                      <a:pPr algn="r" fontAlgn="b"/>
                      <a:r>
                        <a:rPr lang="vi-VN" sz="1100" b="0" i="0" u="none" strike="noStrike" dirty="0">
                          <a:solidFill>
                            <a:srgbClr val="000000"/>
                          </a:solidFill>
                          <a:effectLst/>
                          <a:latin typeface="Calibri" panose="020F0502020204030204" pitchFamily="34" charset="0"/>
                        </a:rPr>
                        <a:t>7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vi-VN" sz="1100" b="0" i="0" u="none" strike="noStrike" dirty="0">
                          <a:solidFill>
                            <a:srgbClr val="000000"/>
                          </a:solidFill>
                          <a:effectLst/>
                          <a:latin typeface="Calibri" panose="020F0502020204030204" pitchFamily="34" charset="0"/>
                        </a:rPr>
                        <a:t>Thêm thông tin mới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4207018"/>
                  </a:ext>
                </a:extLst>
              </a:tr>
              <a:tr h="261099">
                <a:tc gridSpan="2">
                  <a:txBody>
                    <a:bodyPr/>
                    <a:lstStyle/>
                    <a:p>
                      <a:pPr algn="ctr" fontAlgn="b"/>
                      <a:r>
                        <a:rPr lang="en-US" sz="1200" u="none" strike="noStrike" dirty="0">
                          <a:effectLst/>
                        </a:rPr>
                        <a:t>Sprint 2(</a:t>
                      </a:r>
                      <a:r>
                        <a:rPr lang="vi-VN" sz="1200" u="none" strike="noStrike" dirty="0">
                          <a:effectLst/>
                        </a:rPr>
                        <a:t>4</a:t>
                      </a:r>
                      <a:r>
                        <a:rPr lang="en-US" sz="1200" u="none" strike="noStrike" dirty="0">
                          <a:effectLst/>
                        </a:rPr>
                        <a:t>0%)</a:t>
                      </a:r>
                      <a:endParaRPr lang="en-US" sz="1200" b="1" i="0" u="none" strike="noStrike" dirty="0">
                        <a:solidFill>
                          <a:srgbClr val="1F4E78"/>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l" fontAlgn="b"/>
                      <a:r>
                        <a:rPr lang="vi-VN" sz="1100" u="sng" strike="noStrike">
                          <a:effectLst/>
                        </a:rPr>
                        <a:t>Điểm ưu tiên</a:t>
                      </a:r>
                      <a:endParaRPr lang="vi-VN" sz="1100" b="1" i="0" u="sng" strike="noStrike">
                        <a:solidFill>
                          <a:srgbClr val="1F4E78"/>
                        </a:solidFill>
                        <a:effectLst/>
                        <a:latin typeface="Calibri" panose="020F0502020204030204" pitchFamily="34" charset="0"/>
                      </a:endParaRPr>
                    </a:p>
                  </a:txBody>
                  <a:tcPr marL="7620" marR="7620" marT="7620" marB="0" anchor="b"/>
                </a:tc>
                <a:tc>
                  <a:txBody>
                    <a:bodyPr/>
                    <a:lstStyle/>
                    <a:p>
                      <a:pPr algn="ctr" fontAlgn="b"/>
                      <a:r>
                        <a:rPr lang="en-US" sz="1100" u="sng" strike="noStrike">
                          <a:effectLst/>
                        </a:rPr>
                        <a:t>priority</a:t>
                      </a:r>
                      <a:endParaRPr lang="en-US" sz="1100" b="1" i="0" u="sng" strike="noStrike">
                        <a:solidFill>
                          <a:srgbClr val="1F4E78"/>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12495409"/>
                  </a:ext>
                </a:extLst>
              </a:tr>
              <a:tr h="241014">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thêm</a:t>
                      </a:r>
                      <a:r>
                        <a:rPr lang="en-US" sz="1100" u="none" strike="noStrike" dirty="0">
                          <a:effectLst/>
                        </a:rPr>
                        <a:t> </a:t>
                      </a:r>
                      <a:r>
                        <a:rPr lang="en-US" sz="1100" u="none" strike="noStrike" dirty="0" err="1">
                          <a:effectLst/>
                        </a:rPr>
                        <a:t>sinh</a:t>
                      </a:r>
                      <a:r>
                        <a:rPr lang="en-US" sz="1100" u="none" strike="noStrike" dirty="0">
                          <a:effectLst/>
                        </a:rPr>
                        <a:t> </a:t>
                      </a:r>
                      <a:r>
                        <a:rPr lang="en-US" sz="1100" u="none" strike="noStrike" dirty="0" err="1">
                          <a:effectLst/>
                        </a:rPr>
                        <a:t>viên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1487242"/>
                  </a:ext>
                </a:extLst>
              </a:tr>
              <a:tr h="265995">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xóa</a:t>
                      </a:r>
                      <a:r>
                        <a:rPr lang="en-US" sz="1100" u="none" strike="noStrike" dirty="0">
                          <a:effectLst/>
                        </a:rPr>
                        <a:t> </a:t>
                      </a:r>
                      <a:r>
                        <a:rPr lang="en-US" sz="1100" u="none" strike="noStrike" dirty="0" err="1">
                          <a:effectLst/>
                        </a:rPr>
                        <a:t>sinh</a:t>
                      </a:r>
                      <a:r>
                        <a:rPr lang="en-US" sz="1100" u="none" strike="noStrike" dirty="0">
                          <a:effectLst/>
                        </a:rPr>
                        <a:t> </a:t>
                      </a:r>
                      <a:r>
                        <a:rPr lang="en-US" sz="1100" u="none" strike="noStrike" dirty="0" err="1">
                          <a:effectLst/>
                        </a:rPr>
                        <a:t>viên</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99480115"/>
                  </a:ext>
                </a:extLst>
              </a:tr>
              <a:tr h="287927">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dirty="0">
                          <a:effectLst/>
                        </a:rPr>
                        <a:t>DS </a:t>
                      </a:r>
                      <a:r>
                        <a:rPr lang="en-US" sz="1100" u="none" strike="noStrike" dirty="0" err="1">
                          <a:effectLst/>
                        </a:rPr>
                        <a:t>môn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vi-VN" sz="1100" b="0" i="0" u="none" strike="noStrike" dirty="0">
                          <a:solidFill>
                            <a:srgbClr val="000000"/>
                          </a:solidFill>
                          <a:effectLst/>
                          <a:latin typeface="Calibri" panose="020F0502020204030204" pitchFamily="34" charset="0"/>
                        </a:rPr>
                        <a:t>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306789"/>
                  </a:ext>
                </a:extLst>
              </a:tr>
              <a:tr h="241014">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DS </a:t>
                      </a:r>
                      <a:r>
                        <a:rPr lang="vi-VN" sz="1100" u="none" strike="noStrike" dirty="0">
                          <a:effectLst/>
                        </a:rPr>
                        <a:t>sinh viên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42783"/>
                  </a:ext>
                </a:extLst>
              </a:tr>
              <a:tr h="241014">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vi-VN" sz="1100" b="0" i="0" u="none" strike="noStrike" dirty="0">
                          <a:solidFill>
                            <a:srgbClr val="000000"/>
                          </a:solidFill>
                          <a:effectLst/>
                          <a:latin typeface="Calibri" panose="020F0502020204030204" pitchFamily="34" charset="0"/>
                        </a:rPr>
                        <a:t>Tìm sinh viên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4877572"/>
                  </a:ext>
                </a:extLst>
              </a:tr>
              <a:tr h="241014">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vi-VN" sz="1100" b="0" i="0" u="none" strike="noStrike" dirty="0">
                          <a:solidFill>
                            <a:srgbClr val="000000"/>
                          </a:solidFill>
                          <a:effectLst/>
                          <a:latin typeface="Calibri" panose="020F0502020204030204" pitchFamily="34" charset="0"/>
                        </a:rPr>
                        <a:t>Nút Tiến lùi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8688598"/>
                  </a:ext>
                </a:extLst>
              </a:tr>
              <a:tr h="457329">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vi-VN" sz="1100" b="0" i="0" u="none" strike="noStrike" dirty="0">
                          <a:solidFill>
                            <a:srgbClr val="000000"/>
                          </a:solidFill>
                          <a:effectLst/>
                          <a:latin typeface="Calibri" panose="020F0502020204030204" pitchFamily="34" charset="0"/>
                        </a:rPr>
                        <a:t>Thoát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8455619"/>
                  </a:ext>
                </a:extLst>
              </a:tr>
            </a:tbl>
          </a:graphicData>
        </a:graphic>
      </p:graphicFrame>
    </p:spTree>
    <p:extLst>
      <p:ext uri="{BB962C8B-B14F-4D97-AF65-F5344CB8AC3E}">
        <p14:creationId xmlns:p14="http://schemas.microsoft.com/office/powerpoint/2010/main" val="162815236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F974-2FF1-1520-F024-A358E1CB4D48}"/>
              </a:ext>
            </a:extLst>
          </p:cNvPr>
          <p:cNvSpPr>
            <a:spLocks noGrp="1"/>
          </p:cNvSpPr>
          <p:nvPr>
            <p:ph type="title"/>
          </p:nvPr>
        </p:nvSpPr>
        <p:spPr/>
        <p:txBody>
          <a:bodyPr/>
          <a:lstStyle/>
          <a:p>
            <a:r>
              <a:rPr lang="vi-VN" dirty="0"/>
              <a:t>Các Biên bản cuộc họp</a:t>
            </a:r>
            <a:endParaRPr lang="en-US" dirty="0"/>
          </a:p>
        </p:txBody>
      </p:sp>
      <p:graphicFrame>
        <p:nvGraphicFramePr>
          <p:cNvPr id="6" name="Content Placeholder 5">
            <a:extLst>
              <a:ext uri="{FF2B5EF4-FFF2-40B4-BE49-F238E27FC236}">
                <a16:creationId xmlns:a16="http://schemas.microsoft.com/office/drawing/2014/main" id="{CD2A2905-F47F-0342-50E6-7EA7A3D379F8}"/>
              </a:ext>
            </a:extLst>
          </p:cNvPr>
          <p:cNvGraphicFramePr>
            <a:graphicFrameLocks noGrp="1"/>
          </p:cNvGraphicFramePr>
          <p:nvPr>
            <p:ph idx="1"/>
          </p:nvPr>
        </p:nvGraphicFramePr>
        <p:xfrm>
          <a:off x="2589214" y="2197063"/>
          <a:ext cx="8915398" cy="4010260"/>
        </p:xfrm>
        <a:graphic>
          <a:graphicData uri="http://schemas.openxmlformats.org/drawingml/2006/table">
            <a:tbl>
              <a:tblPr>
                <a:tableStyleId>{5C22544A-7EE6-4342-B048-85BDC9FD1C3A}</a:tableStyleId>
              </a:tblPr>
              <a:tblGrid>
                <a:gridCol w="1306009">
                  <a:extLst>
                    <a:ext uri="{9D8B030D-6E8A-4147-A177-3AD203B41FA5}">
                      <a16:colId xmlns:a16="http://schemas.microsoft.com/office/drawing/2014/main" val="2465740513"/>
                    </a:ext>
                  </a:extLst>
                </a:gridCol>
                <a:gridCol w="498658">
                  <a:extLst>
                    <a:ext uri="{9D8B030D-6E8A-4147-A177-3AD203B41FA5}">
                      <a16:colId xmlns:a16="http://schemas.microsoft.com/office/drawing/2014/main" val="938283616"/>
                    </a:ext>
                  </a:extLst>
                </a:gridCol>
                <a:gridCol w="764177">
                  <a:extLst>
                    <a:ext uri="{9D8B030D-6E8A-4147-A177-3AD203B41FA5}">
                      <a16:colId xmlns:a16="http://schemas.microsoft.com/office/drawing/2014/main" val="4103310486"/>
                    </a:ext>
                  </a:extLst>
                </a:gridCol>
                <a:gridCol w="595799">
                  <a:extLst>
                    <a:ext uri="{9D8B030D-6E8A-4147-A177-3AD203B41FA5}">
                      <a16:colId xmlns:a16="http://schemas.microsoft.com/office/drawing/2014/main" val="1362789966"/>
                    </a:ext>
                  </a:extLst>
                </a:gridCol>
                <a:gridCol w="498658">
                  <a:extLst>
                    <a:ext uri="{9D8B030D-6E8A-4147-A177-3AD203B41FA5}">
                      <a16:colId xmlns:a16="http://schemas.microsoft.com/office/drawing/2014/main" val="3331111341"/>
                    </a:ext>
                  </a:extLst>
                </a:gridCol>
                <a:gridCol w="608751">
                  <a:extLst>
                    <a:ext uri="{9D8B030D-6E8A-4147-A177-3AD203B41FA5}">
                      <a16:colId xmlns:a16="http://schemas.microsoft.com/office/drawing/2014/main" val="2294197807"/>
                    </a:ext>
                  </a:extLst>
                </a:gridCol>
                <a:gridCol w="420945">
                  <a:extLst>
                    <a:ext uri="{9D8B030D-6E8A-4147-A177-3AD203B41FA5}">
                      <a16:colId xmlns:a16="http://schemas.microsoft.com/office/drawing/2014/main" val="3464921691"/>
                    </a:ext>
                  </a:extLst>
                </a:gridCol>
                <a:gridCol w="498658">
                  <a:extLst>
                    <a:ext uri="{9D8B030D-6E8A-4147-A177-3AD203B41FA5}">
                      <a16:colId xmlns:a16="http://schemas.microsoft.com/office/drawing/2014/main" val="3715041361"/>
                    </a:ext>
                  </a:extLst>
                </a:gridCol>
                <a:gridCol w="608751">
                  <a:extLst>
                    <a:ext uri="{9D8B030D-6E8A-4147-A177-3AD203B41FA5}">
                      <a16:colId xmlns:a16="http://schemas.microsoft.com/office/drawing/2014/main" val="125220556"/>
                    </a:ext>
                  </a:extLst>
                </a:gridCol>
                <a:gridCol w="420945">
                  <a:extLst>
                    <a:ext uri="{9D8B030D-6E8A-4147-A177-3AD203B41FA5}">
                      <a16:colId xmlns:a16="http://schemas.microsoft.com/office/drawing/2014/main" val="668920394"/>
                    </a:ext>
                  </a:extLst>
                </a:gridCol>
                <a:gridCol w="420945">
                  <a:extLst>
                    <a:ext uri="{9D8B030D-6E8A-4147-A177-3AD203B41FA5}">
                      <a16:colId xmlns:a16="http://schemas.microsoft.com/office/drawing/2014/main" val="752208809"/>
                    </a:ext>
                  </a:extLst>
                </a:gridCol>
                <a:gridCol w="433897">
                  <a:extLst>
                    <a:ext uri="{9D8B030D-6E8A-4147-A177-3AD203B41FA5}">
                      <a16:colId xmlns:a16="http://schemas.microsoft.com/office/drawing/2014/main" val="1964111348"/>
                    </a:ext>
                  </a:extLst>
                </a:gridCol>
                <a:gridCol w="550466">
                  <a:extLst>
                    <a:ext uri="{9D8B030D-6E8A-4147-A177-3AD203B41FA5}">
                      <a16:colId xmlns:a16="http://schemas.microsoft.com/office/drawing/2014/main" val="1385733519"/>
                    </a:ext>
                  </a:extLst>
                </a:gridCol>
                <a:gridCol w="725320">
                  <a:extLst>
                    <a:ext uri="{9D8B030D-6E8A-4147-A177-3AD203B41FA5}">
                      <a16:colId xmlns:a16="http://schemas.microsoft.com/office/drawing/2014/main" val="1407597387"/>
                    </a:ext>
                  </a:extLst>
                </a:gridCol>
                <a:gridCol w="563419">
                  <a:extLst>
                    <a:ext uri="{9D8B030D-6E8A-4147-A177-3AD203B41FA5}">
                      <a16:colId xmlns:a16="http://schemas.microsoft.com/office/drawing/2014/main" val="3877214273"/>
                    </a:ext>
                  </a:extLst>
                </a:gridCol>
              </a:tblGrid>
              <a:tr h="175647">
                <a:tc>
                  <a:txBody>
                    <a:bodyPr/>
                    <a:lstStyle/>
                    <a:p>
                      <a:pPr algn="ctr" fontAlgn="ctr"/>
                      <a:r>
                        <a:rPr lang="en-US" sz="800" u="none" strike="noStrike">
                          <a:effectLst/>
                        </a:rPr>
                        <a:t>7/18/2022</a:t>
                      </a:r>
                      <a:endParaRPr lang="en-US" sz="800" b="0" i="0" u="none" strike="noStrike">
                        <a:solidFill>
                          <a:srgbClr val="000000"/>
                        </a:solidFill>
                        <a:effectLst/>
                        <a:latin typeface="Calibri" panose="020F0502020204030204" pitchFamily="34" charset="0"/>
                      </a:endParaRPr>
                    </a:p>
                  </a:txBody>
                  <a:tcPr marL="5323" marR="5323" marT="5323" marB="0" anchor="ctr"/>
                </a:tc>
                <a:tc gridSpan="14">
                  <a:txBody>
                    <a:bodyPr/>
                    <a:lstStyle/>
                    <a:p>
                      <a:pPr algn="ctr" fontAlgn="ctr"/>
                      <a:r>
                        <a:rPr lang="en-US" sz="1000" u="none" strike="noStrike">
                          <a:effectLst/>
                        </a:rPr>
                        <a:t>BIÊN BẢNG NHẬN XÉT CÁC THÀNH VIÊN BUỔI HỌP</a:t>
                      </a:r>
                      <a:endParaRPr lang="en-US" sz="1000" b="1" i="0" u="none" strike="noStrike">
                        <a:solidFill>
                          <a:srgbClr val="00B05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7792562"/>
                  </a:ext>
                </a:extLst>
              </a:tr>
              <a:tr h="138388">
                <a:tc rowSpan="2">
                  <a:txBody>
                    <a:bodyPr/>
                    <a:lstStyle/>
                    <a:p>
                      <a:pPr algn="ctr" fontAlgn="ctr"/>
                      <a:r>
                        <a:rPr lang="en-US" sz="800" u="none" strike="noStrike" dirty="0">
                          <a:effectLst/>
                        </a:rPr>
                        <a:t>TÊN THÀNH VIÊN</a:t>
                      </a:r>
                      <a:endParaRPr lang="en-US" sz="800" b="1" i="0" u="none" strike="noStrike" dirty="0">
                        <a:solidFill>
                          <a:srgbClr val="000000"/>
                        </a:solidFill>
                        <a:effectLst/>
                        <a:latin typeface="Calibri" panose="020F0502020204030204" pitchFamily="34" charset="0"/>
                      </a:endParaRPr>
                    </a:p>
                  </a:txBody>
                  <a:tcPr marL="5323" marR="5323" marT="5323" marB="0" anchor="ctr"/>
                </a:tc>
                <a:tc gridSpan="3">
                  <a:txBody>
                    <a:bodyPr/>
                    <a:lstStyle/>
                    <a:p>
                      <a:pPr algn="ctr" fontAlgn="ctr"/>
                      <a:r>
                        <a:rPr lang="en-US" sz="800" u="none" strike="noStrike">
                          <a:effectLst/>
                        </a:rPr>
                        <a:t>CHUẨN BỊ</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gridSpan="3">
                  <a:txBody>
                    <a:bodyPr/>
                    <a:lstStyle/>
                    <a:p>
                      <a:pPr algn="ctr" fontAlgn="ctr"/>
                      <a:r>
                        <a:rPr lang="en-US" sz="800" u="none" strike="noStrike">
                          <a:effectLst/>
                        </a:rPr>
                        <a:t>LÝ DO NGHỈ HỌP</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gridSpan="3">
                  <a:txBody>
                    <a:bodyPr/>
                    <a:lstStyle/>
                    <a:p>
                      <a:pPr algn="ctr" fontAlgn="ctr"/>
                      <a:r>
                        <a:rPr lang="en-US" sz="800" u="none" strike="noStrike">
                          <a:effectLst/>
                        </a:rPr>
                        <a:t>LÝ DO NGHỈ HỌC</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gridSpan="3">
                  <a:txBody>
                    <a:bodyPr/>
                    <a:lstStyle/>
                    <a:p>
                      <a:pPr algn="ctr" fontAlgn="ctr"/>
                      <a:r>
                        <a:rPr lang="en-US" sz="800" u="none" strike="noStrike">
                          <a:effectLst/>
                        </a:rPr>
                        <a:t>ĐÓNG GÓP Ý KIẾN</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rowSpan="2">
                  <a:txBody>
                    <a:bodyPr/>
                    <a:lstStyle/>
                    <a:p>
                      <a:pPr algn="ctr" fontAlgn="ctr"/>
                      <a:r>
                        <a:rPr lang="en-US" sz="800" u="none" strike="noStrike">
                          <a:effectLst/>
                        </a:rPr>
                        <a:t>NHẬN XÉT</a:t>
                      </a:r>
                      <a:endParaRPr lang="en-US" sz="800" b="1" i="0" u="none" strike="noStrike">
                        <a:solidFill>
                          <a:srgbClr val="000000"/>
                        </a:solidFill>
                        <a:effectLst/>
                        <a:latin typeface="Calibri" panose="020F0502020204030204" pitchFamily="34" charset="0"/>
                      </a:endParaRPr>
                    </a:p>
                  </a:txBody>
                  <a:tcPr marL="5323" marR="5323" marT="5323" marB="0" anchor="ctr"/>
                </a:tc>
                <a:tc rowSpan="2">
                  <a:txBody>
                    <a:bodyPr/>
                    <a:lstStyle/>
                    <a:p>
                      <a:pPr algn="ctr" fontAlgn="ctr"/>
                      <a:r>
                        <a:rPr lang="en-US" sz="800" u="none" strike="noStrike">
                          <a:effectLst/>
                        </a:rPr>
                        <a:t>TỔNG CỘNG</a:t>
                      </a:r>
                      <a:endParaRPr lang="en-US" sz="800" b="1"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1055403258"/>
                  </a:ext>
                </a:extLst>
              </a:tr>
              <a:tr h="133066">
                <a:tc vMerge="1">
                  <a:txBody>
                    <a:bodyPr/>
                    <a:lstStyle/>
                    <a:p>
                      <a:endParaRPr lang="en-US"/>
                    </a:p>
                  </a:txBody>
                  <a:tcPr/>
                </a:tc>
                <a:tc>
                  <a:txBody>
                    <a:bodyPr/>
                    <a:lstStyle/>
                    <a:p>
                      <a:pPr algn="ctr" fontAlgn="ctr"/>
                      <a:r>
                        <a:rPr lang="vi-VN" sz="800" u="none" strike="noStrike">
                          <a:effectLst/>
                        </a:rPr>
                        <a:t>Chất lượng</a:t>
                      </a:r>
                      <a:endParaRPr lang="vi-VN"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vi-VN" sz="800" u="none" strike="noStrike">
                          <a:effectLst/>
                        </a:rPr>
                        <a:t>không chất lượng</a:t>
                      </a:r>
                      <a:endParaRPr lang="vi-VN"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Không đầy đủ</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Chính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chíng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phép</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Chính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chíng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phép</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Tích cực</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Ít tích cực</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đóng góp</a:t>
                      </a:r>
                      <a:endParaRPr lang="en-US" sz="800" b="0" i="0" u="none" strike="noStrike">
                        <a:solidFill>
                          <a:srgbClr val="000000"/>
                        </a:solidFill>
                        <a:effectLst/>
                        <a:latin typeface="Calibri" panose="020F0502020204030204" pitchFamily="34" charset="0"/>
                      </a:endParaRPr>
                    </a:p>
                  </a:txBody>
                  <a:tcPr marL="5323" marR="5323" marT="5323"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013932455"/>
                  </a:ext>
                </a:extLst>
              </a:tr>
              <a:tr h="127743">
                <a:tc>
                  <a:txBody>
                    <a:bodyPr/>
                    <a:lstStyle/>
                    <a:p>
                      <a:pPr algn="ctr" fontAlgn="ctr"/>
                      <a:r>
                        <a:rPr lang="en-US" sz="800" u="none" strike="noStrike">
                          <a:effectLst/>
                        </a:rPr>
                        <a:t>Chí Vĩnh Phúc</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289028880"/>
                  </a:ext>
                </a:extLst>
              </a:tr>
              <a:tr h="127743">
                <a:tc>
                  <a:txBody>
                    <a:bodyPr/>
                    <a:lstStyle/>
                    <a:p>
                      <a:pPr algn="ctr" fontAlgn="ctr"/>
                      <a:r>
                        <a:rPr lang="en-US" sz="800" u="none" strike="noStrike">
                          <a:effectLst/>
                        </a:rPr>
                        <a:t>Nguyễn Hồ Anh Kiệt</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2068935964"/>
                  </a:ext>
                </a:extLst>
              </a:tr>
              <a:tr h="127743">
                <a:tc>
                  <a:txBody>
                    <a:bodyPr/>
                    <a:lstStyle/>
                    <a:p>
                      <a:pPr algn="ctr" fontAlgn="ctr"/>
                      <a:r>
                        <a:rPr lang="en-US" sz="800" u="none" strike="noStrike">
                          <a:effectLst/>
                        </a:rPr>
                        <a:t>Trịnh Hoài Nghĩa</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3124797922"/>
                  </a:ext>
                </a:extLst>
              </a:tr>
              <a:tr h="127743">
                <a:tc>
                  <a:txBody>
                    <a:bodyPr/>
                    <a:lstStyle/>
                    <a:p>
                      <a:pPr algn="ctr" fontAlgn="ctr"/>
                      <a:r>
                        <a:rPr lang="en-US" sz="800" u="none" strike="noStrike">
                          <a:effectLst/>
                        </a:rPr>
                        <a:t>Trần Đình Nhã</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2673296662"/>
                  </a:ext>
                </a:extLst>
              </a:tr>
              <a:tr h="127743">
                <a:tc>
                  <a:txBody>
                    <a:bodyPr/>
                    <a:lstStyle/>
                    <a:p>
                      <a:pPr algn="ctr" fontAlgn="ctr"/>
                      <a:r>
                        <a:rPr lang="en-US" sz="800" u="none" strike="noStrike">
                          <a:effectLst/>
                        </a:rPr>
                        <a:t>Nguyễn Đạt Thành</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3961763454"/>
                  </a:ext>
                </a:extLst>
              </a:tr>
              <a:tr h="133066">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extLst>
                  <a:ext uri="{0D108BD9-81ED-4DB2-BD59-A6C34878D82A}">
                    <a16:rowId xmlns:a16="http://schemas.microsoft.com/office/drawing/2014/main" val="373199945"/>
                  </a:ext>
                </a:extLst>
              </a:tr>
              <a:tr h="175647">
                <a:tc>
                  <a:txBody>
                    <a:bodyPr/>
                    <a:lstStyle/>
                    <a:p>
                      <a:pPr algn="ctr" fontAlgn="ctr"/>
                      <a:r>
                        <a:rPr lang="en-US" sz="800" u="none" strike="noStrike">
                          <a:effectLst/>
                        </a:rPr>
                        <a:t>7/19/2022 Sáng</a:t>
                      </a:r>
                      <a:endParaRPr lang="en-US" sz="800" b="0" i="0" u="none" strike="noStrike">
                        <a:solidFill>
                          <a:srgbClr val="000000"/>
                        </a:solidFill>
                        <a:effectLst/>
                        <a:latin typeface="Calibri" panose="020F0502020204030204" pitchFamily="34" charset="0"/>
                      </a:endParaRPr>
                    </a:p>
                  </a:txBody>
                  <a:tcPr marL="5323" marR="5323" marT="5323" marB="0" anchor="ctr"/>
                </a:tc>
                <a:tc gridSpan="14">
                  <a:txBody>
                    <a:bodyPr/>
                    <a:lstStyle/>
                    <a:p>
                      <a:pPr algn="ctr" fontAlgn="ctr"/>
                      <a:r>
                        <a:rPr lang="en-US" sz="1000" u="none" strike="noStrike">
                          <a:effectLst/>
                        </a:rPr>
                        <a:t>BIÊN BẢNG NHẬN XÉT CÁC THÀNH VIÊN BUỔI HỌP</a:t>
                      </a:r>
                      <a:endParaRPr lang="en-US" sz="1000" b="1" i="0" u="none" strike="noStrike">
                        <a:solidFill>
                          <a:srgbClr val="00B05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19652530"/>
                  </a:ext>
                </a:extLst>
              </a:tr>
              <a:tr h="138388">
                <a:tc rowSpan="2">
                  <a:txBody>
                    <a:bodyPr/>
                    <a:lstStyle/>
                    <a:p>
                      <a:pPr algn="ctr" fontAlgn="ctr"/>
                      <a:r>
                        <a:rPr lang="en-US" sz="800" u="none" strike="noStrike">
                          <a:effectLst/>
                        </a:rPr>
                        <a:t>TÊN THÀNH VIÊN</a:t>
                      </a:r>
                      <a:endParaRPr lang="en-US" sz="800" b="1" i="0" u="none" strike="noStrike">
                        <a:solidFill>
                          <a:srgbClr val="000000"/>
                        </a:solidFill>
                        <a:effectLst/>
                        <a:latin typeface="Calibri" panose="020F0502020204030204" pitchFamily="34" charset="0"/>
                      </a:endParaRPr>
                    </a:p>
                  </a:txBody>
                  <a:tcPr marL="5323" marR="5323" marT="5323" marB="0" anchor="ctr"/>
                </a:tc>
                <a:tc gridSpan="3">
                  <a:txBody>
                    <a:bodyPr/>
                    <a:lstStyle/>
                    <a:p>
                      <a:pPr algn="ctr" fontAlgn="ctr"/>
                      <a:r>
                        <a:rPr lang="en-US" sz="800" u="none" strike="noStrike">
                          <a:effectLst/>
                        </a:rPr>
                        <a:t>CHUẨN BỊ</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gridSpan="3">
                  <a:txBody>
                    <a:bodyPr/>
                    <a:lstStyle/>
                    <a:p>
                      <a:pPr algn="ctr" fontAlgn="ctr"/>
                      <a:r>
                        <a:rPr lang="en-US" sz="800" u="none" strike="noStrike">
                          <a:effectLst/>
                        </a:rPr>
                        <a:t>LÝ DO NGHỈ HỌP</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gridSpan="3">
                  <a:txBody>
                    <a:bodyPr/>
                    <a:lstStyle/>
                    <a:p>
                      <a:pPr algn="ctr" fontAlgn="ctr"/>
                      <a:r>
                        <a:rPr lang="en-US" sz="800" u="none" strike="noStrike">
                          <a:effectLst/>
                        </a:rPr>
                        <a:t>LÝ DO NGHỈ HỌC</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gridSpan="3">
                  <a:txBody>
                    <a:bodyPr/>
                    <a:lstStyle/>
                    <a:p>
                      <a:pPr algn="ctr" fontAlgn="ctr"/>
                      <a:r>
                        <a:rPr lang="en-US" sz="800" u="none" strike="noStrike">
                          <a:effectLst/>
                        </a:rPr>
                        <a:t>ĐÓNG GÓP Ý KIẾN</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rowSpan="2">
                  <a:txBody>
                    <a:bodyPr/>
                    <a:lstStyle/>
                    <a:p>
                      <a:pPr algn="ctr" fontAlgn="ctr"/>
                      <a:r>
                        <a:rPr lang="en-US" sz="800" u="none" strike="noStrike">
                          <a:effectLst/>
                        </a:rPr>
                        <a:t>NHẬN XÉT</a:t>
                      </a:r>
                      <a:endParaRPr lang="en-US" sz="800" b="1" i="0" u="none" strike="noStrike">
                        <a:solidFill>
                          <a:srgbClr val="000000"/>
                        </a:solidFill>
                        <a:effectLst/>
                        <a:latin typeface="Calibri" panose="020F0502020204030204" pitchFamily="34" charset="0"/>
                      </a:endParaRPr>
                    </a:p>
                  </a:txBody>
                  <a:tcPr marL="5323" marR="5323" marT="5323" marB="0" anchor="ctr"/>
                </a:tc>
                <a:tc rowSpan="2">
                  <a:txBody>
                    <a:bodyPr/>
                    <a:lstStyle/>
                    <a:p>
                      <a:pPr algn="ctr" fontAlgn="ctr"/>
                      <a:r>
                        <a:rPr lang="en-US" sz="800" u="none" strike="noStrike">
                          <a:effectLst/>
                        </a:rPr>
                        <a:t>TỔNG CỘNG</a:t>
                      </a:r>
                      <a:endParaRPr lang="en-US" sz="800" b="1"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783364454"/>
                  </a:ext>
                </a:extLst>
              </a:tr>
              <a:tr h="127743">
                <a:tc vMerge="1">
                  <a:txBody>
                    <a:bodyPr/>
                    <a:lstStyle/>
                    <a:p>
                      <a:endParaRPr lang="en-US"/>
                    </a:p>
                  </a:txBody>
                  <a:tcPr/>
                </a:tc>
                <a:tc>
                  <a:txBody>
                    <a:bodyPr/>
                    <a:lstStyle/>
                    <a:p>
                      <a:pPr algn="ctr" fontAlgn="ctr"/>
                      <a:r>
                        <a:rPr lang="vi-VN" sz="800" u="none" strike="noStrike">
                          <a:effectLst/>
                        </a:rPr>
                        <a:t>Chất lượng</a:t>
                      </a:r>
                      <a:endParaRPr lang="vi-VN"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vi-VN" sz="800" u="none" strike="noStrike">
                          <a:effectLst/>
                        </a:rPr>
                        <a:t>không chất lượng</a:t>
                      </a:r>
                      <a:endParaRPr lang="vi-VN"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Không đầy đủ</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Chính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chíng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phép</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Chính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chíng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phép</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Tích cực</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Ít tích cực</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đóng góp</a:t>
                      </a:r>
                      <a:endParaRPr lang="en-US" sz="800" b="0" i="0" u="none" strike="noStrike">
                        <a:solidFill>
                          <a:srgbClr val="000000"/>
                        </a:solidFill>
                        <a:effectLst/>
                        <a:latin typeface="Calibri" panose="020F0502020204030204" pitchFamily="34" charset="0"/>
                      </a:endParaRPr>
                    </a:p>
                  </a:txBody>
                  <a:tcPr marL="5323" marR="5323" marT="5323"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368949844"/>
                  </a:ext>
                </a:extLst>
              </a:tr>
              <a:tr h="127743">
                <a:tc>
                  <a:txBody>
                    <a:bodyPr/>
                    <a:lstStyle/>
                    <a:p>
                      <a:pPr algn="ctr" fontAlgn="ctr"/>
                      <a:r>
                        <a:rPr lang="en-US" sz="800" u="none" strike="noStrike">
                          <a:effectLst/>
                        </a:rPr>
                        <a:t>Chí Vĩnh Phúc</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3191646618"/>
                  </a:ext>
                </a:extLst>
              </a:tr>
              <a:tr h="127743">
                <a:tc>
                  <a:txBody>
                    <a:bodyPr/>
                    <a:lstStyle/>
                    <a:p>
                      <a:pPr algn="ctr" fontAlgn="ctr"/>
                      <a:r>
                        <a:rPr lang="en-US" sz="800" u="none" strike="noStrike">
                          <a:effectLst/>
                        </a:rPr>
                        <a:t>Nguyễn Hồ Anh Kiệt</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1201216834"/>
                  </a:ext>
                </a:extLst>
              </a:tr>
              <a:tr h="127743">
                <a:tc>
                  <a:txBody>
                    <a:bodyPr/>
                    <a:lstStyle/>
                    <a:p>
                      <a:pPr algn="ctr" fontAlgn="ctr"/>
                      <a:r>
                        <a:rPr lang="en-US" sz="800" u="none" strike="noStrike">
                          <a:effectLst/>
                        </a:rPr>
                        <a:t>Trịnh Hoài Nghĩa</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393964259"/>
                  </a:ext>
                </a:extLst>
              </a:tr>
              <a:tr h="127743">
                <a:tc>
                  <a:txBody>
                    <a:bodyPr/>
                    <a:lstStyle/>
                    <a:p>
                      <a:pPr algn="ctr" fontAlgn="ctr"/>
                      <a:r>
                        <a:rPr lang="en-US" sz="800" u="none" strike="noStrike">
                          <a:effectLst/>
                        </a:rPr>
                        <a:t>Trần Đình Nhã</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2432237532"/>
                  </a:ext>
                </a:extLst>
              </a:tr>
              <a:tr h="133066">
                <a:tc>
                  <a:txBody>
                    <a:bodyPr/>
                    <a:lstStyle/>
                    <a:p>
                      <a:pPr algn="ctr" fontAlgn="ctr"/>
                      <a:r>
                        <a:rPr lang="en-US" sz="800" u="none" strike="noStrike">
                          <a:effectLst/>
                        </a:rPr>
                        <a:t>Nguyễn Đạt Thành</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2255763063"/>
                  </a:ext>
                </a:extLst>
              </a:tr>
              <a:tr h="133066">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extLst>
                  <a:ext uri="{0D108BD9-81ED-4DB2-BD59-A6C34878D82A}">
                    <a16:rowId xmlns:a16="http://schemas.microsoft.com/office/drawing/2014/main" val="3139890626"/>
                  </a:ext>
                </a:extLst>
              </a:tr>
              <a:tr h="175647">
                <a:tc>
                  <a:txBody>
                    <a:bodyPr/>
                    <a:lstStyle/>
                    <a:p>
                      <a:pPr algn="ctr" fontAlgn="ctr"/>
                      <a:r>
                        <a:rPr lang="en-US" sz="800" u="none" strike="noStrike">
                          <a:effectLst/>
                        </a:rPr>
                        <a:t>7/19/2022 Tối</a:t>
                      </a:r>
                      <a:endParaRPr lang="en-US" sz="800" b="0" i="0" u="none" strike="noStrike">
                        <a:solidFill>
                          <a:srgbClr val="000000"/>
                        </a:solidFill>
                        <a:effectLst/>
                        <a:latin typeface="Calibri" panose="020F0502020204030204" pitchFamily="34" charset="0"/>
                      </a:endParaRPr>
                    </a:p>
                  </a:txBody>
                  <a:tcPr marL="5323" marR="5323" marT="5323" marB="0" anchor="ctr"/>
                </a:tc>
                <a:tc gridSpan="14">
                  <a:txBody>
                    <a:bodyPr/>
                    <a:lstStyle/>
                    <a:p>
                      <a:pPr algn="ctr" fontAlgn="ctr"/>
                      <a:r>
                        <a:rPr lang="en-US" sz="1000" u="none" strike="noStrike">
                          <a:effectLst/>
                        </a:rPr>
                        <a:t>BIÊN BẢNG NHẬN XÉT CÁC THÀNH VIÊN BUỔI HỌP</a:t>
                      </a:r>
                      <a:endParaRPr lang="en-US" sz="1000" b="1" i="0" u="none" strike="noStrike">
                        <a:solidFill>
                          <a:srgbClr val="00B05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8984018"/>
                  </a:ext>
                </a:extLst>
              </a:tr>
              <a:tr h="138388">
                <a:tc rowSpan="2">
                  <a:txBody>
                    <a:bodyPr/>
                    <a:lstStyle/>
                    <a:p>
                      <a:pPr algn="ctr" fontAlgn="ctr"/>
                      <a:r>
                        <a:rPr lang="en-US" sz="800" u="none" strike="noStrike">
                          <a:effectLst/>
                        </a:rPr>
                        <a:t>TÊN THÀNH VIÊN</a:t>
                      </a:r>
                      <a:endParaRPr lang="en-US" sz="800" b="1" i="0" u="none" strike="noStrike">
                        <a:solidFill>
                          <a:srgbClr val="000000"/>
                        </a:solidFill>
                        <a:effectLst/>
                        <a:latin typeface="Calibri" panose="020F0502020204030204" pitchFamily="34" charset="0"/>
                      </a:endParaRPr>
                    </a:p>
                  </a:txBody>
                  <a:tcPr marL="5323" marR="5323" marT="5323" marB="0" anchor="ctr"/>
                </a:tc>
                <a:tc gridSpan="3">
                  <a:txBody>
                    <a:bodyPr/>
                    <a:lstStyle/>
                    <a:p>
                      <a:pPr algn="ctr" fontAlgn="ctr"/>
                      <a:r>
                        <a:rPr lang="en-US" sz="800" u="none" strike="noStrike">
                          <a:effectLst/>
                        </a:rPr>
                        <a:t>CHUẨN BỊ</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gridSpan="3">
                  <a:txBody>
                    <a:bodyPr/>
                    <a:lstStyle/>
                    <a:p>
                      <a:pPr algn="ctr" fontAlgn="ctr"/>
                      <a:r>
                        <a:rPr lang="en-US" sz="800" u="none" strike="noStrike">
                          <a:effectLst/>
                        </a:rPr>
                        <a:t>LÝ DO NGHỈ HỌP</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gridSpan="3">
                  <a:txBody>
                    <a:bodyPr/>
                    <a:lstStyle/>
                    <a:p>
                      <a:pPr algn="ctr" fontAlgn="ctr"/>
                      <a:r>
                        <a:rPr lang="en-US" sz="800" u="none" strike="noStrike">
                          <a:effectLst/>
                        </a:rPr>
                        <a:t>LÝ DO NGHỈ HỌC</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gridSpan="3">
                  <a:txBody>
                    <a:bodyPr/>
                    <a:lstStyle/>
                    <a:p>
                      <a:pPr algn="ctr" fontAlgn="ctr"/>
                      <a:r>
                        <a:rPr lang="en-US" sz="800" u="none" strike="noStrike">
                          <a:effectLst/>
                        </a:rPr>
                        <a:t>ĐÓNG GÓP Ý KIẾN</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rowSpan="2">
                  <a:txBody>
                    <a:bodyPr/>
                    <a:lstStyle/>
                    <a:p>
                      <a:pPr algn="ctr" fontAlgn="ctr"/>
                      <a:r>
                        <a:rPr lang="en-US" sz="800" u="none" strike="noStrike">
                          <a:effectLst/>
                        </a:rPr>
                        <a:t>NHẬN XÉT</a:t>
                      </a:r>
                      <a:endParaRPr lang="en-US" sz="800" b="1" i="0" u="none" strike="noStrike">
                        <a:solidFill>
                          <a:srgbClr val="000000"/>
                        </a:solidFill>
                        <a:effectLst/>
                        <a:latin typeface="Calibri" panose="020F0502020204030204" pitchFamily="34" charset="0"/>
                      </a:endParaRPr>
                    </a:p>
                  </a:txBody>
                  <a:tcPr marL="5323" marR="5323" marT="5323" marB="0" anchor="ctr"/>
                </a:tc>
                <a:tc rowSpan="2">
                  <a:txBody>
                    <a:bodyPr/>
                    <a:lstStyle/>
                    <a:p>
                      <a:pPr algn="ctr" fontAlgn="ctr"/>
                      <a:r>
                        <a:rPr lang="en-US" sz="800" u="none" strike="noStrike">
                          <a:effectLst/>
                        </a:rPr>
                        <a:t>TỔNG CỘNG</a:t>
                      </a:r>
                      <a:endParaRPr lang="en-US" sz="800" b="1"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1561711091"/>
                  </a:ext>
                </a:extLst>
              </a:tr>
              <a:tr h="127743">
                <a:tc vMerge="1">
                  <a:txBody>
                    <a:bodyPr/>
                    <a:lstStyle/>
                    <a:p>
                      <a:endParaRPr lang="en-US"/>
                    </a:p>
                  </a:txBody>
                  <a:tcPr/>
                </a:tc>
                <a:tc>
                  <a:txBody>
                    <a:bodyPr/>
                    <a:lstStyle/>
                    <a:p>
                      <a:pPr algn="ctr" fontAlgn="ctr"/>
                      <a:r>
                        <a:rPr lang="vi-VN" sz="800" u="none" strike="noStrike">
                          <a:effectLst/>
                        </a:rPr>
                        <a:t>Chất lượng</a:t>
                      </a:r>
                      <a:endParaRPr lang="vi-VN"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vi-VN" sz="800" u="none" strike="noStrike">
                          <a:effectLst/>
                        </a:rPr>
                        <a:t>không chất lượng</a:t>
                      </a:r>
                      <a:endParaRPr lang="vi-VN"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Không đầy đủ</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Chính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chíng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phép</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Chính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chíng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phép</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Tích cực</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Ít tích cực</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đóng góp</a:t>
                      </a:r>
                      <a:endParaRPr lang="en-US" sz="800" b="0" i="0" u="none" strike="noStrike">
                        <a:solidFill>
                          <a:srgbClr val="000000"/>
                        </a:solidFill>
                        <a:effectLst/>
                        <a:latin typeface="Calibri" panose="020F0502020204030204" pitchFamily="34" charset="0"/>
                      </a:endParaRPr>
                    </a:p>
                  </a:txBody>
                  <a:tcPr marL="5323" marR="5323" marT="5323"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351829219"/>
                  </a:ext>
                </a:extLst>
              </a:tr>
              <a:tr h="127743">
                <a:tc>
                  <a:txBody>
                    <a:bodyPr/>
                    <a:lstStyle/>
                    <a:p>
                      <a:pPr algn="ctr" fontAlgn="ctr"/>
                      <a:r>
                        <a:rPr lang="en-US" sz="800" u="none" strike="noStrike">
                          <a:effectLst/>
                        </a:rPr>
                        <a:t>Chí Vĩnh Phúc</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2813675298"/>
                  </a:ext>
                </a:extLst>
              </a:tr>
              <a:tr h="127743">
                <a:tc>
                  <a:txBody>
                    <a:bodyPr/>
                    <a:lstStyle/>
                    <a:p>
                      <a:pPr algn="ctr" fontAlgn="ctr"/>
                      <a:r>
                        <a:rPr lang="en-US" sz="800" u="none" strike="noStrike">
                          <a:effectLst/>
                        </a:rPr>
                        <a:t>Nguyễn Hồ Anh Kiệt</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77394965"/>
                  </a:ext>
                </a:extLst>
              </a:tr>
              <a:tr h="127743">
                <a:tc>
                  <a:txBody>
                    <a:bodyPr/>
                    <a:lstStyle/>
                    <a:p>
                      <a:pPr algn="ctr" fontAlgn="ctr"/>
                      <a:r>
                        <a:rPr lang="en-US" sz="800" u="none" strike="noStrike">
                          <a:effectLst/>
                        </a:rPr>
                        <a:t>Trịnh Hoài Nghĩa</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1229207656"/>
                  </a:ext>
                </a:extLst>
              </a:tr>
              <a:tr h="127743">
                <a:tc>
                  <a:txBody>
                    <a:bodyPr/>
                    <a:lstStyle/>
                    <a:p>
                      <a:pPr algn="ctr" fontAlgn="ctr"/>
                      <a:r>
                        <a:rPr lang="en-US" sz="800" u="none" strike="noStrike">
                          <a:effectLst/>
                        </a:rPr>
                        <a:t>Trần Đình Nhã</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582408619"/>
                  </a:ext>
                </a:extLst>
              </a:tr>
              <a:tr h="133066">
                <a:tc>
                  <a:txBody>
                    <a:bodyPr/>
                    <a:lstStyle/>
                    <a:p>
                      <a:pPr algn="ctr" fontAlgn="ctr"/>
                      <a:r>
                        <a:rPr lang="en-US" sz="800" u="none" strike="noStrike">
                          <a:effectLst/>
                        </a:rPr>
                        <a:t>Nguyễn Đạt Thành</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1001479029"/>
                  </a:ext>
                </a:extLst>
              </a:tr>
              <a:tr h="127743">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5323" marR="5323" marT="5323" marB="0" anchor="b"/>
                </a:tc>
                <a:extLst>
                  <a:ext uri="{0D108BD9-81ED-4DB2-BD59-A6C34878D82A}">
                    <a16:rowId xmlns:a16="http://schemas.microsoft.com/office/drawing/2014/main" val="2273290514"/>
                  </a:ext>
                </a:extLst>
              </a:tr>
            </a:tbl>
          </a:graphicData>
        </a:graphic>
      </p:graphicFrame>
    </p:spTree>
    <p:extLst>
      <p:ext uri="{BB962C8B-B14F-4D97-AF65-F5344CB8AC3E}">
        <p14:creationId xmlns:p14="http://schemas.microsoft.com/office/powerpoint/2010/main" val="35925025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ADB0-1AE5-EE57-BDEB-3545F7B61D08}"/>
              </a:ext>
            </a:extLst>
          </p:cNvPr>
          <p:cNvSpPr>
            <a:spLocks noGrp="1"/>
          </p:cNvSpPr>
          <p:nvPr>
            <p:ph type="title"/>
          </p:nvPr>
        </p:nvSpPr>
        <p:spPr>
          <a:xfrm>
            <a:off x="2589212" y="651004"/>
            <a:ext cx="8911687" cy="1258478"/>
          </a:xfrm>
        </p:spPr>
        <p:txBody>
          <a:bodyPr/>
          <a:lstStyle/>
          <a:p>
            <a:endParaRPr lang="en-US" dirty="0"/>
          </a:p>
        </p:txBody>
      </p:sp>
      <p:graphicFrame>
        <p:nvGraphicFramePr>
          <p:cNvPr id="4" name="Content Placeholder 3">
            <a:extLst>
              <a:ext uri="{FF2B5EF4-FFF2-40B4-BE49-F238E27FC236}">
                <a16:creationId xmlns:a16="http://schemas.microsoft.com/office/drawing/2014/main" id="{7EF0BB8E-BBBD-FD82-338A-7D44D24B9A86}"/>
              </a:ext>
            </a:extLst>
          </p:cNvPr>
          <p:cNvGraphicFramePr>
            <a:graphicFrameLocks noGrp="1"/>
          </p:cNvGraphicFramePr>
          <p:nvPr>
            <p:ph idx="1"/>
          </p:nvPr>
        </p:nvGraphicFramePr>
        <p:xfrm>
          <a:off x="2589214" y="2739971"/>
          <a:ext cx="8915398" cy="2808347"/>
        </p:xfrm>
        <a:graphic>
          <a:graphicData uri="http://schemas.openxmlformats.org/drawingml/2006/table">
            <a:tbl>
              <a:tblPr>
                <a:tableStyleId>{5C22544A-7EE6-4342-B048-85BDC9FD1C3A}</a:tableStyleId>
              </a:tblPr>
              <a:tblGrid>
                <a:gridCol w="1306009">
                  <a:extLst>
                    <a:ext uri="{9D8B030D-6E8A-4147-A177-3AD203B41FA5}">
                      <a16:colId xmlns:a16="http://schemas.microsoft.com/office/drawing/2014/main" val="975806005"/>
                    </a:ext>
                  </a:extLst>
                </a:gridCol>
                <a:gridCol w="498658">
                  <a:extLst>
                    <a:ext uri="{9D8B030D-6E8A-4147-A177-3AD203B41FA5}">
                      <a16:colId xmlns:a16="http://schemas.microsoft.com/office/drawing/2014/main" val="1490406091"/>
                    </a:ext>
                  </a:extLst>
                </a:gridCol>
                <a:gridCol w="764177">
                  <a:extLst>
                    <a:ext uri="{9D8B030D-6E8A-4147-A177-3AD203B41FA5}">
                      <a16:colId xmlns:a16="http://schemas.microsoft.com/office/drawing/2014/main" val="1026762676"/>
                    </a:ext>
                  </a:extLst>
                </a:gridCol>
                <a:gridCol w="595799">
                  <a:extLst>
                    <a:ext uri="{9D8B030D-6E8A-4147-A177-3AD203B41FA5}">
                      <a16:colId xmlns:a16="http://schemas.microsoft.com/office/drawing/2014/main" val="3715443518"/>
                    </a:ext>
                  </a:extLst>
                </a:gridCol>
                <a:gridCol w="498658">
                  <a:extLst>
                    <a:ext uri="{9D8B030D-6E8A-4147-A177-3AD203B41FA5}">
                      <a16:colId xmlns:a16="http://schemas.microsoft.com/office/drawing/2014/main" val="1148745056"/>
                    </a:ext>
                  </a:extLst>
                </a:gridCol>
                <a:gridCol w="608751">
                  <a:extLst>
                    <a:ext uri="{9D8B030D-6E8A-4147-A177-3AD203B41FA5}">
                      <a16:colId xmlns:a16="http://schemas.microsoft.com/office/drawing/2014/main" val="4032769712"/>
                    </a:ext>
                  </a:extLst>
                </a:gridCol>
                <a:gridCol w="420945">
                  <a:extLst>
                    <a:ext uri="{9D8B030D-6E8A-4147-A177-3AD203B41FA5}">
                      <a16:colId xmlns:a16="http://schemas.microsoft.com/office/drawing/2014/main" val="129164546"/>
                    </a:ext>
                  </a:extLst>
                </a:gridCol>
                <a:gridCol w="498658">
                  <a:extLst>
                    <a:ext uri="{9D8B030D-6E8A-4147-A177-3AD203B41FA5}">
                      <a16:colId xmlns:a16="http://schemas.microsoft.com/office/drawing/2014/main" val="2619242580"/>
                    </a:ext>
                  </a:extLst>
                </a:gridCol>
                <a:gridCol w="608751">
                  <a:extLst>
                    <a:ext uri="{9D8B030D-6E8A-4147-A177-3AD203B41FA5}">
                      <a16:colId xmlns:a16="http://schemas.microsoft.com/office/drawing/2014/main" val="254363281"/>
                    </a:ext>
                  </a:extLst>
                </a:gridCol>
                <a:gridCol w="420945">
                  <a:extLst>
                    <a:ext uri="{9D8B030D-6E8A-4147-A177-3AD203B41FA5}">
                      <a16:colId xmlns:a16="http://schemas.microsoft.com/office/drawing/2014/main" val="798699495"/>
                    </a:ext>
                  </a:extLst>
                </a:gridCol>
                <a:gridCol w="420945">
                  <a:extLst>
                    <a:ext uri="{9D8B030D-6E8A-4147-A177-3AD203B41FA5}">
                      <a16:colId xmlns:a16="http://schemas.microsoft.com/office/drawing/2014/main" val="3533125656"/>
                    </a:ext>
                  </a:extLst>
                </a:gridCol>
                <a:gridCol w="433897">
                  <a:extLst>
                    <a:ext uri="{9D8B030D-6E8A-4147-A177-3AD203B41FA5}">
                      <a16:colId xmlns:a16="http://schemas.microsoft.com/office/drawing/2014/main" val="1877517225"/>
                    </a:ext>
                  </a:extLst>
                </a:gridCol>
                <a:gridCol w="550466">
                  <a:extLst>
                    <a:ext uri="{9D8B030D-6E8A-4147-A177-3AD203B41FA5}">
                      <a16:colId xmlns:a16="http://schemas.microsoft.com/office/drawing/2014/main" val="184390542"/>
                    </a:ext>
                  </a:extLst>
                </a:gridCol>
                <a:gridCol w="725320">
                  <a:extLst>
                    <a:ext uri="{9D8B030D-6E8A-4147-A177-3AD203B41FA5}">
                      <a16:colId xmlns:a16="http://schemas.microsoft.com/office/drawing/2014/main" val="1964906245"/>
                    </a:ext>
                  </a:extLst>
                </a:gridCol>
                <a:gridCol w="563419">
                  <a:extLst>
                    <a:ext uri="{9D8B030D-6E8A-4147-A177-3AD203B41FA5}">
                      <a16:colId xmlns:a16="http://schemas.microsoft.com/office/drawing/2014/main" val="119494757"/>
                    </a:ext>
                  </a:extLst>
                </a:gridCol>
              </a:tblGrid>
              <a:tr h="175647">
                <a:tc>
                  <a:txBody>
                    <a:bodyPr/>
                    <a:lstStyle/>
                    <a:p>
                      <a:pPr algn="ctr" fontAlgn="ctr"/>
                      <a:r>
                        <a:rPr lang="en-US" sz="800" u="none" strike="noStrike">
                          <a:effectLst/>
                        </a:rPr>
                        <a:t>7/23/2022 Tối</a:t>
                      </a:r>
                      <a:endParaRPr lang="en-US" sz="800" b="0" i="0" u="none" strike="noStrike">
                        <a:solidFill>
                          <a:srgbClr val="000000"/>
                        </a:solidFill>
                        <a:effectLst/>
                        <a:latin typeface="Calibri" panose="020F0502020204030204" pitchFamily="34" charset="0"/>
                      </a:endParaRPr>
                    </a:p>
                  </a:txBody>
                  <a:tcPr marL="5323" marR="5323" marT="5323" marB="0" anchor="ctr"/>
                </a:tc>
                <a:tc gridSpan="14">
                  <a:txBody>
                    <a:bodyPr/>
                    <a:lstStyle/>
                    <a:p>
                      <a:pPr algn="ctr" fontAlgn="ctr"/>
                      <a:r>
                        <a:rPr lang="en-US" sz="1000" u="none" strike="noStrike">
                          <a:effectLst/>
                        </a:rPr>
                        <a:t>BIÊN BẢNG NHẬN XÉT CÁC THÀNH VIÊN BUỔI HỌP</a:t>
                      </a:r>
                      <a:endParaRPr lang="en-US" sz="1000" b="1" i="0" u="none" strike="noStrike">
                        <a:solidFill>
                          <a:srgbClr val="00B05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84637799"/>
                  </a:ext>
                </a:extLst>
              </a:tr>
              <a:tr h="138388">
                <a:tc rowSpan="2">
                  <a:txBody>
                    <a:bodyPr/>
                    <a:lstStyle/>
                    <a:p>
                      <a:pPr algn="ctr" fontAlgn="ctr"/>
                      <a:r>
                        <a:rPr lang="en-US" sz="800" u="none" strike="noStrike">
                          <a:effectLst/>
                        </a:rPr>
                        <a:t>TÊN THÀNH VIÊN</a:t>
                      </a:r>
                      <a:endParaRPr lang="en-US" sz="800" b="1" i="0" u="none" strike="noStrike">
                        <a:solidFill>
                          <a:srgbClr val="000000"/>
                        </a:solidFill>
                        <a:effectLst/>
                        <a:latin typeface="Calibri" panose="020F0502020204030204" pitchFamily="34" charset="0"/>
                      </a:endParaRPr>
                    </a:p>
                  </a:txBody>
                  <a:tcPr marL="5323" marR="5323" marT="5323" marB="0" anchor="ctr"/>
                </a:tc>
                <a:tc gridSpan="3">
                  <a:txBody>
                    <a:bodyPr/>
                    <a:lstStyle/>
                    <a:p>
                      <a:pPr algn="ctr" fontAlgn="ctr"/>
                      <a:r>
                        <a:rPr lang="en-US" sz="800" u="none" strike="noStrike">
                          <a:effectLst/>
                        </a:rPr>
                        <a:t>CHUẨN BỊ</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gridSpan="3">
                  <a:txBody>
                    <a:bodyPr/>
                    <a:lstStyle/>
                    <a:p>
                      <a:pPr algn="ctr" fontAlgn="ctr"/>
                      <a:r>
                        <a:rPr lang="en-US" sz="800" u="none" strike="noStrike">
                          <a:effectLst/>
                        </a:rPr>
                        <a:t>LÝ DO NGHỈ HỌP</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gridSpan="3">
                  <a:txBody>
                    <a:bodyPr/>
                    <a:lstStyle/>
                    <a:p>
                      <a:pPr algn="ctr" fontAlgn="ctr"/>
                      <a:r>
                        <a:rPr lang="en-US" sz="800" u="none" strike="noStrike">
                          <a:effectLst/>
                        </a:rPr>
                        <a:t>LÝ DO NGHỈ HỌC</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gridSpan="3">
                  <a:txBody>
                    <a:bodyPr/>
                    <a:lstStyle/>
                    <a:p>
                      <a:pPr algn="ctr" fontAlgn="ctr"/>
                      <a:r>
                        <a:rPr lang="en-US" sz="800" u="none" strike="noStrike">
                          <a:effectLst/>
                        </a:rPr>
                        <a:t>ĐÓNG GÓP Ý KIẾN</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rowSpan="2">
                  <a:txBody>
                    <a:bodyPr/>
                    <a:lstStyle/>
                    <a:p>
                      <a:pPr algn="ctr" fontAlgn="ctr"/>
                      <a:r>
                        <a:rPr lang="en-US" sz="800" u="none" strike="noStrike">
                          <a:effectLst/>
                        </a:rPr>
                        <a:t>NHẬN XÉT</a:t>
                      </a:r>
                      <a:endParaRPr lang="en-US" sz="800" b="1" i="0" u="none" strike="noStrike">
                        <a:solidFill>
                          <a:srgbClr val="000000"/>
                        </a:solidFill>
                        <a:effectLst/>
                        <a:latin typeface="Calibri" panose="020F0502020204030204" pitchFamily="34" charset="0"/>
                      </a:endParaRPr>
                    </a:p>
                  </a:txBody>
                  <a:tcPr marL="5323" marR="5323" marT="5323" marB="0" anchor="ctr"/>
                </a:tc>
                <a:tc rowSpan="2">
                  <a:txBody>
                    <a:bodyPr/>
                    <a:lstStyle/>
                    <a:p>
                      <a:pPr algn="ctr" fontAlgn="ctr"/>
                      <a:r>
                        <a:rPr lang="en-US" sz="800" u="none" strike="noStrike">
                          <a:effectLst/>
                        </a:rPr>
                        <a:t>TỔNG CỘNG</a:t>
                      </a:r>
                      <a:endParaRPr lang="en-US" sz="800" b="1"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1625630860"/>
                  </a:ext>
                </a:extLst>
              </a:tr>
              <a:tr h="127743">
                <a:tc vMerge="1">
                  <a:txBody>
                    <a:bodyPr/>
                    <a:lstStyle/>
                    <a:p>
                      <a:endParaRPr lang="en-US"/>
                    </a:p>
                  </a:txBody>
                  <a:tcPr/>
                </a:tc>
                <a:tc>
                  <a:txBody>
                    <a:bodyPr/>
                    <a:lstStyle/>
                    <a:p>
                      <a:pPr algn="ctr" fontAlgn="ctr"/>
                      <a:r>
                        <a:rPr lang="vi-VN" sz="800" u="none" strike="noStrike">
                          <a:effectLst/>
                        </a:rPr>
                        <a:t>Chất lượng</a:t>
                      </a:r>
                      <a:endParaRPr lang="vi-VN"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vi-VN" sz="800" u="none" strike="noStrike">
                          <a:effectLst/>
                        </a:rPr>
                        <a:t>không chất lượng</a:t>
                      </a:r>
                      <a:endParaRPr lang="vi-VN"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Không đầy đủ</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Chính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chíng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phép</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Chính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chíng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phép</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Tích cực</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Ít tích cực</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đóng góp</a:t>
                      </a:r>
                      <a:endParaRPr lang="en-US" sz="800" b="0" i="0" u="none" strike="noStrike">
                        <a:solidFill>
                          <a:srgbClr val="000000"/>
                        </a:solidFill>
                        <a:effectLst/>
                        <a:latin typeface="Calibri" panose="020F0502020204030204" pitchFamily="34" charset="0"/>
                      </a:endParaRPr>
                    </a:p>
                  </a:txBody>
                  <a:tcPr marL="5323" marR="5323" marT="5323"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181933303"/>
                  </a:ext>
                </a:extLst>
              </a:tr>
              <a:tr h="127743">
                <a:tc>
                  <a:txBody>
                    <a:bodyPr/>
                    <a:lstStyle/>
                    <a:p>
                      <a:pPr algn="ctr" fontAlgn="ctr"/>
                      <a:r>
                        <a:rPr lang="en-US" sz="800" u="none" strike="noStrike">
                          <a:effectLst/>
                        </a:rPr>
                        <a:t>Chí Vĩnh Phúc</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1559889485"/>
                  </a:ext>
                </a:extLst>
              </a:tr>
              <a:tr h="127743">
                <a:tc>
                  <a:txBody>
                    <a:bodyPr/>
                    <a:lstStyle/>
                    <a:p>
                      <a:pPr algn="ctr" fontAlgn="ctr"/>
                      <a:r>
                        <a:rPr lang="en-US" sz="800" u="none" strike="noStrike">
                          <a:effectLst/>
                        </a:rPr>
                        <a:t>Nguyễn Hồ Anh Kiệt</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3578995531"/>
                  </a:ext>
                </a:extLst>
              </a:tr>
              <a:tr h="127743">
                <a:tc>
                  <a:txBody>
                    <a:bodyPr/>
                    <a:lstStyle/>
                    <a:p>
                      <a:pPr algn="ctr" fontAlgn="ctr"/>
                      <a:r>
                        <a:rPr lang="en-US" sz="800" u="none" strike="noStrike">
                          <a:effectLst/>
                        </a:rPr>
                        <a:t>Trịnh Hoài Nghĩa</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109864550"/>
                  </a:ext>
                </a:extLst>
              </a:tr>
              <a:tr h="127743">
                <a:tc>
                  <a:txBody>
                    <a:bodyPr/>
                    <a:lstStyle/>
                    <a:p>
                      <a:pPr algn="ctr" fontAlgn="ctr"/>
                      <a:r>
                        <a:rPr lang="en-US" sz="800" u="none" strike="noStrike">
                          <a:effectLst/>
                        </a:rPr>
                        <a:t>Trần Đình Nhã</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2322673846"/>
                  </a:ext>
                </a:extLst>
              </a:tr>
              <a:tr h="133066">
                <a:tc>
                  <a:txBody>
                    <a:bodyPr/>
                    <a:lstStyle/>
                    <a:p>
                      <a:pPr algn="ctr" fontAlgn="ctr"/>
                      <a:r>
                        <a:rPr lang="en-US" sz="800" u="none" strike="noStrike">
                          <a:effectLst/>
                        </a:rPr>
                        <a:t>Nguyễn Đạt Thành</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2963879661"/>
                  </a:ext>
                </a:extLst>
              </a:tr>
              <a:tr h="127743">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extLst>
                  <a:ext uri="{0D108BD9-81ED-4DB2-BD59-A6C34878D82A}">
                    <a16:rowId xmlns:a16="http://schemas.microsoft.com/office/drawing/2014/main" val="433259304"/>
                  </a:ext>
                </a:extLst>
              </a:tr>
              <a:tr h="133066">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extLst>
                  <a:ext uri="{0D108BD9-81ED-4DB2-BD59-A6C34878D82A}">
                    <a16:rowId xmlns:a16="http://schemas.microsoft.com/office/drawing/2014/main" val="1639467824"/>
                  </a:ext>
                </a:extLst>
              </a:tr>
              <a:tr h="175647">
                <a:tc>
                  <a:txBody>
                    <a:bodyPr/>
                    <a:lstStyle/>
                    <a:p>
                      <a:pPr algn="ctr" fontAlgn="ctr"/>
                      <a:r>
                        <a:rPr lang="en-US" sz="800" u="none" strike="noStrike">
                          <a:effectLst/>
                        </a:rPr>
                        <a:t>7/25/2022 Tối</a:t>
                      </a:r>
                      <a:endParaRPr lang="en-US" sz="800" b="0" i="0" u="none" strike="noStrike">
                        <a:solidFill>
                          <a:srgbClr val="000000"/>
                        </a:solidFill>
                        <a:effectLst/>
                        <a:latin typeface="Calibri" panose="020F0502020204030204" pitchFamily="34" charset="0"/>
                      </a:endParaRPr>
                    </a:p>
                  </a:txBody>
                  <a:tcPr marL="5323" marR="5323" marT="5323" marB="0" anchor="ctr"/>
                </a:tc>
                <a:tc gridSpan="14">
                  <a:txBody>
                    <a:bodyPr/>
                    <a:lstStyle/>
                    <a:p>
                      <a:pPr algn="ctr" fontAlgn="ctr"/>
                      <a:r>
                        <a:rPr lang="en-US" sz="1000" u="none" strike="noStrike">
                          <a:effectLst/>
                        </a:rPr>
                        <a:t>BIÊN BẢNG NHẬN XÉT CÁC THÀNH VIÊN BUỔI HỌP</a:t>
                      </a:r>
                      <a:endParaRPr lang="en-US" sz="1000" b="1" i="0" u="none" strike="noStrike">
                        <a:solidFill>
                          <a:srgbClr val="00B05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2790825"/>
                  </a:ext>
                </a:extLst>
              </a:tr>
              <a:tr h="138388">
                <a:tc rowSpan="2">
                  <a:txBody>
                    <a:bodyPr/>
                    <a:lstStyle/>
                    <a:p>
                      <a:pPr algn="ctr" fontAlgn="ctr"/>
                      <a:r>
                        <a:rPr lang="en-US" sz="800" u="none" strike="noStrike">
                          <a:effectLst/>
                        </a:rPr>
                        <a:t>TÊN THÀNH VIÊN</a:t>
                      </a:r>
                      <a:endParaRPr lang="en-US" sz="800" b="1" i="0" u="none" strike="noStrike">
                        <a:solidFill>
                          <a:srgbClr val="000000"/>
                        </a:solidFill>
                        <a:effectLst/>
                        <a:latin typeface="Calibri" panose="020F0502020204030204" pitchFamily="34" charset="0"/>
                      </a:endParaRPr>
                    </a:p>
                  </a:txBody>
                  <a:tcPr marL="5323" marR="5323" marT="5323" marB="0" anchor="ctr"/>
                </a:tc>
                <a:tc gridSpan="3">
                  <a:txBody>
                    <a:bodyPr/>
                    <a:lstStyle/>
                    <a:p>
                      <a:pPr algn="ctr" fontAlgn="ctr"/>
                      <a:r>
                        <a:rPr lang="en-US" sz="800" u="none" strike="noStrike">
                          <a:effectLst/>
                        </a:rPr>
                        <a:t>CHUẨN BỊ</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gridSpan="3">
                  <a:txBody>
                    <a:bodyPr/>
                    <a:lstStyle/>
                    <a:p>
                      <a:pPr algn="ctr" fontAlgn="ctr"/>
                      <a:r>
                        <a:rPr lang="en-US" sz="800" u="none" strike="noStrike">
                          <a:effectLst/>
                        </a:rPr>
                        <a:t>LÝ DO NGHỈ HỌP</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gridSpan="3">
                  <a:txBody>
                    <a:bodyPr/>
                    <a:lstStyle/>
                    <a:p>
                      <a:pPr algn="ctr" fontAlgn="ctr"/>
                      <a:r>
                        <a:rPr lang="en-US" sz="800" u="none" strike="noStrike">
                          <a:effectLst/>
                        </a:rPr>
                        <a:t>LÝ DO NGHỈ HỌC</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gridSpan="3">
                  <a:txBody>
                    <a:bodyPr/>
                    <a:lstStyle/>
                    <a:p>
                      <a:pPr algn="ctr" fontAlgn="ctr"/>
                      <a:r>
                        <a:rPr lang="en-US" sz="800" u="none" strike="noStrike">
                          <a:effectLst/>
                        </a:rPr>
                        <a:t>ĐÓNG GÓP Ý KIẾN</a:t>
                      </a:r>
                      <a:endParaRPr lang="en-US" sz="800" b="1" i="0" u="none" strike="noStrike">
                        <a:solidFill>
                          <a:srgbClr val="000000"/>
                        </a:solidFill>
                        <a:effectLst/>
                        <a:latin typeface="Calibri" panose="020F0502020204030204" pitchFamily="34" charset="0"/>
                      </a:endParaRPr>
                    </a:p>
                  </a:txBody>
                  <a:tcPr marL="5323" marR="5323" marT="5323" marB="0" anchor="ctr"/>
                </a:tc>
                <a:tc hMerge="1">
                  <a:txBody>
                    <a:bodyPr/>
                    <a:lstStyle/>
                    <a:p>
                      <a:endParaRPr lang="en-US"/>
                    </a:p>
                  </a:txBody>
                  <a:tcPr/>
                </a:tc>
                <a:tc hMerge="1">
                  <a:txBody>
                    <a:bodyPr/>
                    <a:lstStyle/>
                    <a:p>
                      <a:endParaRPr lang="en-US"/>
                    </a:p>
                  </a:txBody>
                  <a:tcPr/>
                </a:tc>
                <a:tc rowSpan="2">
                  <a:txBody>
                    <a:bodyPr/>
                    <a:lstStyle/>
                    <a:p>
                      <a:pPr algn="ctr" fontAlgn="ctr"/>
                      <a:r>
                        <a:rPr lang="en-US" sz="800" u="none" strike="noStrike">
                          <a:effectLst/>
                        </a:rPr>
                        <a:t>NHẬN XÉT</a:t>
                      </a:r>
                      <a:endParaRPr lang="en-US" sz="800" b="1" i="0" u="none" strike="noStrike">
                        <a:solidFill>
                          <a:srgbClr val="000000"/>
                        </a:solidFill>
                        <a:effectLst/>
                        <a:latin typeface="Calibri" panose="020F0502020204030204" pitchFamily="34" charset="0"/>
                      </a:endParaRPr>
                    </a:p>
                  </a:txBody>
                  <a:tcPr marL="5323" marR="5323" marT="5323" marB="0" anchor="ctr"/>
                </a:tc>
                <a:tc rowSpan="2">
                  <a:txBody>
                    <a:bodyPr/>
                    <a:lstStyle/>
                    <a:p>
                      <a:pPr algn="ctr" fontAlgn="ctr"/>
                      <a:r>
                        <a:rPr lang="en-US" sz="800" u="none" strike="noStrike">
                          <a:effectLst/>
                        </a:rPr>
                        <a:t>TỔNG CỘNG</a:t>
                      </a:r>
                      <a:endParaRPr lang="en-US" sz="800" b="1"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3034851282"/>
                  </a:ext>
                </a:extLst>
              </a:tr>
              <a:tr h="127743">
                <a:tc vMerge="1">
                  <a:txBody>
                    <a:bodyPr/>
                    <a:lstStyle/>
                    <a:p>
                      <a:endParaRPr lang="en-US"/>
                    </a:p>
                  </a:txBody>
                  <a:tcPr/>
                </a:tc>
                <a:tc>
                  <a:txBody>
                    <a:bodyPr/>
                    <a:lstStyle/>
                    <a:p>
                      <a:pPr algn="ctr" fontAlgn="ctr"/>
                      <a:r>
                        <a:rPr lang="vi-VN" sz="800" u="none" strike="noStrike">
                          <a:effectLst/>
                        </a:rPr>
                        <a:t>Chất lượng</a:t>
                      </a:r>
                      <a:endParaRPr lang="vi-VN"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vi-VN" sz="800" u="none" strike="noStrike">
                          <a:effectLst/>
                        </a:rPr>
                        <a:t>không chất lượng</a:t>
                      </a:r>
                      <a:endParaRPr lang="vi-VN"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Không đầy đủ</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Chính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chíng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phép</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Chính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chíng đáng</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phép</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Tích cực</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Ít tích cực</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Ko đóng góp</a:t>
                      </a:r>
                      <a:endParaRPr lang="en-US" sz="800" b="0" i="0" u="none" strike="noStrike">
                        <a:solidFill>
                          <a:srgbClr val="000000"/>
                        </a:solidFill>
                        <a:effectLst/>
                        <a:latin typeface="Calibri" panose="020F0502020204030204" pitchFamily="34" charset="0"/>
                      </a:endParaRPr>
                    </a:p>
                  </a:txBody>
                  <a:tcPr marL="5323" marR="5323" marT="5323"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91745764"/>
                  </a:ext>
                </a:extLst>
              </a:tr>
              <a:tr h="127743">
                <a:tc>
                  <a:txBody>
                    <a:bodyPr/>
                    <a:lstStyle/>
                    <a:p>
                      <a:pPr algn="ctr" fontAlgn="ctr"/>
                      <a:r>
                        <a:rPr lang="en-US" sz="800" u="none" strike="noStrike">
                          <a:effectLst/>
                        </a:rPr>
                        <a:t>Chí Vĩnh Phúc</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3801566292"/>
                  </a:ext>
                </a:extLst>
              </a:tr>
              <a:tr h="127743">
                <a:tc>
                  <a:txBody>
                    <a:bodyPr/>
                    <a:lstStyle/>
                    <a:p>
                      <a:pPr algn="ctr" fontAlgn="ctr"/>
                      <a:r>
                        <a:rPr lang="en-US" sz="800" u="none" strike="noStrike">
                          <a:effectLst/>
                        </a:rPr>
                        <a:t>Nguyễn Hồ Anh Kiệt</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2525044644"/>
                  </a:ext>
                </a:extLst>
              </a:tr>
              <a:tr h="127743">
                <a:tc>
                  <a:txBody>
                    <a:bodyPr/>
                    <a:lstStyle/>
                    <a:p>
                      <a:pPr algn="ctr" fontAlgn="ctr"/>
                      <a:r>
                        <a:rPr lang="en-US" sz="800" u="none" strike="noStrike">
                          <a:effectLst/>
                        </a:rPr>
                        <a:t>Trịnh Hoài Nghĩa</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3390766544"/>
                  </a:ext>
                </a:extLst>
              </a:tr>
              <a:tr h="127743">
                <a:tc>
                  <a:txBody>
                    <a:bodyPr/>
                    <a:lstStyle/>
                    <a:p>
                      <a:pPr algn="ctr" fontAlgn="ctr"/>
                      <a:r>
                        <a:rPr lang="en-US" sz="800" u="none" strike="noStrike">
                          <a:effectLst/>
                        </a:rPr>
                        <a:t>Trần Đình Nhã</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1912082559"/>
                  </a:ext>
                </a:extLst>
              </a:tr>
              <a:tr h="133066">
                <a:tc>
                  <a:txBody>
                    <a:bodyPr/>
                    <a:lstStyle/>
                    <a:p>
                      <a:pPr algn="ctr" fontAlgn="ctr"/>
                      <a:r>
                        <a:rPr lang="en-US" sz="800" u="none" strike="noStrike">
                          <a:effectLst/>
                        </a:rPr>
                        <a:t>Nguyễn Đạt Thành</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23" marR="5323" marT="5323" marB="0" anchor="ctr"/>
                </a:tc>
                <a:tc>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323" marR="5323" marT="5323" marB="0" anchor="ctr"/>
                </a:tc>
                <a:extLst>
                  <a:ext uri="{0D108BD9-81ED-4DB2-BD59-A6C34878D82A}">
                    <a16:rowId xmlns:a16="http://schemas.microsoft.com/office/drawing/2014/main" val="4191294690"/>
                  </a:ext>
                </a:extLst>
              </a:tr>
              <a:tr h="133066">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323" marR="5323" marT="5323"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5323" marR="5323" marT="5323" marB="0" anchor="b"/>
                </a:tc>
                <a:extLst>
                  <a:ext uri="{0D108BD9-81ED-4DB2-BD59-A6C34878D82A}">
                    <a16:rowId xmlns:a16="http://schemas.microsoft.com/office/drawing/2014/main" val="3992835974"/>
                  </a:ext>
                </a:extLst>
              </a:tr>
            </a:tbl>
          </a:graphicData>
        </a:graphic>
      </p:graphicFrame>
    </p:spTree>
    <p:extLst>
      <p:ext uri="{BB962C8B-B14F-4D97-AF65-F5344CB8AC3E}">
        <p14:creationId xmlns:p14="http://schemas.microsoft.com/office/powerpoint/2010/main" val="270478138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976B-F6D4-A626-5464-460351C07606}"/>
              </a:ext>
            </a:extLst>
          </p:cNvPr>
          <p:cNvSpPr>
            <a:spLocks noGrp="1"/>
          </p:cNvSpPr>
          <p:nvPr>
            <p:ph type="title"/>
          </p:nvPr>
        </p:nvSpPr>
        <p:spPr/>
        <p:txBody>
          <a:bodyPr/>
          <a:lstStyle/>
          <a:p>
            <a:r>
              <a:rPr lang="vi-VN" dirty="0"/>
              <a:t>Phần code</a:t>
            </a:r>
            <a:endParaRPr lang="en-US" dirty="0"/>
          </a:p>
        </p:txBody>
      </p:sp>
      <p:pic>
        <p:nvPicPr>
          <p:cNvPr id="12" name="Content Placeholder 11">
            <a:extLst>
              <a:ext uri="{FF2B5EF4-FFF2-40B4-BE49-F238E27FC236}">
                <a16:creationId xmlns:a16="http://schemas.microsoft.com/office/drawing/2014/main" id="{EB11499F-E7BC-0C87-9D60-A3EE296E47D1}"/>
              </a:ext>
            </a:extLst>
          </p:cNvPr>
          <p:cNvPicPr>
            <a:picLocks noGrp="1" noChangeAspect="1"/>
          </p:cNvPicPr>
          <p:nvPr>
            <p:ph idx="1"/>
          </p:nvPr>
        </p:nvPicPr>
        <p:blipFill>
          <a:blip r:embed="rId2"/>
          <a:stretch>
            <a:fillRect/>
          </a:stretch>
        </p:blipFill>
        <p:spPr>
          <a:xfrm>
            <a:off x="760858" y="1550894"/>
            <a:ext cx="6159895" cy="4278023"/>
          </a:xfrm>
        </p:spPr>
      </p:pic>
      <p:sp>
        <p:nvSpPr>
          <p:cNvPr id="13" name="Rectangle 12">
            <a:extLst>
              <a:ext uri="{FF2B5EF4-FFF2-40B4-BE49-F238E27FC236}">
                <a16:creationId xmlns:a16="http://schemas.microsoft.com/office/drawing/2014/main" id="{D45DAAE8-CCE5-0270-4262-08CE9FB8E8A6}"/>
              </a:ext>
            </a:extLst>
          </p:cNvPr>
          <p:cNvSpPr/>
          <p:nvPr/>
        </p:nvSpPr>
        <p:spPr>
          <a:xfrm>
            <a:off x="6850178" y="1778430"/>
            <a:ext cx="4580964" cy="21067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vi-VN" dirty="0"/>
              <a:t>Tạo file user </a:t>
            </a:r>
          </a:p>
          <a:p>
            <a:r>
              <a:rPr lang="vi-VN" dirty="0"/>
              <a:t>Tạo 1 constructor</a:t>
            </a:r>
          </a:p>
          <a:p>
            <a:r>
              <a:rPr lang="vi-VN" dirty="0"/>
              <a:t>Tạo getters and setters </a:t>
            </a:r>
            <a:endParaRPr lang="en-US" dirty="0"/>
          </a:p>
        </p:txBody>
      </p:sp>
    </p:spTree>
    <p:extLst>
      <p:ext uri="{BB962C8B-B14F-4D97-AF65-F5344CB8AC3E}">
        <p14:creationId xmlns:p14="http://schemas.microsoft.com/office/powerpoint/2010/main" val="117585953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B65E-4637-AD7F-8106-E9EE3A457160}"/>
              </a:ext>
            </a:extLst>
          </p:cNvPr>
          <p:cNvSpPr>
            <a:spLocks noGrp="1"/>
          </p:cNvSpPr>
          <p:nvPr>
            <p:ph type="title"/>
          </p:nvPr>
        </p:nvSpPr>
        <p:spPr/>
        <p:txBody>
          <a:bodyPr/>
          <a:lstStyle/>
          <a:p>
            <a:r>
              <a:rPr lang="vi-VN" dirty="0"/>
              <a:t>Tạo from đăng nhập</a:t>
            </a:r>
            <a:endParaRPr lang="en-US" dirty="0"/>
          </a:p>
        </p:txBody>
      </p:sp>
      <p:pic>
        <p:nvPicPr>
          <p:cNvPr id="5" name="Content Placeholder 4">
            <a:extLst>
              <a:ext uri="{FF2B5EF4-FFF2-40B4-BE49-F238E27FC236}">
                <a16:creationId xmlns:a16="http://schemas.microsoft.com/office/drawing/2014/main" id="{45ADFD01-D40F-1B4B-F450-367C83A7161F}"/>
              </a:ext>
            </a:extLst>
          </p:cNvPr>
          <p:cNvPicPr>
            <a:picLocks noGrp="1" noChangeAspect="1"/>
          </p:cNvPicPr>
          <p:nvPr>
            <p:ph idx="1"/>
          </p:nvPr>
        </p:nvPicPr>
        <p:blipFill>
          <a:blip r:embed="rId2"/>
          <a:stretch>
            <a:fillRect/>
          </a:stretch>
        </p:blipFill>
        <p:spPr>
          <a:xfrm>
            <a:off x="2022978" y="1452283"/>
            <a:ext cx="2817964" cy="1819836"/>
          </a:xfrm>
        </p:spPr>
      </p:pic>
      <p:pic>
        <p:nvPicPr>
          <p:cNvPr id="7" name="Picture 6">
            <a:extLst>
              <a:ext uri="{FF2B5EF4-FFF2-40B4-BE49-F238E27FC236}">
                <a16:creationId xmlns:a16="http://schemas.microsoft.com/office/drawing/2014/main" id="{70BE1E94-9E3B-472B-39CB-4D71DC1458DF}"/>
              </a:ext>
            </a:extLst>
          </p:cNvPr>
          <p:cNvPicPr>
            <a:picLocks noChangeAspect="1"/>
          </p:cNvPicPr>
          <p:nvPr/>
        </p:nvPicPr>
        <p:blipFill>
          <a:blip r:embed="rId3"/>
          <a:stretch>
            <a:fillRect/>
          </a:stretch>
        </p:blipFill>
        <p:spPr>
          <a:xfrm>
            <a:off x="573741" y="3676789"/>
            <a:ext cx="4982064" cy="2115671"/>
          </a:xfrm>
          <a:prstGeom prst="rect">
            <a:avLst/>
          </a:prstGeom>
        </p:spPr>
      </p:pic>
      <p:pic>
        <p:nvPicPr>
          <p:cNvPr id="14" name="Picture 13">
            <a:extLst>
              <a:ext uri="{FF2B5EF4-FFF2-40B4-BE49-F238E27FC236}">
                <a16:creationId xmlns:a16="http://schemas.microsoft.com/office/drawing/2014/main" id="{89D4E2D9-BAA1-5384-3C78-E6E0379ADFAF}"/>
              </a:ext>
            </a:extLst>
          </p:cNvPr>
          <p:cNvPicPr>
            <a:picLocks noChangeAspect="1"/>
          </p:cNvPicPr>
          <p:nvPr/>
        </p:nvPicPr>
        <p:blipFill>
          <a:blip r:embed="rId4"/>
          <a:stretch>
            <a:fillRect/>
          </a:stretch>
        </p:blipFill>
        <p:spPr>
          <a:xfrm>
            <a:off x="6199094" y="3457154"/>
            <a:ext cx="5529706" cy="2611250"/>
          </a:xfrm>
          <a:prstGeom prst="rect">
            <a:avLst/>
          </a:prstGeom>
        </p:spPr>
      </p:pic>
      <p:sp>
        <p:nvSpPr>
          <p:cNvPr id="20" name="Thought Bubble: Cloud 19">
            <a:extLst>
              <a:ext uri="{FF2B5EF4-FFF2-40B4-BE49-F238E27FC236}">
                <a16:creationId xmlns:a16="http://schemas.microsoft.com/office/drawing/2014/main" id="{3577DFBE-C37D-B1D3-57F3-BB2E7384C354}"/>
              </a:ext>
            </a:extLst>
          </p:cNvPr>
          <p:cNvSpPr/>
          <p:nvPr/>
        </p:nvSpPr>
        <p:spPr>
          <a:xfrm>
            <a:off x="5831542" y="1148112"/>
            <a:ext cx="3739120" cy="2252734"/>
          </a:xfrm>
          <a:prstGeom prst="cloudCallout">
            <a:avLst>
              <a:gd name="adj1" fmla="val -95169"/>
              <a:gd name="adj2" fmla="val 7066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peech Bubble: Oval 20">
            <a:extLst>
              <a:ext uri="{FF2B5EF4-FFF2-40B4-BE49-F238E27FC236}">
                <a16:creationId xmlns:a16="http://schemas.microsoft.com/office/drawing/2014/main" id="{0227069E-A7D5-5C37-ABD1-D30A7BCD698E}"/>
              </a:ext>
            </a:extLst>
          </p:cNvPr>
          <p:cNvSpPr/>
          <p:nvPr/>
        </p:nvSpPr>
        <p:spPr>
          <a:xfrm>
            <a:off x="9639417" y="518960"/>
            <a:ext cx="2089383" cy="2611250"/>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E40B2629-70BF-0E19-B60A-7C4FFEDE4FD8}"/>
              </a:ext>
            </a:extLst>
          </p:cNvPr>
          <p:cNvSpPr txBox="1"/>
          <p:nvPr/>
        </p:nvSpPr>
        <p:spPr>
          <a:xfrm>
            <a:off x="9861178" y="1413195"/>
            <a:ext cx="1936377" cy="1446550"/>
          </a:xfrm>
          <a:prstGeom prst="rect">
            <a:avLst/>
          </a:prstGeom>
          <a:noFill/>
        </p:spPr>
        <p:txBody>
          <a:bodyPr wrap="square" rtlCol="0">
            <a:spAutoFit/>
          </a:bodyPr>
          <a:lstStyle/>
          <a:p>
            <a:r>
              <a:rPr lang="vi-VN" dirty="0"/>
              <a:t>UserDAO </a:t>
            </a:r>
          </a:p>
          <a:p>
            <a:pPr marL="285750" indent="-285750">
              <a:buFontTx/>
              <a:buChar char="-"/>
            </a:pPr>
            <a:r>
              <a:rPr lang="vi-VN" sz="1400" dirty="0"/>
              <a:t>Đóng vai trò tạo tài khoản đăng nhập</a:t>
            </a:r>
          </a:p>
          <a:p>
            <a:pPr marL="285750" indent="-285750">
              <a:buFontTx/>
              <a:buChar char="-"/>
            </a:pPr>
            <a:endParaRPr lang="vi-VN" sz="1400" dirty="0"/>
          </a:p>
          <a:p>
            <a:pPr marL="285750" indent="-285750">
              <a:buFontTx/>
              <a:buChar char="-"/>
            </a:pPr>
            <a:endParaRPr lang="en-US" sz="1400" dirty="0"/>
          </a:p>
        </p:txBody>
      </p:sp>
      <p:sp>
        <p:nvSpPr>
          <p:cNvPr id="23" name="TextBox 22">
            <a:extLst>
              <a:ext uri="{FF2B5EF4-FFF2-40B4-BE49-F238E27FC236}">
                <a16:creationId xmlns:a16="http://schemas.microsoft.com/office/drawing/2014/main" id="{694761B2-D29B-90A3-8654-9BF1FD2CC22F}"/>
              </a:ext>
            </a:extLst>
          </p:cNvPr>
          <p:cNvSpPr txBox="1"/>
          <p:nvPr/>
        </p:nvSpPr>
        <p:spPr>
          <a:xfrm>
            <a:off x="6216868" y="1452283"/>
            <a:ext cx="3137576" cy="1508105"/>
          </a:xfrm>
          <a:prstGeom prst="rect">
            <a:avLst/>
          </a:prstGeom>
          <a:noFill/>
        </p:spPr>
        <p:txBody>
          <a:bodyPr wrap="square" rtlCol="0">
            <a:spAutoFit/>
          </a:bodyPr>
          <a:lstStyle/>
          <a:p>
            <a:r>
              <a:rPr lang="vi-VN" dirty="0"/>
              <a:t>Login </a:t>
            </a:r>
          </a:p>
          <a:p>
            <a:pPr marL="285750" indent="-285750">
              <a:buFontTx/>
              <a:buChar char="-"/>
            </a:pPr>
            <a:r>
              <a:rPr lang="vi-VN" sz="1400" dirty="0"/>
              <a:t>Giúp kiểm tra mật khẩu có đúng hay hong ,bạn có để trống hong</a:t>
            </a:r>
          </a:p>
          <a:p>
            <a:pPr marL="285750" indent="-285750">
              <a:buFontTx/>
              <a:buChar char="-"/>
            </a:pPr>
            <a:r>
              <a:rPr lang="vi-VN" sz="1400" dirty="0"/>
              <a:t>Nếu đúng sẽ chuyển qua trang chủ quản lý sinh viên</a:t>
            </a:r>
          </a:p>
          <a:p>
            <a:pPr marL="285750" indent="-285750">
              <a:buFontTx/>
              <a:buChar char="-"/>
            </a:pPr>
            <a:endParaRPr lang="en-US" dirty="0"/>
          </a:p>
        </p:txBody>
      </p:sp>
    </p:spTree>
    <p:extLst>
      <p:ext uri="{BB962C8B-B14F-4D97-AF65-F5344CB8AC3E}">
        <p14:creationId xmlns:p14="http://schemas.microsoft.com/office/powerpoint/2010/main" val="399000792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4A72-B1A3-C3CC-35D8-6EC142CBD5C8}"/>
              </a:ext>
            </a:extLst>
          </p:cNvPr>
          <p:cNvSpPr>
            <a:spLocks noGrp="1"/>
          </p:cNvSpPr>
          <p:nvPr>
            <p:ph type="title"/>
          </p:nvPr>
        </p:nvSpPr>
        <p:spPr>
          <a:xfrm>
            <a:off x="6301410" y="504796"/>
            <a:ext cx="5408611" cy="819208"/>
          </a:xfrm>
        </p:spPr>
        <p:txBody>
          <a:bodyPr>
            <a:normAutofit/>
          </a:bodyPr>
          <a:lstStyle/>
          <a:p>
            <a:endParaRPr lang="en-US" sz="1600" dirty="0"/>
          </a:p>
        </p:txBody>
      </p:sp>
      <p:pic>
        <p:nvPicPr>
          <p:cNvPr id="5" name="Content Placeholder 4">
            <a:extLst>
              <a:ext uri="{FF2B5EF4-FFF2-40B4-BE49-F238E27FC236}">
                <a16:creationId xmlns:a16="http://schemas.microsoft.com/office/drawing/2014/main" id="{098AAA67-AD53-FA80-D501-8F614D7E693D}"/>
              </a:ext>
            </a:extLst>
          </p:cNvPr>
          <p:cNvPicPr>
            <a:picLocks noGrp="1" noChangeAspect="1"/>
          </p:cNvPicPr>
          <p:nvPr>
            <p:ph idx="1"/>
          </p:nvPr>
        </p:nvPicPr>
        <p:blipFill>
          <a:blip r:embed="rId2"/>
          <a:stretch>
            <a:fillRect/>
          </a:stretch>
        </p:blipFill>
        <p:spPr>
          <a:xfrm>
            <a:off x="478597" y="1452283"/>
            <a:ext cx="5411995" cy="3778250"/>
          </a:xfrm>
        </p:spPr>
      </p:pic>
      <p:sp>
        <p:nvSpPr>
          <p:cNvPr id="6" name="Thought Bubble: Cloud 5">
            <a:extLst>
              <a:ext uri="{FF2B5EF4-FFF2-40B4-BE49-F238E27FC236}">
                <a16:creationId xmlns:a16="http://schemas.microsoft.com/office/drawing/2014/main" id="{014AB079-1FF4-CF96-D2B7-94FCE3C49C9B}"/>
              </a:ext>
            </a:extLst>
          </p:cNvPr>
          <p:cNvSpPr/>
          <p:nvPr/>
        </p:nvSpPr>
        <p:spPr>
          <a:xfrm>
            <a:off x="6301410" y="1452283"/>
            <a:ext cx="4858871" cy="2940423"/>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DB72960-4FA2-EA98-B17A-27A3238D2315}"/>
              </a:ext>
            </a:extLst>
          </p:cNvPr>
          <p:cNvSpPr txBox="1"/>
          <p:nvPr/>
        </p:nvSpPr>
        <p:spPr>
          <a:xfrm>
            <a:off x="7135906" y="2393576"/>
            <a:ext cx="3209365" cy="1200329"/>
          </a:xfrm>
          <a:prstGeom prst="rect">
            <a:avLst/>
          </a:prstGeom>
          <a:noFill/>
        </p:spPr>
        <p:txBody>
          <a:bodyPr wrap="square" rtlCol="0">
            <a:spAutoFit/>
          </a:bodyPr>
          <a:lstStyle/>
          <a:p>
            <a:r>
              <a:rPr lang="vi-VN" sz="1800" dirty="0"/>
              <a:t>Trang chủ này có 2 nút Quản lý sinh viên và Quản lý điểm khi kích vào nó sẽ hiện trang giao diện quản lý đó</a:t>
            </a:r>
            <a:endParaRPr lang="en-US" dirty="0"/>
          </a:p>
        </p:txBody>
      </p:sp>
    </p:spTree>
    <p:extLst>
      <p:ext uri="{BB962C8B-B14F-4D97-AF65-F5344CB8AC3E}">
        <p14:creationId xmlns:p14="http://schemas.microsoft.com/office/powerpoint/2010/main" val="32326720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6814-65E9-16FB-005F-28CC6592E3E5}"/>
              </a:ext>
            </a:extLst>
          </p:cNvPr>
          <p:cNvSpPr>
            <a:spLocks noGrp="1"/>
          </p:cNvSpPr>
          <p:nvPr>
            <p:ph type="title"/>
          </p:nvPr>
        </p:nvSpPr>
        <p:spPr>
          <a:xfrm>
            <a:off x="2589212" y="2426015"/>
            <a:ext cx="8911687" cy="2665937"/>
          </a:xfrm>
        </p:spPr>
        <p:txBody>
          <a:bodyPr/>
          <a:lstStyle/>
          <a:p>
            <a:r>
              <a:rPr lang="vi-VN" dirty="0"/>
              <a:t>Cảm ơn thầy và mọi người đã lắng nghe</a:t>
            </a:r>
            <a:endParaRPr lang="en-US" dirty="0"/>
          </a:p>
        </p:txBody>
      </p:sp>
      <p:sp>
        <p:nvSpPr>
          <p:cNvPr id="3" name="Content Placeholder 2">
            <a:extLst>
              <a:ext uri="{FF2B5EF4-FFF2-40B4-BE49-F238E27FC236}">
                <a16:creationId xmlns:a16="http://schemas.microsoft.com/office/drawing/2014/main" id="{228A88FA-FF07-308A-5195-6092DB2E964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94927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166</TotalTime>
  <Words>1320</Words>
  <Application>Microsoft Office PowerPoint</Application>
  <PresentationFormat>Widescreen</PresentationFormat>
  <Paragraphs>629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Century Gothic</vt:lpstr>
      <vt:lpstr>Tahoma</vt:lpstr>
      <vt:lpstr>Times New Roman</vt:lpstr>
      <vt:lpstr>Wingdings 3</vt:lpstr>
      <vt:lpstr>Wisp</vt:lpstr>
      <vt:lpstr>Quản lý dự án phần mềm               (phương pháp agile)</vt:lpstr>
      <vt:lpstr>Product backlog</vt:lpstr>
      <vt:lpstr>Sprint backlog</vt:lpstr>
      <vt:lpstr>Các Biên bản cuộc họp</vt:lpstr>
      <vt:lpstr>PowerPoint Presentation</vt:lpstr>
      <vt:lpstr>Phần code</vt:lpstr>
      <vt:lpstr>Tạo from đăng nhập</vt:lpstr>
      <vt:lpstr>PowerPoint Presentation</vt:lpstr>
      <vt:lpstr>Cảm ơn thầy và mọi người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dự án phần mềm               (phương pháp agile)</dc:title>
  <dc:creator>nhã trần</dc:creator>
  <cp:lastModifiedBy>nhã trần</cp:lastModifiedBy>
  <cp:revision>4</cp:revision>
  <dcterms:created xsi:type="dcterms:W3CDTF">2022-07-25T02:41:50Z</dcterms:created>
  <dcterms:modified xsi:type="dcterms:W3CDTF">2022-07-25T07:10:36Z</dcterms:modified>
</cp:coreProperties>
</file>