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0" r:id="rId7"/>
    <p:sldId id="265" r:id="rId8"/>
    <p:sldId id="261" r:id="rId9"/>
    <p:sldId id="262" r:id="rId10"/>
    <p:sldId id="263" r:id="rId11"/>
    <p:sldId id="266"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30BD7-7908-40F2-DCE0-95A54C620014}"/>
              </a:ext>
            </a:extLst>
          </p:cNvPr>
          <p:cNvSpPr>
            <a:spLocks noGrp="1"/>
          </p:cNvSpPr>
          <p:nvPr>
            <p:ph type="ctrTitle"/>
          </p:nvPr>
        </p:nvSpPr>
        <p:spPr>
          <a:xfrm>
            <a:off x="2589213" y="1210236"/>
            <a:ext cx="8915399" cy="2008093"/>
          </a:xfrm>
        </p:spPr>
        <p:txBody>
          <a:bodyPr>
            <a:normAutofit/>
          </a:bodyPr>
          <a:lstStyle/>
          <a:p>
            <a:pPr algn="ctr"/>
            <a:r>
              <a:rPr lang="vi-VN" sz="4000" dirty="0"/>
              <a:t>Quản lý dự án phần mềm               (phương pháp agile)</a:t>
            </a:r>
            <a:endParaRPr lang="en-US" sz="4000" dirty="0"/>
          </a:p>
        </p:txBody>
      </p:sp>
      <p:sp>
        <p:nvSpPr>
          <p:cNvPr id="3" name="Subtitle 2">
            <a:extLst>
              <a:ext uri="{FF2B5EF4-FFF2-40B4-BE49-F238E27FC236}">
                <a16:creationId xmlns:a16="http://schemas.microsoft.com/office/drawing/2014/main" id="{D6257B9D-320F-F09F-A501-735834B93036}"/>
              </a:ext>
            </a:extLst>
          </p:cNvPr>
          <p:cNvSpPr>
            <a:spLocks noGrp="1"/>
          </p:cNvSpPr>
          <p:nvPr>
            <p:ph type="subTitle" idx="1"/>
          </p:nvPr>
        </p:nvSpPr>
        <p:spPr>
          <a:xfrm>
            <a:off x="2589213" y="3639672"/>
            <a:ext cx="8915399" cy="2895599"/>
          </a:xfrm>
        </p:spPr>
        <p:txBody>
          <a:bodyPr>
            <a:normAutofit/>
          </a:bodyPr>
          <a:lstStyle/>
          <a:p>
            <a:r>
              <a:rPr lang="vi-VN" dirty="0"/>
              <a:t>                                                   Nhóm 4</a:t>
            </a:r>
          </a:p>
          <a:p>
            <a:r>
              <a:rPr lang="vi-VN" dirty="0"/>
              <a:t>                  Nguyễn Thành Đạt (</a:t>
            </a:r>
            <a:r>
              <a:rPr lang="en-US" sz="1800" dirty="0">
                <a:effectLst/>
                <a:latin typeface="Times New Roman" panose="02020603050405020304" pitchFamily="18" charset="0"/>
                <a:ea typeface="Calibri" panose="020F0502020204030204" pitchFamily="34" charset="0"/>
              </a:rPr>
              <a:t>Product </a:t>
            </a:r>
            <a:r>
              <a:rPr lang="vi-VN" sz="1800" dirty="0">
                <a:effectLst/>
                <a:latin typeface="Times New Roman" panose="02020603050405020304" pitchFamily="18" charset="0"/>
                <a:ea typeface="Calibri" panose="020F0502020204030204" pitchFamily="34" charset="0"/>
              </a:rPr>
              <a:t>Owner)</a:t>
            </a:r>
          </a:p>
          <a:p>
            <a:r>
              <a:rPr lang="vi-VN" dirty="0">
                <a:latin typeface="Times New Roman" panose="02020603050405020304" pitchFamily="18" charset="0"/>
              </a:rPr>
              <a:t>                       Trần Đình Nhã (</a:t>
            </a:r>
            <a:r>
              <a:rPr lang="en-US" sz="1800" dirty="0">
                <a:effectLst/>
                <a:latin typeface="Times New Roman" panose="02020603050405020304" pitchFamily="18" charset="0"/>
                <a:ea typeface="Calibri" panose="020F0502020204030204" pitchFamily="34" charset="0"/>
              </a:rPr>
              <a:t>Scrum </a:t>
            </a:r>
            <a:r>
              <a:rPr lang="vi-VN" sz="1800" dirty="0">
                <a:effectLst/>
                <a:latin typeface="Times New Roman" panose="02020603050405020304" pitchFamily="18" charset="0"/>
                <a:ea typeface="Calibri" panose="020F0502020204030204" pitchFamily="34" charset="0"/>
              </a:rPr>
              <a:t>Master)</a:t>
            </a:r>
          </a:p>
          <a:p>
            <a:r>
              <a:rPr lang="vi-VN" dirty="0">
                <a:latin typeface="Times New Roman" panose="02020603050405020304" pitchFamily="18" charset="0"/>
                <a:ea typeface="Calibri" panose="020F0502020204030204" pitchFamily="34" charset="0"/>
              </a:rPr>
              <a:t>                       Chí Vĩnh Phúc(</a:t>
            </a:r>
            <a:r>
              <a:rPr lang="en-US" sz="1800" dirty="0">
                <a:effectLst/>
                <a:latin typeface="Times New Roman" panose="02020603050405020304" pitchFamily="18" charset="0"/>
                <a:ea typeface="Calibri" panose="020F0502020204030204" pitchFamily="34" charset="0"/>
              </a:rPr>
              <a:t>Team </a:t>
            </a:r>
            <a:r>
              <a:rPr lang="vi-VN" sz="1800" dirty="0">
                <a:effectLst/>
                <a:latin typeface="Times New Roman" panose="02020603050405020304" pitchFamily="18" charset="0"/>
                <a:ea typeface="Calibri" panose="020F0502020204030204" pitchFamily="34" charset="0"/>
              </a:rPr>
              <a:t>Dev)</a:t>
            </a:r>
          </a:p>
          <a:p>
            <a:r>
              <a:rPr lang="vi-VN" dirty="0">
                <a:latin typeface="Times New Roman" panose="02020603050405020304" pitchFamily="18" charset="0"/>
                <a:ea typeface="Calibri" panose="020F0502020204030204" pitchFamily="34" charset="0"/>
              </a:rPr>
              <a:t>                       Nguyễn Hồ Anh Kiệt(</a:t>
            </a:r>
            <a:r>
              <a:rPr lang="en-US" sz="1800" dirty="0">
                <a:effectLst/>
                <a:latin typeface="Times New Roman" panose="02020603050405020304" pitchFamily="18" charset="0"/>
                <a:ea typeface="Calibri" panose="020F0502020204030204" pitchFamily="34" charset="0"/>
              </a:rPr>
              <a:t>Team </a:t>
            </a:r>
            <a:r>
              <a:rPr lang="vi-VN" sz="1800" dirty="0">
                <a:effectLst/>
                <a:latin typeface="Times New Roman" panose="02020603050405020304" pitchFamily="18" charset="0"/>
                <a:ea typeface="Calibri" panose="020F0502020204030204" pitchFamily="34" charset="0"/>
              </a:rPr>
              <a:t>Dev)</a:t>
            </a:r>
          </a:p>
          <a:p>
            <a:r>
              <a:rPr lang="vi-VN" dirty="0">
                <a:latin typeface="Times New Roman" panose="02020603050405020304" pitchFamily="18" charset="0"/>
                <a:ea typeface="Calibri" panose="020F0502020204030204" pitchFamily="34" charset="0"/>
              </a:rPr>
              <a:t>                       Trịnh Hoài Nghĩa (  Tester)          </a:t>
            </a:r>
            <a:endParaRPr lang="vi-VN"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11845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4A72-B1A3-C3CC-35D8-6EC142CBD5C8}"/>
              </a:ext>
            </a:extLst>
          </p:cNvPr>
          <p:cNvSpPr>
            <a:spLocks noGrp="1"/>
          </p:cNvSpPr>
          <p:nvPr>
            <p:ph type="title"/>
          </p:nvPr>
        </p:nvSpPr>
        <p:spPr>
          <a:xfrm>
            <a:off x="6301410" y="504796"/>
            <a:ext cx="5408611" cy="819208"/>
          </a:xfrm>
        </p:spPr>
        <p:txBody>
          <a:bodyPr>
            <a:normAutofit/>
          </a:bodyPr>
          <a:lstStyle/>
          <a:p>
            <a:endParaRPr lang="en-US" sz="1600" dirty="0"/>
          </a:p>
        </p:txBody>
      </p:sp>
      <p:pic>
        <p:nvPicPr>
          <p:cNvPr id="5" name="Content Placeholder 4">
            <a:extLst>
              <a:ext uri="{FF2B5EF4-FFF2-40B4-BE49-F238E27FC236}">
                <a16:creationId xmlns:a16="http://schemas.microsoft.com/office/drawing/2014/main" id="{098AAA67-AD53-FA80-D501-8F614D7E693D}"/>
              </a:ext>
            </a:extLst>
          </p:cNvPr>
          <p:cNvPicPr>
            <a:picLocks noGrp="1" noChangeAspect="1"/>
          </p:cNvPicPr>
          <p:nvPr>
            <p:ph idx="1"/>
          </p:nvPr>
        </p:nvPicPr>
        <p:blipFill>
          <a:blip r:embed="rId2"/>
          <a:stretch>
            <a:fillRect/>
          </a:stretch>
        </p:blipFill>
        <p:spPr>
          <a:xfrm>
            <a:off x="478597" y="1452283"/>
            <a:ext cx="5411995" cy="3778250"/>
          </a:xfrm>
        </p:spPr>
      </p:pic>
      <p:sp>
        <p:nvSpPr>
          <p:cNvPr id="6" name="Thought Bubble: Cloud 5">
            <a:extLst>
              <a:ext uri="{FF2B5EF4-FFF2-40B4-BE49-F238E27FC236}">
                <a16:creationId xmlns:a16="http://schemas.microsoft.com/office/drawing/2014/main" id="{014AB079-1FF4-CF96-D2B7-94FCE3C49C9B}"/>
              </a:ext>
            </a:extLst>
          </p:cNvPr>
          <p:cNvSpPr/>
          <p:nvPr/>
        </p:nvSpPr>
        <p:spPr>
          <a:xfrm>
            <a:off x="6301410" y="1452283"/>
            <a:ext cx="4858871" cy="2940423"/>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DB72960-4FA2-EA98-B17A-27A3238D2315}"/>
              </a:ext>
            </a:extLst>
          </p:cNvPr>
          <p:cNvSpPr txBox="1"/>
          <p:nvPr/>
        </p:nvSpPr>
        <p:spPr>
          <a:xfrm>
            <a:off x="7135906" y="2393576"/>
            <a:ext cx="3209365" cy="1200329"/>
          </a:xfrm>
          <a:prstGeom prst="rect">
            <a:avLst/>
          </a:prstGeom>
          <a:noFill/>
        </p:spPr>
        <p:txBody>
          <a:bodyPr wrap="square" rtlCol="0">
            <a:spAutoFit/>
          </a:bodyPr>
          <a:lstStyle/>
          <a:p>
            <a:r>
              <a:rPr lang="vi-VN" sz="1800" dirty="0"/>
              <a:t>Trang chủ này có 2 nút Quản lý sinh viên và Quản lý điểm khi kích vào nó sẽ hiện trang giao diện quản lý đó</a:t>
            </a:r>
            <a:endParaRPr lang="en-US" dirty="0"/>
          </a:p>
        </p:txBody>
      </p:sp>
    </p:spTree>
    <p:extLst>
      <p:ext uri="{BB962C8B-B14F-4D97-AF65-F5344CB8AC3E}">
        <p14:creationId xmlns:p14="http://schemas.microsoft.com/office/powerpoint/2010/main" val="3232672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1A97-2331-DA56-4866-A5FAF913ECE2}"/>
              </a:ext>
            </a:extLst>
          </p:cNvPr>
          <p:cNvSpPr>
            <a:spLocks noGrp="1"/>
          </p:cNvSpPr>
          <p:nvPr>
            <p:ph type="title"/>
          </p:nvPr>
        </p:nvSpPr>
        <p:spPr/>
        <p:txBody>
          <a:bodyPr/>
          <a:lstStyle/>
          <a:p>
            <a:r>
              <a:rPr lang="en-US" b="0" i="0" dirty="0" err="1">
                <a:solidFill>
                  <a:srgbClr val="333333"/>
                </a:solidFill>
                <a:effectLst/>
                <a:latin typeface="Open Sans" panose="020B0604020202020204" pitchFamily="34" charset="0"/>
              </a:rPr>
              <a:t>Kế</a:t>
            </a:r>
            <a:r>
              <a:rPr lang="en-US" b="0" i="0" dirty="0">
                <a:solidFill>
                  <a:srgbClr val="333333"/>
                </a:solidFill>
                <a:effectLst/>
                <a:latin typeface="Open Sans" panose="020B0604020202020204" pitchFamily="34" charset="0"/>
              </a:rPr>
              <a:t> </a:t>
            </a:r>
            <a:r>
              <a:rPr lang="en-US" b="0" i="0" dirty="0" err="1">
                <a:solidFill>
                  <a:srgbClr val="333333"/>
                </a:solidFill>
                <a:effectLst/>
                <a:latin typeface="Open Sans" panose="020B0604020202020204" pitchFamily="34" charset="0"/>
              </a:rPr>
              <a:t>hoạch</a:t>
            </a:r>
            <a:r>
              <a:rPr lang="en-US" b="0" i="0" dirty="0">
                <a:solidFill>
                  <a:srgbClr val="333333"/>
                </a:solidFill>
                <a:effectLst/>
                <a:latin typeface="Open Sans" panose="020B0604020202020204" pitchFamily="34" charset="0"/>
              </a:rPr>
              <a:t> </a:t>
            </a:r>
            <a:r>
              <a:rPr lang="en-US" b="0" i="0" dirty="0" err="1">
                <a:solidFill>
                  <a:srgbClr val="333333"/>
                </a:solidFill>
                <a:effectLst/>
                <a:latin typeface="Open Sans" panose="020B0604020202020204" pitchFamily="34" charset="0"/>
              </a:rPr>
              <a:t>phát</a:t>
            </a:r>
            <a:r>
              <a:rPr lang="en-US" b="0" i="0" dirty="0">
                <a:solidFill>
                  <a:srgbClr val="333333"/>
                </a:solidFill>
                <a:effectLst/>
                <a:latin typeface="Open Sans" panose="020B0604020202020204" pitchFamily="34" charset="0"/>
              </a:rPr>
              <a:t> </a:t>
            </a:r>
            <a:r>
              <a:rPr lang="en-US" b="0" i="0" dirty="0" err="1">
                <a:solidFill>
                  <a:srgbClr val="333333"/>
                </a:solidFill>
                <a:effectLst/>
                <a:latin typeface="Open Sans" panose="020B0604020202020204" pitchFamily="34" charset="0"/>
              </a:rPr>
              <a:t>hành</a:t>
            </a:r>
            <a:r>
              <a:rPr lang="vi-VN" b="0" i="0" dirty="0">
                <a:solidFill>
                  <a:srgbClr val="333333"/>
                </a:solidFill>
                <a:effectLst/>
                <a:latin typeface="Open Sans" panose="020B0604020202020204" pitchFamily="34" charset="0"/>
              </a:rPr>
              <a:t> Quản Lý Sinh Viên</a:t>
            </a:r>
            <a:endParaRPr lang="en-US" dirty="0"/>
          </a:p>
        </p:txBody>
      </p:sp>
      <p:pic>
        <p:nvPicPr>
          <p:cNvPr id="5" name="Content Placeholder 4">
            <a:extLst>
              <a:ext uri="{FF2B5EF4-FFF2-40B4-BE49-F238E27FC236}">
                <a16:creationId xmlns:a16="http://schemas.microsoft.com/office/drawing/2014/main" id="{3F713F5B-F0D3-71FA-13A5-C0672F8EBF15}"/>
              </a:ext>
            </a:extLst>
          </p:cNvPr>
          <p:cNvPicPr>
            <a:picLocks noGrp="1" noChangeAspect="1"/>
          </p:cNvPicPr>
          <p:nvPr>
            <p:ph idx="1"/>
          </p:nvPr>
        </p:nvPicPr>
        <p:blipFill>
          <a:blip r:embed="rId2"/>
          <a:stretch>
            <a:fillRect/>
          </a:stretch>
        </p:blipFill>
        <p:spPr>
          <a:xfrm>
            <a:off x="2589213" y="2183471"/>
            <a:ext cx="8915400" cy="3678508"/>
          </a:xfrm>
        </p:spPr>
      </p:pic>
    </p:spTree>
    <p:extLst>
      <p:ext uri="{BB962C8B-B14F-4D97-AF65-F5344CB8AC3E}">
        <p14:creationId xmlns:p14="http://schemas.microsoft.com/office/powerpoint/2010/main" val="259348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FC88-D8C5-97F8-B946-32D549174BBD}"/>
              </a:ext>
            </a:extLst>
          </p:cNvPr>
          <p:cNvSpPr>
            <a:spLocks noGrp="1"/>
          </p:cNvSpPr>
          <p:nvPr>
            <p:ph type="title"/>
          </p:nvPr>
        </p:nvSpPr>
        <p:spPr/>
        <p:txBody>
          <a:bodyPr/>
          <a:lstStyle/>
          <a:p>
            <a:pPr algn="ctr"/>
            <a:r>
              <a:rPr lang="vi-VN" dirty="0"/>
              <a:t>BẢNG THEO DÕI TIẾN ĐỘ QUẢN LÝ SINH VIÊN</a:t>
            </a:r>
            <a:endParaRPr lang="en-US" dirty="0"/>
          </a:p>
        </p:txBody>
      </p:sp>
      <p:pic>
        <p:nvPicPr>
          <p:cNvPr id="5" name="Content Placeholder 4">
            <a:extLst>
              <a:ext uri="{FF2B5EF4-FFF2-40B4-BE49-F238E27FC236}">
                <a16:creationId xmlns:a16="http://schemas.microsoft.com/office/drawing/2014/main" id="{D5BF16CF-166E-0A11-E69C-CE9FAF805982}"/>
              </a:ext>
            </a:extLst>
          </p:cNvPr>
          <p:cNvPicPr>
            <a:picLocks noGrp="1" noChangeAspect="1"/>
          </p:cNvPicPr>
          <p:nvPr>
            <p:ph idx="1"/>
          </p:nvPr>
        </p:nvPicPr>
        <p:blipFill>
          <a:blip r:embed="rId2"/>
          <a:stretch>
            <a:fillRect/>
          </a:stretch>
        </p:blipFill>
        <p:spPr>
          <a:xfrm>
            <a:off x="2944470" y="2133600"/>
            <a:ext cx="8204886" cy="3778250"/>
          </a:xfrm>
        </p:spPr>
      </p:pic>
    </p:spTree>
    <p:extLst>
      <p:ext uri="{BB962C8B-B14F-4D97-AF65-F5344CB8AC3E}">
        <p14:creationId xmlns:p14="http://schemas.microsoft.com/office/powerpoint/2010/main" val="127830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36814-65E9-16FB-005F-28CC6592E3E5}"/>
              </a:ext>
            </a:extLst>
          </p:cNvPr>
          <p:cNvSpPr>
            <a:spLocks noGrp="1"/>
          </p:cNvSpPr>
          <p:nvPr>
            <p:ph type="title"/>
          </p:nvPr>
        </p:nvSpPr>
        <p:spPr>
          <a:xfrm>
            <a:off x="2589212" y="2426015"/>
            <a:ext cx="8911687" cy="2665937"/>
          </a:xfrm>
        </p:spPr>
        <p:txBody>
          <a:bodyPr/>
          <a:lstStyle/>
          <a:p>
            <a:r>
              <a:rPr lang="vi-VN" dirty="0"/>
              <a:t>Cảm ơn thầy và mọi người đã lắng nghe</a:t>
            </a:r>
            <a:endParaRPr lang="en-US" dirty="0"/>
          </a:p>
        </p:txBody>
      </p:sp>
      <p:sp>
        <p:nvSpPr>
          <p:cNvPr id="3" name="Content Placeholder 2">
            <a:extLst>
              <a:ext uri="{FF2B5EF4-FFF2-40B4-BE49-F238E27FC236}">
                <a16:creationId xmlns:a16="http://schemas.microsoft.com/office/drawing/2014/main" id="{228A88FA-FF07-308A-5195-6092DB2E964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9492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210B-EC82-DF88-867E-591AB69A16D7}"/>
              </a:ext>
            </a:extLst>
          </p:cNvPr>
          <p:cNvSpPr>
            <a:spLocks noGrp="1"/>
          </p:cNvSpPr>
          <p:nvPr>
            <p:ph type="title"/>
          </p:nvPr>
        </p:nvSpPr>
        <p:spPr/>
        <p:txBody>
          <a:bodyPr/>
          <a:lstStyle/>
          <a:p>
            <a:r>
              <a:rPr lang="vi-VN" dirty="0"/>
              <a:t>Sơ Đồ </a:t>
            </a:r>
            <a:endParaRPr lang="en-US" dirty="0"/>
          </a:p>
        </p:txBody>
      </p:sp>
      <p:pic>
        <p:nvPicPr>
          <p:cNvPr id="5" name="Content Placeholder 4">
            <a:extLst>
              <a:ext uri="{FF2B5EF4-FFF2-40B4-BE49-F238E27FC236}">
                <a16:creationId xmlns:a16="http://schemas.microsoft.com/office/drawing/2014/main" id="{B89570F6-54DF-9E72-FB0C-03BB809EE8A4}"/>
              </a:ext>
            </a:extLst>
          </p:cNvPr>
          <p:cNvPicPr>
            <a:picLocks noGrp="1" noChangeAspect="1"/>
          </p:cNvPicPr>
          <p:nvPr>
            <p:ph idx="1"/>
          </p:nvPr>
        </p:nvPicPr>
        <p:blipFill>
          <a:blip r:embed="rId2"/>
          <a:stretch>
            <a:fillRect/>
          </a:stretch>
        </p:blipFill>
        <p:spPr>
          <a:xfrm>
            <a:off x="1846729" y="1730188"/>
            <a:ext cx="9323295" cy="4503702"/>
          </a:xfrm>
        </p:spPr>
      </p:pic>
    </p:spTree>
    <p:extLst>
      <p:ext uri="{BB962C8B-B14F-4D97-AF65-F5344CB8AC3E}">
        <p14:creationId xmlns:p14="http://schemas.microsoft.com/office/powerpoint/2010/main" val="283941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337D-AC5A-AB96-6633-355EF3E98058}"/>
              </a:ext>
            </a:extLst>
          </p:cNvPr>
          <p:cNvSpPr>
            <a:spLocks noGrp="1"/>
          </p:cNvSpPr>
          <p:nvPr>
            <p:ph type="title"/>
          </p:nvPr>
        </p:nvSpPr>
        <p:spPr/>
        <p:txBody>
          <a:bodyPr/>
          <a:lstStyle/>
          <a:p>
            <a:r>
              <a:rPr lang="vi-VN" dirty="0"/>
              <a:t>Product backlog</a:t>
            </a:r>
            <a:endParaRPr lang="en-US" dirty="0"/>
          </a:p>
        </p:txBody>
      </p:sp>
      <p:graphicFrame>
        <p:nvGraphicFramePr>
          <p:cNvPr id="4" name="Content Placeholder 3">
            <a:extLst>
              <a:ext uri="{FF2B5EF4-FFF2-40B4-BE49-F238E27FC236}">
                <a16:creationId xmlns:a16="http://schemas.microsoft.com/office/drawing/2014/main" id="{88C8568C-A06B-6421-0E6B-00F6167D207A}"/>
              </a:ext>
            </a:extLst>
          </p:cNvPr>
          <p:cNvGraphicFramePr>
            <a:graphicFrameLocks noGrp="1"/>
          </p:cNvGraphicFramePr>
          <p:nvPr>
            <p:ph idx="1"/>
            <p:extLst>
              <p:ext uri="{D42A27DB-BD31-4B8C-83A1-F6EECF244321}">
                <p14:modId xmlns:p14="http://schemas.microsoft.com/office/powerpoint/2010/main" val="1654959460"/>
              </p:ext>
            </p:extLst>
          </p:nvPr>
        </p:nvGraphicFramePr>
        <p:xfrm>
          <a:off x="1237128" y="1757082"/>
          <a:ext cx="9735671" cy="4114799"/>
        </p:xfrm>
        <a:graphic>
          <a:graphicData uri="http://schemas.openxmlformats.org/drawingml/2006/table">
            <a:tbl>
              <a:tblPr>
                <a:tableStyleId>{5C22544A-7EE6-4342-B048-85BDC9FD1C3A}</a:tableStyleId>
              </a:tblPr>
              <a:tblGrid>
                <a:gridCol w="375983">
                  <a:extLst>
                    <a:ext uri="{9D8B030D-6E8A-4147-A177-3AD203B41FA5}">
                      <a16:colId xmlns:a16="http://schemas.microsoft.com/office/drawing/2014/main" val="502591527"/>
                    </a:ext>
                  </a:extLst>
                </a:gridCol>
                <a:gridCol w="2923464">
                  <a:extLst>
                    <a:ext uri="{9D8B030D-6E8A-4147-A177-3AD203B41FA5}">
                      <a16:colId xmlns:a16="http://schemas.microsoft.com/office/drawing/2014/main" val="1884062114"/>
                    </a:ext>
                  </a:extLst>
                </a:gridCol>
                <a:gridCol w="2338772">
                  <a:extLst>
                    <a:ext uri="{9D8B030D-6E8A-4147-A177-3AD203B41FA5}">
                      <a16:colId xmlns:a16="http://schemas.microsoft.com/office/drawing/2014/main" val="488484008"/>
                    </a:ext>
                  </a:extLst>
                </a:gridCol>
                <a:gridCol w="1734128">
                  <a:extLst>
                    <a:ext uri="{9D8B030D-6E8A-4147-A177-3AD203B41FA5}">
                      <a16:colId xmlns:a16="http://schemas.microsoft.com/office/drawing/2014/main" val="1237478191"/>
                    </a:ext>
                  </a:extLst>
                </a:gridCol>
                <a:gridCol w="882410">
                  <a:extLst>
                    <a:ext uri="{9D8B030D-6E8A-4147-A177-3AD203B41FA5}">
                      <a16:colId xmlns:a16="http://schemas.microsoft.com/office/drawing/2014/main" val="1293190059"/>
                    </a:ext>
                  </a:extLst>
                </a:gridCol>
                <a:gridCol w="1480914">
                  <a:extLst>
                    <a:ext uri="{9D8B030D-6E8A-4147-A177-3AD203B41FA5}">
                      <a16:colId xmlns:a16="http://schemas.microsoft.com/office/drawing/2014/main" val="3062966180"/>
                    </a:ext>
                  </a:extLst>
                </a:gridCol>
              </a:tblGrid>
              <a:tr h="95019">
                <a:tc rowSpan="2">
                  <a:txBody>
                    <a:bodyPr/>
                    <a:lstStyle/>
                    <a:p>
                      <a:pPr algn="ctr" fontAlgn="ctr"/>
                      <a:r>
                        <a:rPr lang="en-US" sz="500" u="none" strike="noStrike">
                          <a:effectLst/>
                        </a:rPr>
                        <a:t>ID</a:t>
                      </a:r>
                      <a:endParaRPr lang="en-US" sz="500" b="0" i="0" u="none" strike="noStrike">
                        <a:solidFill>
                          <a:srgbClr val="FFFFFF"/>
                        </a:solidFill>
                        <a:effectLst/>
                        <a:latin typeface="Calibri Light" panose="020F0302020204030204" pitchFamily="34" charset="0"/>
                      </a:endParaRPr>
                    </a:p>
                  </a:txBody>
                  <a:tcPr marL="2774" marR="2774" marT="2774" marB="0" anchor="ctr"/>
                </a:tc>
                <a:tc gridSpan="3">
                  <a:txBody>
                    <a:bodyPr/>
                    <a:lstStyle/>
                    <a:p>
                      <a:pPr algn="ctr" fontAlgn="ctr"/>
                      <a:r>
                        <a:rPr lang="en-US" sz="500" u="none" strike="noStrike">
                          <a:effectLst/>
                        </a:rPr>
                        <a:t>STORY / FEATURE / REQUEST</a:t>
                      </a:r>
                      <a:endParaRPr lang="en-US" sz="500" b="0" i="0" u="none" strike="noStrike">
                        <a:solidFill>
                          <a:srgbClr val="FFFFFF"/>
                        </a:solidFill>
                        <a:effectLst/>
                        <a:latin typeface="Calibri Light" panose="020F0302020204030204" pitchFamily="34" charset="0"/>
                      </a:endParaRPr>
                    </a:p>
                  </a:txBody>
                  <a:tcPr marL="2774" marR="2774" marT="2774" marB="0" anchor="ctr"/>
                </a:tc>
                <a:tc hMerge="1">
                  <a:txBody>
                    <a:bodyPr/>
                    <a:lstStyle/>
                    <a:p>
                      <a:endParaRPr lang="en-US"/>
                    </a:p>
                  </a:txBody>
                  <a:tcPr/>
                </a:tc>
                <a:tc hMerge="1">
                  <a:txBody>
                    <a:bodyPr/>
                    <a:lstStyle/>
                    <a:p>
                      <a:endParaRPr lang="en-US"/>
                    </a:p>
                  </a:txBody>
                  <a:tcPr/>
                </a:tc>
                <a:tc rowSpan="2">
                  <a:txBody>
                    <a:bodyPr/>
                    <a:lstStyle/>
                    <a:p>
                      <a:pPr algn="ctr" fontAlgn="ctr"/>
                      <a:r>
                        <a:rPr lang="vi-VN" sz="500" u="none" strike="noStrike">
                          <a:effectLst/>
                        </a:rPr>
                        <a:t>Priority(Ưu tiên)</a:t>
                      </a:r>
                      <a:endParaRPr lang="vi-VN" sz="500" b="0" i="0" u="none" strike="noStrike">
                        <a:solidFill>
                          <a:srgbClr val="FFFFFF"/>
                        </a:solidFill>
                        <a:effectLst/>
                        <a:latin typeface="Calibri Light" panose="020F0302020204030204" pitchFamily="34" charset="0"/>
                      </a:endParaRPr>
                    </a:p>
                  </a:txBody>
                  <a:tcPr marL="2774" marR="2774" marT="2774" marB="0" anchor="ctr"/>
                </a:tc>
                <a:tc rowSpan="2">
                  <a:txBody>
                    <a:bodyPr/>
                    <a:lstStyle/>
                    <a:p>
                      <a:pPr algn="ctr" fontAlgn="ctr"/>
                      <a:r>
                        <a:rPr lang="en-US" sz="500" u="none" strike="noStrike">
                          <a:effectLst/>
                        </a:rPr>
                        <a:t>Business Value(Giá trị kinh doanh)</a:t>
                      </a:r>
                      <a:endParaRPr lang="en-US" sz="500" b="0" i="0" u="none" strike="noStrike">
                        <a:solidFill>
                          <a:srgbClr val="FFFFFF"/>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857890267"/>
                  </a:ext>
                </a:extLst>
              </a:tr>
              <a:tr h="186700">
                <a:tc vMerge="1">
                  <a:txBody>
                    <a:bodyPr/>
                    <a:lstStyle/>
                    <a:p>
                      <a:endParaRPr lang="en-US"/>
                    </a:p>
                  </a:txBody>
                  <a:tcPr/>
                </a:tc>
                <a:tc>
                  <a:txBody>
                    <a:bodyPr/>
                    <a:lstStyle/>
                    <a:p>
                      <a:pPr algn="ctr" fontAlgn="ctr"/>
                      <a:r>
                        <a:rPr lang="en-US" sz="500" u="none" strike="noStrike">
                          <a:effectLst/>
                        </a:rPr>
                        <a:t>As a/an</a:t>
                      </a:r>
                      <a:br>
                        <a:rPr lang="en-US" sz="500" u="none" strike="noStrike">
                          <a:effectLst/>
                        </a:rPr>
                      </a:br>
                      <a:r>
                        <a:rPr lang="en-US" sz="500" u="none" strike="noStrike">
                          <a:effectLst/>
                        </a:rPr>
                        <a:t>[User role]</a:t>
                      </a:r>
                      <a:endParaRPr lang="en-US" sz="500" b="0" i="0" u="none" strike="noStrike">
                        <a:solidFill>
                          <a:srgbClr val="FFFFFF"/>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I want to </a:t>
                      </a:r>
                      <a:br>
                        <a:rPr lang="en-US" sz="500" u="none" strike="noStrike">
                          <a:effectLst/>
                        </a:rPr>
                      </a:br>
                      <a:r>
                        <a:rPr lang="en-US" sz="500" u="none" strike="noStrike">
                          <a:effectLst/>
                        </a:rPr>
                        <a:t>[Goal]  </a:t>
                      </a:r>
                      <a:endParaRPr lang="en-US" sz="500" b="0" i="0" u="none" strike="noStrike">
                        <a:solidFill>
                          <a:srgbClr val="FFFFFF"/>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So that</a:t>
                      </a:r>
                      <a:br>
                        <a:rPr lang="en-US" sz="500" u="none" strike="noStrike">
                          <a:effectLst/>
                        </a:rPr>
                      </a:br>
                      <a:r>
                        <a:rPr lang="en-US" sz="500" u="none" strike="noStrike">
                          <a:effectLst/>
                        </a:rPr>
                        <a:t>[reason] </a:t>
                      </a:r>
                      <a:endParaRPr lang="en-US" sz="500" b="0" i="0" u="none" strike="noStrike">
                        <a:solidFill>
                          <a:srgbClr val="FFFFFF"/>
                        </a:solidFill>
                        <a:effectLst/>
                        <a:latin typeface="Calibri Light" panose="020F0302020204030204" pitchFamily="34" charset="0"/>
                      </a:endParaRPr>
                    </a:p>
                  </a:txBody>
                  <a:tcPr marL="2774" marR="2774" marT="2774"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746233041"/>
                  </a:ext>
                </a:extLst>
              </a:tr>
              <a:tr h="357131">
                <a:tc>
                  <a:txBody>
                    <a:bodyPr/>
                    <a:lstStyle/>
                    <a:p>
                      <a:pPr algn="l" fontAlgn="ctr"/>
                      <a:r>
                        <a:rPr lang="en-US" sz="500" u="none" strike="noStrike">
                          <a:effectLst/>
                        </a:rPr>
                        <a:t>RQ01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Đăng nhập vào hệ thống</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quản lý điểm của sinh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4219963619"/>
                  </a:ext>
                </a:extLst>
              </a:tr>
              <a:tr h="357131">
                <a:tc>
                  <a:txBody>
                    <a:bodyPr/>
                    <a:lstStyle/>
                    <a:p>
                      <a:pPr algn="l" fontAlgn="ctr"/>
                      <a:r>
                        <a:rPr lang="en-US" sz="500" u="none" strike="noStrike">
                          <a:effectLst/>
                        </a:rPr>
                        <a:t>RQ02</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DS Sinh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theo dõi các sinh viên hiện có đồng thời cập nhật DSSV mới</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847369711"/>
                  </a:ext>
                </a:extLst>
              </a:tr>
              <a:tr h="357131">
                <a:tc>
                  <a:txBody>
                    <a:bodyPr/>
                    <a:lstStyle/>
                    <a:p>
                      <a:pPr algn="l" fontAlgn="ctr"/>
                      <a:r>
                        <a:rPr lang="en-US" sz="500" u="none" strike="noStrike">
                          <a:effectLst/>
                        </a:rPr>
                        <a:t>RQ03</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DS Môn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Biết tất cả các môn và cập nhật thêm số lượng môn học</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53464353"/>
                  </a:ext>
                </a:extLst>
              </a:tr>
              <a:tr h="357131">
                <a:tc>
                  <a:txBody>
                    <a:bodyPr/>
                    <a:lstStyle/>
                    <a:p>
                      <a:pPr algn="l" fontAlgn="ctr"/>
                      <a:r>
                        <a:rPr lang="en-US" sz="500" u="none" strike="noStrike">
                          <a:effectLst/>
                        </a:rPr>
                        <a:t>RQ04</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Người quản lý</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Điểm Số</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Quản lý điểm của từng môn đồng thời quản lý điểm trung bình của cả 1 hệ thống</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865960845"/>
                  </a:ext>
                </a:extLst>
              </a:tr>
              <a:tr h="357131">
                <a:tc>
                  <a:txBody>
                    <a:bodyPr/>
                    <a:lstStyle/>
                    <a:p>
                      <a:pPr algn="l" fontAlgn="ctr"/>
                      <a:r>
                        <a:rPr lang="en-US" sz="500" u="none" strike="noStrike">
                          <a:effectLst/>
                        </a:rPr>
                        <a:t>RQ05</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Đăng nhập</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đăng nhập vào hệ thống</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305910959"/>
                  </a:ext>
                </a:extLst>
              </a:tr>
              <a:tr h="324666">
                <a:tc>
                  <a:txBody>
                    <a:bodyPr/>
                    <a:lstStyle/>
                    <a:p>
                      <a:pPr algn="l" fontAlgn="ctr"/>
                      <a:r>
                        <a:rPr lang="en-US" sz="500" u="none" strike="noStrike">
                          <a:effectLst/>
                        </a:rPr>
                        <a:t>RQ06</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dirty="0" err="1">
                          <a:effectLst/>
                        </a:rPr>
                        <a:t>Đăng</a:t>
                      </a:r>
                      <a:r>
                        <a:rPr lang="en-US" sz="500" u="none" strike="noStrike" dirty="0">
                          <a:effectLst/>
                        </a:rPr>
                        <a:t> </a:t>
                      </a:r>
                      <a:r>
                        <a:rPr lang="en-US" sz="500" u="none" strike="noStrike" dirty="0" err="1">
                          <a:effectLst/>
                        </a:rPr>
                        <a:t>nhập</a:t>
                      </a:r>
                      <a:r>
                        <a:rPr lang="en-US" sz="500" u="none" strike="noStrike" dirty="0">
                          <a:effectLst/>
                        </a:rPr>
                        <a:t> </a:t>
                      </a:r>
                      <a:r>
                        <a:rPr lang="en-US" sz="500" u="none" strike="noStrike" dirty="0" err="1">
                          <a:effectLst/>
                        </a:rPr>
                        <a:t>vào</a:t>
                      </a:r>
                      <a:r>
                        <a:rPr lang="en-US" sz="500" u="none" strike="noStrike" dirty="0">
                          <a:effectLst/>
                        </a:rPr>
                        <a:t> DS </a:t>
                      </a:r>
                      <a:r>
                        <a:rPr lang="en-US" sz="500" u="none" strike="noStrike" dirty="0" err="1">
                          <a:effectLst/>
                        </a:rPr>
                        <a:t>Sinh</a:t>
                      </a:r>
                      <a:r>
                        <a:rPr lang="en-US" sz="500" u="none" strike="noStrike" dirty="0">
                          <a:effectLst/>
                        </a:rPr>
                        <a:t> </a:t>
                      </a:r>
                      <a:r>
                        <a:rPr lang="en-US" sz="500" u="none" strike="noStrike" dirty="0" err="1">
                          <a:effectLst/>
                        </a:rPr>
                        <a:t>Viên</a:t>
                      </a:r>
                      <a:endParaRPr lang="en-US" sz="500" b="0" i="0" u="none" strike="noStrike" dirty="0">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 để quản lý các sinh viên, thêm sinh viên và sửa và xóa thông tin sinh viên khi cần thiết</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2279050519"/>
                  </a:ext>
                </a:extLst>
              </a:tr>
              <a:tr h="566689">
                <a:tc>
                  <a:txBody>
                    <a:bodyPr/>
                    <a:lstStyle/>
                    <a:p>
                      <a:pPr algn="l" fontAlgn="ctr"/>
                      <a:r>
                        <a:rPr lang="en-US" sz="500" u="none" strike="noStrike">
                          <a:effectLst/>
                        </a:rPr>
                        <a:t>RQ07</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DS Môn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Để cập nhật số lượng môn học của sinh viên và đồng thời cập nhật số tín chỉ của từng sinh viên, và thêm vào những môn quan trọng và xóa bớt đi những môn không quan trọng</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2</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Trung bình</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927658510"/>
                  </a:ext>
                </a:extLst>
              </a:tr>
              <a:tr h="327250">
                <a:tc>
                  <a:txBody>
                    <a:bodyPr/>
                    <a:lstStyle/>
                    <a:p>
                      <a:pPr algn="l" fontAlgn="ctr"/>
                      <a:r>
                        <a:rPr lang="en-US" sz="500" u="none" strike="noStrike">
                          <a:effectLst/>
                        </a:rPr>
                        <a:t>RQ08</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Giáo viên</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Điểm Số</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Để cập nhật điểm số của từng sinh viên và phân loại ra điểm từng môn học và điểm của cả học kì</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3</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Trung bình</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2120904876"/>
                  </a:ext>
                </a:extLst>
              </a:tr>
              <a:tr h="339422">
                <a:tc>
                  <a:txBody>
                    <a:bodyPr/>
                    <a:lstStyle/>
                    <a:p>
                      <a:pPr algn="l" fontAlgn="ctr"/>
                      <a:r>
                        <a:rPr lang="en-US" sz="500" u="none" strike="noStrike">
                          <a:effectLst/>
                        </a:rPr>
                        <a:t>RQ09</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Học sinh</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pt-BR" sz="500" u="none" strike="noStrike">
                          <a:effectLst/>
                        </a:rPr>
                        <a:t>Xem thông tin cá nhân</a:t>
                      </a:r>
                      <a:endParaRPr lang="pt-BR"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Học sinh có thể thêm số lượng môn mình cần học và đăng ký khóa học đó để hoàn thành tín chỉ </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1</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Cao</a:t>
                      </a:r>
                      <a:endParaRPr lang="en-US" sz="500" b="0" i="0" u="none" strike="noStrike">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4020866277"/>
                  </a:ext>
                </a:extLst>
              </a:tr>
              <a:tr h="489398">
                <a:tc>
                  <a:txBody>
                    <a:bodyPr/>
                    <a:lstStyle/>
                    <a:p>
                      <a:pPr algn="l" fontAlgn="ctr"/>
                      <a:r>
                        <a:rPr lang="en-US" sz="500" u="none" strike="noStrike">
                          <a:effectLst/>
                        </a:rPr>
                        <a:t>RQ10</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en-US" sz="500" u="none" strike="noStrike">
                          <a:effectLst/>
                        </a:rPr>
                        <a:t>Học sinh</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Xem Điểm Số</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l" fontAlgn="ctr"/>
                      <a:r>
                        <a:rPr lang="vi-VN" sz="500" u="none" strike="noStrike">
                          <a:effectLst/>
                        </a:rPr>
                        <a:t>Học sinh có thể kiểm tra số điểm của mình bằng cách đăng nhập vào hệ thống của trường,  nếu có sai sót thì có thể kiến nghị phòng đào tạo để sửa điểm lại</a:t>
                      </a:r>
                      <a:endParaRPr lang="vi-VN"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a:effectLst/>
                        </a:rPr>
                        <a:t>2</a:t>
                      </a:r>
                      <a:endParaRPr lang="en-US" sz="500" b="0" i="0" u="none" strike="noStrike">
                        <a:solidFill>
                          <a:srgbClr val="000000"/>
                        </a:solidFill>
                        <a:effectLst/>
                        <a:latin typeface="Calibri Light" panose="020F0302020204030204" pitchFamily="34" charset="0"/>
                      </a:endParaRPr>
                    </a:p>
                  </a:txBody>
                  <a:tcPr marL="2774" marR="2774" marT="2774" marB="0" anchor="ctr"/>
                </a:tc>
                <a:tc>
                  <a:txBody>
                    <a:bodyPr/>
                    <a:lstStyle/>
                    <a:p>
                      <a:pPr algn="ctr" fontAlgn="ctr"/>
                      <a:r>
                        <a:rPr lang="en-US" sz="500" u="none" strike="noStrike" dirty="0" err="1">
                          <a:effectLst/>
                        </a:rPr>
                        <a:t>Trung</a:t>
                      </a:r>
                      <a:r>
                        <a:rPr lang="en-US" sz="500" u="none" strike="noStrike" dirty="0">
                          <a:effectLst/>
                        </a:rPr>
                        <a:t> </a:t>
                      </a:r>
                      <a:r>
                        <a:rPr lang="en-US" sz="500" u="none" strike="noStrike" dirty="0" err="1">
                          <a:effectLst/>
                        </a:rPr>
                        <a:t>bình</a:t>
                      </a:r>
                      <a:endParaRPr lang="en-US" sz="500" b="0" i="0" u="none" strike="noStrike" dirty="0">
                        <a:solidFill>
                          <a:srgbClr val="000000"/>
                        </a:solidFill>
                        <a:effectLst/>
                        <a:latin typeface="Calibri Light" panose="020F0302020204030204" pitchFamily="34" charset="0"/>
                      </a:endParaRPr>
                    </a:p>
                  </a:txBody>
                  <a:tcPr marL="2774" marR="2774" marT="2774" marB="0" anchor="ctr"/>
                </a:tc>
                <a:extLst>
                  <a:ext uri="{0D108BD9-81ED-4DB2-BD59-A6C34878D82A}">
                    <a16:rowId xmlns:a16="http://schemas.microsoft.com/office/drawing/2014/main" val="442540903"/>
                  </a:ext>
                </a:extLst>
              </a:tr>
            </a:tbl>
          </a:graphicData>
        </a:graphic>
      </p:graphicFrame>
    </p:spTree>
    <p:extLst>
      <p:ext uri="{BB962C8B-B14F-4D97-AF65-F5344CB8AC3E}">
        <p14:creationId xmlns:p14="http://schemas.microsoft.com/office/powerpoint/2010/main" val="18615819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3216-B0CE-D5A6-AAB6-540129ADC004}"/>
              </a:ext>
            </a:extLst>
          </p:cNvPr>
          <p:cNvSpPr>
            <a:spLocks noGrp="1"/>
          </p:cNvSpPr>
          <p:nvPr>
            <p:ph type="title"/>
          </p:nvPr>
        </p:nvSpPr>
        <p:spPr/>
        <p:txBody>
          <a:bodyPr/>
          <a:lstStyle/>
          <a:p>
            <a:r>
              <a:rPr lang="vi-VN" dirty="0"/>
              <a:t>Sprint backlog</a:t>
            </a:r>
            <a:endParaRPr lang="en-US" dirty="0"/>
          </a:p>
        </p:txBody>
      </p:sp>
      <p:pic>
        <p:nvPicPr>
          <p:cNvPr id="7" name="Content Placeholder 6">
            <a:extLst>
              <a:ext uri="{FF2B5EF4-FFF2-40B4-BE49-F238E27FC236}">
                <a16:creationId xmlns:a16="http://schemas.microsoft.com/office/drawing/2014/main" id="{7ADF73D0-9327-B8AB-B73D-9DAD9F2C9F60}"/>
              </a:ext>
            </a:extLst>
          </p:cNvPr>
          <p:cNvPicPr>
            <a:picLocks noGrp="1" noChangeAspect="1"/>
          </p:cNvPicPr>
          <p:nvPr>
            <p:ph idx="1"/>
          </p:nvPr>
        </p:nvPicPr>
        <p:blipFill>
          <a:blip r:embed="rId2"/>
          <a:stretch>
            <a:fillRect/>
          </a:stretch>
        </p:blipFill>
        <p:spPr>
          <a:xfrm>
            <a:off x="2331500" y="1720756"/>
            <a:ext cx="7267575" cy="3743325"/>
          </a:xfrm>
        </p:spPr>
      </p:pic>
    </p:spTree>
    <p:extLst>
      <p:ext uri="{BB962C8B-B14F-4D97-AF65-F5344CB8AC3E}">
        <p14:creationId xmlns:p14="http://schemas.microsoft.com/office/powerpoint/2010/main" val="162815236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F974-2FF1-1520-F024-A358E1CB4D48}"/>
              </a:ext>
            </a:extLst>
          </p:cNvPr>
          <p:cNvSpPr>
            <a:spLocks noGrp="1"/>
          </p:cNvSpPr>
          <p:nvPr>
            <p:ph type="title"/>
          </p:nvPr>
        </p:nvSpPr>
        <p:spPr/>
        <p:txBody>
          <a:bodyPr/>
          <a:lstStyle/>
          <a:p>
            <a:r>
              <a:rPr lang="vi-VN" dirty="0"/>
              <a:t>Các Biên bản cuộc họp</a:t>
            </a:r>
            <a:endParaRPr lang="en-US" dirty="0"/>
          </a:p>
        </p:txBody>
      </p:sp>
      <p:pic>
        <p:nvPicPr>
          <p:cNvPr id="6" name="Content Placeholder 5">
            <a:extLst>
              <a:ext uri="{FF2B5EF4-FFF2-40B4-BE49-F238E27FC236}">
                <a16:creationId xmlns:a16="http://schemas.microsoft.com/office/drawing/2014/main" id="{E845F079-96E7-DB76-1FEA-8ECD2CFDC3B2}"/>
              </a:ext>
            </a:extLst>
          </p:cNvPr>
          <p:cNvPicPr>
            <a:picLocks noGrp="1" noChangeAspect="1"/>
          </p:cNvPicPr>
          <p:nvPr>
            <p:ph idx="1"/>
          </p:nvPr>
        </p:nvPicPr>
        <p:blipFill>
          <a:blip r:embed="rId2"/>
          <a:stretch>
            <a:fillRect/>
          </a:stretch>
        </p:blipFill>
        <p:spPr>
          <a:xfrm>
            <a:off x="2589213" y="2338650"/>
            <a:ext cx="8915400" cy="3368150"/>
          </a:xfrm>
        </p:spPr>
      </p:pic>
    </p:spTree>
    <p:extLst>
      <p:ext uri="{BB962C8B-B14F-4D97-AF65-F5344CB8AC3E}">
        <p14:creationId xmlns:p14="http://schemas.microsoft.com/office/powerpoint/2010/main" val="3592502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ADB0-1AE5-EE57-BDEB-3545F7B61D08}"/>
              </a:ext>
            </a:extLst>
          </p:cNvPr>
          <p:cNvSpPr>
            <a:spLocks noGrp="1"/>
          </p:cNvSpPr>
          <p:nvPr>
            <p:ph type="title"/>
          </p:nvPr>
        </p:nvSpPr>
        <p:spPr>
          <a:xfrm>
            <a:off x="2589212" y="651004"/>
            <a:ext cx="8911687" cy="1258478"/>
          </a:xfrm>
        </p:spPr>
        <p:txBody>
          <a:bodyPr/>
          <a:lstStyle/>
          <a:p>
            <a:endParaRPr lang="en-US" dirty="0"/>
          </a:p>
        </p:txBody>
      </p:sp>
      <p:pic>
        <p:nvPicPr>
          <p:cNvPr id="6" name="Content Placeholder 5">
            <a:extLst>
              <a:ext uri="{FF2B5EF4-FFF2-40B4-BE49-F238E27FC236}">
                <a16:creationId xmlns:a16="http://schemas.microsoft.com/office/drawing/2014/main" id="{452600F2-935B-F335-C1CF-BA4AC5B0B290}"/>
              </a:ext>
            </a:extLst>
          </p:cNvPr>
          <p:cNvPicPr>
            <a:picLocks noGrp="1" noChangeAspect="1"/>
          </p:cNvPicPr>
          <p:nvPr>
            <p:ph idx="1"/>
          </p:nvPr>
        </p:nvPicPr>
        <p:blipFill>
          <a:blip r:embed="rId2"/>
          <a:stretch>
            <a:fillRect/>
          </a:stretch>
        </p:blipFill>
        <p:spPr>
          <a:xfrm>
            <a:off x="2589213" y="2398658"/>
            <a:ext cx="8915400" cy="3248133"/>
          </a:xfrm>
        </p:spPr>
      </p:pic>
    </p:spTree>
    <p:extLst>
      <p:ext uri="{BB962C8B-B14F-4D97-AF65-F5344CB8AC3E}">
        <p14:creationId xmlns:p14="http://schemas.microsoft.com/office/powerpoint/2010/main" val="27047813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B5EF-DB8F-B591-B9C2-17491FC22827}"/>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9481B49-72BF-37E5-FCB5-AD9A4BE81F6D}"/>
              </a:ext>
            </a:extLst>
          </p:cNvPr>
          <p:cNvPicPr>
            <a:picLocks noGrp="1" noChangeAspect="1"/>
          </p:cNvPicPr>
          <p:nvPr>
            <p:ph idx="1"/>
          </p:nvPr>
        </p:nvPicPr>
        <p:blipFill>
          <a:blip r:embed="rId2"/>
          <a:stretch>
            <a:fillRect/>
          </a:stretch>
        </p:blipFill>
        <p:spPr>
          <a:xfrm>
            <a:off x="2589213" y="2883400"/>
            <a:ext cx="8915400" cy="2278649"/>
          </a:xfrm>
        </p:spPr>
      </p:pic>
    </p:spTree>
    <p:extLst>
      <p:ext uri="{BB962C8B-B14F-4D97-AF65-F5344CB8AC3E}">
        <p14:creationId xmlns:p14="http://schemas.microsoft.com/office/powerpoint/2010/main" val="216369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976B-F6D4-A626-5464-460351C07606}"/>
              </a:ext>
            </a:extLst>
          </p:cNvPr>
          <p:cNvSpPr>
            <a:spLocks noGrp="1"/>
          </p:cNvSpPr>
          <p:nvPr>
            <p:ph type="title"/>
          </p:nvPr>
        </p:nvSpPr>
        <p:spPr/>
        <p:txBody>
          <a:bodyPr/>
          <a:lstStyle/>
          <a:p>
            <a:r>
              <a:rPr lang="vi-VN" dirty="0"/>
              <a:t>Phần code</a:t>
            </a:r>
            <a:endParaRPr lang="en-US" dirty="0"/>
          </a:p>
        </p:txBody>
      </p:sp>
      <p:pic>
        <p:nvPicPr>
          <p:cNvPr id="12" name="Content Placeholder 11">
            <a:extLst>
              <a:ext uri="{FF2B5EF4-FFF2-40B4-BE49-F238E27FC236}">
                <a16:creationId xmlns:a16="http://schemas.microsoft.com/office/drawing/2014/main" id="{EB11499F-E7BC-0C87-9D60-A3EE296E47D1}"/>
              </a:ext>
            </a:extLst>
          </p:cNvPr>
          <p:cNvPicPr>
            <a:picLocks noGrp="1" noChangeAspect="1"/>
          </p:cNvPicPr>
          <p:nvPr>
            <p:ph idx="1"/>
          </p:nvPr>
        </p:nvPicPr>
        <p:blipFill>
          <a:blip r:embed="rId2"/>
          <a:stretch>
            <a:fillRect/>
          </a:stretch>
        </p:blipFill>
        <p:spPr>
          <a:xfrm>
            <a:off x="760858" y="1550894"/>
            <a:ext cx="6159895" cy="4278023"/>
          </a:xfrm>
        </p:spPr>
      </p:pic>
      <p:sp>
        <p:nvSpPr>
          <p:cNvPr id="13" name="Rectangle 12">
            <a:extLst>
              <a:ext uri="{FF2B5EF4-FFF2-40B4-BE49-F238E27FC236}">
                <a16:creationId xmlns:a16="http://schemas.microsoft.com/office/drawing/2014/main" id="{D45DAAE8-CCE5-0270-4262-08CE9FB8E8A6}"/>
              </a:ext>
            </a:extLst>
          </p:cNvPr>
          <p:cNvSpPr/>
          <p:nvPr/>
        </p:nvSpPr>
        <p:spPr>
          <a:xfrm>
            <a:off x="6850178" y="1778430"/>
            <a:ext cx="4580964" cy="21067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vi-VN" dirty="0"/>
              <a:t>Tạo file user </a:t>
            </a:r>
          </a:p>
          <a:p>
            <a:r>
              <a:rPr lang="vi-VN" dirty="0"/>
              <a:t>Tạo 1 constructor</a:t>
            </a:r>
          </a:p>
          <a:p>
            <a:r>
              <a:rPr lang="vi-VN" dirty="0"/>
              <a:t>Tạo getters and setters </a:t>
            </a:r>
            <a:endParaRPr lang="en-US" dirty="0"/>
          </a:p>
        </p:txBody>
      </p:sp>
    </p:spTree>
    <p:extLst>
      <p:ext uri="{BB962C8B-B14F-4D97-AF65-F5344CB8AC3E}">
        <p14:creationId xmlns:p14="http://schemas.microsoft.com/office/powerpoint/2010/main" val="11758595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B65E-4637-AD7F-8106-E9EE3A457160}"/>
              </a:ext>
            </a:extLst>
          </p:cNvPr>
          <p:cNvSpPr>
            <a:spLocks noGrp="1"/>
          </p:cNvSpPr>
          <p:nvPr>
            <p:ph type="title"/>
          </p:nvPr>
        </p:nvSpPr>
        <p:spPr/>
        <p:txBody>
          <a:bodyPr/>
          <a:lstStyle/>
          <a:p>
            <a:r>
              <a:rPr lang="vi-VN" dirty="0"/>
              <a:t>Tạo from đăng nhập</a:t>
            </a:r>
            <a:endParaRPr lang="en-US" dirty="0"/>
          </a:p>
        </p:txBody>
      </p:sp>
      <p:pic>
        <p:nvPicPr>
          <p:cNvPr id="5" name="Content Placeholder 4">
            <a:extLst>
              <a:ext uri="{FF2B5EF4-FFF2-40B4-BE49-F238E27FC236}">
                <a16:creationId xmlns:a16="http://schemas.microsoft.com/office/drawing/2014/main" id="{45ADFD01-D40F-1B4B-F450-367C83A7161F}"/>
              </a:ext>
            </a:extLst>
          </p:cNvPr>
          <p:cNvPicPr>
            <a:picLocks noGrp="1" noChangeAspect="1"/>
          </p:cNvPicPr>
          <p:nvPr>
            <p:ph idx="1"/>
          </p:nvPr>
        </p:nvPicPr>
        <p:blipFill>
          <a:blip r:embed="rId2"/>
          <a:stretch>
            <a:fillRect/>
          </a:stretch>
        </p:blipFill>
        <p:spPr>
          <a:xfrm>
            <a:off x="2022978" y="1452283"/>
            <a:ext cx="2817964" cy="1819836"/>
          </a:xfrm>
        </p:spPr>
      </p:pic>
      <p:pic>
        <p:nvPicPr>
          <p:cNvPr id="7" name="Picture 6">
            <a:extLst>
              <a:ext uri="{FF2B5EF4-FFF2-40B4-BE49-F238E27FC236}">
                <a16:creationId xmlns:a16="http://schemas.microsoft.com/office/drawing/2014/main" id="{70BE1E94-9E3B-472B-39CB-4D71DC1458DF}"/>
              </a:ext>
            </a:extLst>
          </p:cNvPr>
          <p:cNvPicPr>
            <a:picLocks noChangeAspect="1"/>
          </p:cNvPicPr>
          <p:nvPr/>
        </p:nvPicPr>
        <p:blipFill>
          <a:blip r:embed="rId3"/>
          <a:stretch>
            <a:fillRect/>
          </a:stretch>
        </p:blipFill>
        <p:spPr>
          <a:xfrm>
            <a:off x="573741" y="3676789"/>
            <a:ext cx="4982064" cy="2115671"/>
          </a:xfrm>
          <a:prstGeom prst="rect">
            <a:avLst/>
          </a:prstGeom>
        </p:spPr>
      </p:pic>
      <p:pic>
        <p:nvPicPr>
          <p:cNvPr id="14" name="Picture 13">
            <a:extLst>
              <a:ext uri="{FF2B5EF4-FFF2-40B4-BE49-F238E27FC236}">
                <a16:creationId xmlns:a16="http://schemas.microsoft.com/office/drawing/2014/main" id="{89D4E2D9-BAA1-5384-3C78-E6E0379ADFAF}"/>
              </a:ext>
            </a:extLst>
          </p:cNvPr>
          <p:cNvPicPr>
            <a:picLocks noChangeAspect="1"/>
          </p:cNvPicPr>
          <p:nvPr/>
        </p:nvPicPr>
        <p:blipFill>
          <a:blip r:embed="rId4"/>
          <a:stretch>
            <a:fillRect/>
          </a:stretch>
        </p:blipFill>
        <p:spPr>
          <a:xfrm>
            <a:off x="6199094" y="3457154"/>
            <a:ext cx="5529706" cy="2611250"/>
          </a:xfrm>
          <a:prstGeom prst="rect">
            <a:avLst/>
          </a:prstGeom>
        </p:spPr>
      </p:pic>
      <p:sp>
        <p:nvSpPr>
          <p:cNvPr id="20" name="Thought Bubble: Cloud 19">
            <a:extLst>
              <a:ext uri="{FF2B5EF4-FFF2-40B4-BE49-F238E27FC236}">
                <a16:creationId xmlns:a16="http://schemas.microsoft.com/office/drawing/2014/main" id="{3577DFBE-C37D-B1D3-57F3-BB2E7384C354}"/>
              </a:ext>
            </a:extLst>
          </p:cNvPr>
          <p:cNvSpPr/>
          <p:nvPr/>
        </p:nvSpPr>
        <p:spPr>
          <a:xfrm>
            <a:off x="5831542" y="1148112"/>
            <a:ext cx="3739120" cy="2252734"/>
          </a:xfrm>
          <a:prstGeom prst="cloudCallout">
            <a:avLst>
              <a:gd name="adj1" fmla="val -95169"/>
              <a:gd name="adj2" fmla="val 7066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Speech Bubble: Oval 20">
            <a:extLst>
              <a:ext uri="{FF2B5EF4-FFF2-40B4-BE49-F238E27FC236}">
                <a16:creationId xmlns:a16="http://schemas.microsoft.com/office/drawing/2014/main" id="{0227069E-A7D5-5C37-ABD1-D30A7BCD698E}"/>
              </a:ext>
            </a:extLst>
          </p:cNvPr>
          <p:cNvSpPr/>
          <p:nvPr/>
        </p:nvSpPr>
        <p:spPr>
          <a:xfrm>
            <a:off x="9639417" y="518960"/>
            <a:ext cx="2089383" cy="261125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E40B2629-70BF-0E19-B60A-7C4FFEDE4FD8}"/>
              </a:ext>
            </a:extLst>
          </p:cNvPr>
          <p:cNvSpPr txBox="1"/>
          <p:nvPr/>
        </p:nvSpPr>
        <p:spPr>
          <a:xfrm>
            <a:off x="9861178" y="1413195"/>
            <a:ext cx="1936377" cy="1446550"/>
          </a:xfrm>
          <a:prstGeom prst="rect">
            <a:avLst/>
          </a:prstGeom>
          <a:noFill/>
        </p:spPr>
        <p:txBody>
          <a:bodyPr wrap="square" rtlCol="0">
            <a:spAutoFit/>
          </a:bodyPr>
          <a:lstStyle/>
          <a:p>
            <a:r>
              <a:rPr lang="vi-VN" dirty="0"/>
              <a:t>UserDAO </a:t>
            </a:r>
          </a:p>
          <a:p>
            <a:pPr marL="285750" indent="-285750">
              <a:buFontTx/>
              <a:buChar char="-"/>
            </a:pPr>
            <a:r>
              <a:rPr lang="vi-VN" sz="1400" dirty="0"/>
              <a:t>Đóng vai trò tạo tài khoản đăng nhập</a:t>
            </a:r>
          </a:p>
          <a:p>
            <a:pPr marL="285750" indent="-285750">
              <a:buFontTx/>
              <a:buChar char="-"/>
            </a:pPr>
            <a:endParaRPr lang="vi-VN" sz="1400" dirty="0"/>
          </a:p>
          <a:p>
            <a:pPr marL="285750" indent="-285750">
              <a:buFontTx/>
              <a:buChar char="-"/>
            </a:pPr>
            <a:endParaRPr lang="en-US" sz="1400" dirty="0"/>
          </a:p>
        </p:txBody>
      </p:sp>
      <p:sp>
        <p:nvSpPr>
          <p:cNvPr id="23" name="TextBox 22">
            <a:extLst>
              <a:ext uri="{FF2B5EF4-FFF2-40B4-BE49-F238E27FC236}">
                <a16:creationId xmlns:a16="http://schemas.microsoft.com/office/drawing/2014/main" id="{694761B2-D29B-90A3-8654-9BF1FD2CC22F}"/>
              </a:ext>
            </a:extLst>
          </p:cNvPr>
          <p:cNvSpPr txBox="1"/>
          <p:nvPr/>
        </p:nvSpPr>
        <p:spPr>
          <a:xfrm>
            <a:off x="6216868" y="1452283"/>
            <a:ext cx="3137576" cy="1508105"/>
          </a:xfrm>
          <a:prstGeom prst="rect">
            <a:avLst/>
          </a:prstGeom>
          <a:noFill/>
        </p:spPr>
        <p:txBody>
          <a:bodyPr wrap="square" rtlCol="0">
            <a:spAutoFit/>
          </a:bodyPr>
          <a:lstStyle/>
          <a:p>
            <a:r>
              <a:rPr lang="vi-VN" dirty="0"/>
              <a:t>Login </a:t>
            </a:r>
          </a:p>
          <a:p>
            <a:pPr marL="285750" indent="-285750">
              <a:buFontTx/>
              <a:buChar char="-"/>
            </a:pPr>
            <a:r>
              <a:rPr lang="vi-VN" sz="1400" dirty="0"/>
              <a:t>Giúp kiểm tra mật khẩu có đúng hay hong ,bạn có để trống hong</a:t>
            </a:r>
          </a:p>
          <a:p>
            <a:pPr marL="285750" indent="-285750">
              <a:buFontTx/>
              <a:buChar char="-"/>
            </a:pPr>
            <a:r>
              <a:rPr lang="vi-VN" sz="1400" dirty="0"/>
              <a:t>Nếu đúng sẽ chuyển qua trang chủ quản lý sinh viên</a:t>
            </a:r>
          </a:p>
          <a:p>
            <a:pPr marL="285750" indent="-285750">
              <a:buFontTx/>
              <a:buChar char="-"/>
            </a:pPr>
            <a:endParaRPr lang="en-US" dirty="0"/>
          </a:p>
        </p:txBody>
      </p:sp>
    </p:spTree>
    <p:extLst>
      <p:ext uri="{BB962C8B-B14F-4D97-AF65-F5344CB8AC3E}">
        <p14:creationId xmlns:p14="http://schemas.microsoft.com/office/powerpoint/2010/main" val="3990007922"/>
      </p:ext>
    </p:extLst>
  </p:cSld>
  <p:clrMapOvr>
    <a:masterClrMapping/>
  </p:clrMapOvr>
  <p:transition spd="med">
    <p:pull/>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176</TotalTime>
  <Words>504</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 Light</vt:lpstr>
      <vt:lpstr>Century Gothic</vt:lpstr>
      <vt:lpstr>Open Sans</vt:lpstr>
      <vt:lpstr>Tahoma</vt:lpstr>
      <vt:lpstr>Times New Roman</vt:lpstr>
      <vt:lpstr>Wingdings 3</vt:lpstr>
      <vt:lpstr>Wisp</vt:lpstr>
      <vt:lpstr>Quản lý dự án phần mềm               (phương pháp agile)</vt:lpstr>
      <vt:lpstr>Sơ Đồ </vt:lpstr>
      <vt:lpstr>Product backlog</vt:lpstr>
      <vt:lpstr>Sprint backlog</vt:lpstr>
      <vt:lpstr>Các Biên bản cuộc họp</vt:lpstr>
      <vt:lpstr>PowerPoint Presentation</vt:lpstr>
      <vt:lpstr>PowerPoint Presentation</vt:lpstr>
      <vt:lpstr>Phần code</vt:lpstr>
      <vt:lpstr>Tạo from đăng nhập</vt:lpstr>
      <vt:lpstr>PowerPoint Presentation</vt:lpstr>
      <vt:lpstr>Kế hoạch phát hành Quản Lý Sinh Viên</vt:lpstr>
      <vt:lpstr>BẢNG THEO DÕI TIẾN ĐỘ QUẢN LÝ SINH VIÊN</vt:lpstr>
      <vt:lpstr>Cảm ơn thầy và mọi người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phần mềm               (phương pháp agile)</dc:title>
  <dc:creator>nhã trần</dc:creator>
  <cp:lastModifiedBy>nhã trần</cp:lastModifiedBy>
  <cp:revision>6</cp:revision>
  <dcterms:created xsi:type="dcterms:W3CDTF">2022-07-25T02:41:50Z</dcterms:created>
  <dcterms:modified xsi:type="dcterms:W3CDTF">2022-08-02T19:51:27Z</dcterms:modified>
</cp:coreProperties>
</file>